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Types>
</file>

<file path=_rels/.rels><?xml version="1.0" encoding="UTF-8"?><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thumbnail" Target="docProps/thumbnail.jpeg"/><Relationship Id="rId4" Type="http://schemas.openxmlformats.org/package/2006/relationships/metadata/core-properties" Target="docProps/core.xml"/><Relationship Id="rId5" Type="http://schemas.openxmlformats.org/officeDocument/2006/relationships/extended-properties" Target="docProps/app.xml"/><Relationship Id="rId6"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35"/>
  </p:notesMasterIdLst>
  <p:sldIdLst>
    <p:sldId id="257" r:id="rId2"/>
    <p:sldId id="259" r:id="rId3"/>
    <p:sldId id="260" r:id="rId4"/>
    <p:sldId id="263" r:id="rId5"/>
    <p:sldId id="267" r:id="rId6"/>
    <p:sldId id="295" r:id="rId7"/>
    <p:sldId id="296" r:id="rId8"/>
    <p:sldId id="268" r:id="rId9"/>
    <p:sldId id="275" r:id="rId10"/>
    <p:sldId id="323" r:id="rId11"/>
    <p:sldId id="301" r:id="rId12"/>
    <p:sldId id="302" r:id="rId13"/>
    <p:sldId id="303" r:id="rId14"/>
    <p:sldId id="324" r:id="rId15"/>
    <p:sldId id="304" r:id="rId16"/>
    <p:sldId id="299" r:id="rId17"/>
    <p:sldId id="322" r:id="rId18"/>
    <p:sldId id="305" r:id="rId19"/>
    <p:sldId id="325" r:id="rId20"/>
    <p:sldId id="297" r:id="rId21"/>
    <p:sldId id="307" r:id="rId22"/>
    <p:sldId id="326" r:id="rId23"/>
    <p:sldId id="308" r:id="rId24"/>
    <p:sldId id="312" r:id="rId26"/>
    <p:sldId id="313" r:id="rId27"/>
    <p:sldId id="311" r:id="rId28"/>
    <p:sldId id="314" r:id="rId29"/>
    <p:sldId id="315" r:id="rId30"/>
    <p:sldId id="288" r:id="rId31"/>
    <p:sldId id="321" r:id="rId32"/>
    <p:sldId id="291" r:id="rId33"/>
    <p:sldId id="292"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59" autoAdjust="0"/>
    <p:restoredTop sz="49726"/>
  </p:normalViewPr>
  <p:slideViewPr>
    <p:cSldViewPr snapToGrid="0" snapToObjects="1">
      <p:cViewPr varScale="1">
        <p:scale>
          <a:sx n="55" d="100"/>
          <a:sy n="55" d="100"/>
        </p:scale>
        <p:origin x="2920" y="1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 Id="rId4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 France" userId="b43bac2f-065f-4dab-8869-567f51c0338e" providerId="ADAL" clId="{32976B86-9A01-5E05-BDB2-234D6247B540}"/>
    <pc:docChg chg="undo custSel modSld">
      <pc:chgData name="Steve France" userId="b43bac2f-065f-4dab-8869-567f51c0338e" providerId="ADAL" clId="{32976B86-9A01-5E05-BDB2-234D6247B540}" dt="2026-09-21T23:35:05.373" v="312" actId="1036"/>
      <pc:docMkLst>
        <pc:docMk/>
      </pc:docMkLst>
      <pc:sldChg chg="modSp mod">
        <pc:chgData name="Steve France" userId="b43bac2f-065f-4dab-8869-567f51c0338e" providerId="ADAL" clId="{32976B86-9A01-5E05-BDB2-234D6247B540}" dt="2026-09-21T22:45:06.832" v="0" actId="20577"/>
        <pc:sldMkLst>
          <pc:docMk/>
          <pc:sldMk cId="0" sldId="257"/>
        </pc:sldMkLst>
        <pc:spChg chg="mod">
          <ac:chgData name="Steve France" userId="b43bac2f-065f-4dab-8869-567f51c0338e" providerId="ADAL" clId="{32976B86-9A01-5E05-BDB2-234D6247B540}" dt="2026-09-21T22:45:06.832" v="0" actId="20577"/>
          <ac:spMkLst>
            <pc:docMk/>
            <pc:sldMk cId="0" sldId="257"/>
            <ac:spMk id="130" creationId="{00000000-0000-0000-0000-000000000000}"/>
          </ac:spMkLst>
        </pc:spChg>
      </pc:sldChg>
      <pc:sldChg chg="modSp mod">
        <pc:chgData name="Steve France" userId="b43bac2f-065f-4dab-8869-567f51c0338e" providerId="ADAL" clId="{32976B86-9A01-5E05-BDB2-234D6247B540}" dt="2026-09-21T22:48:03.651" v="50" actId="1076"/>
        <pc:sldMkLst>
          <pc:docMk/>
          <pc:sldMk cId="0" sldId="259"/>
        </pc:sldMkLst>
        <pc:spChg chg="mod">
          <ac:chgData name="Steve France" userId="b43bac2f-065f-4dab-8869-567f51c0338e" providerId="ADAL" clId="{32976B86-9A01-5E05-BDB2-234D6247B540}" dt="2026-09-21T22:46:35.369" v="2" actId="27636"/>
          <ac:spMkLst>
            <pc:docMk/>
            <pc:sldMk cId="0" sldId="259"/>
            <ac:spMk id="2" creationId="{00000000-0000-0000-0000-000000000000}"/>
          </ac:spMkLst>
        </pc:spChg>
        <pc:spChg chg="mod">
          <ac:chgData name="Steve France" userId="b43bac2f-065f-4dab-8869-567f51c0338e" providerId="ADAL" clId="{32976B86-9A01-5E05-BDB2-234D6247B540}" dt="2026-09-21T22:48:03.651" v="50" actId="1076"/>
          <ac:spMkLst>
            <pc:docMk/>
            <pc:sldMk cId="0" sldId="259"/>
            <ac:spMk id="100" creationId="{00000000-0000-0000-0000-000000000000}"/>
          </ac:spMkLst>
        </pc:spChg>
        <pc:spChg chg="mod">
          <ac:chgData name="Steve France" userId="b43bac2f-065f-4dab-8869-567f51c0338e" providerId="ADAL" clId="{32976B86-9A01-5E05-BDB2-234D6247B540}" dt="2026-09-21T22:46:58.398" v="47" actId="1076"/>
          <ac:spMkLst>
            <pc:docMk/>
            <pc:sldMk cId="0" sldId="259"/>
            <ac:spMk id="110" creationId="{00000000-0000-0000-0000-000000000000}"/>
          </ac:spMkLst>
        </pc:spChg>
        <pc:spChg chg="mod">
          <ac:chgData name="Steve France" userId="b43bac2f-065f-4dab-8869-567f51c0338e" providerId="ADAL" clId="{32976B86-9A01-5E05-BDB2-234D6247B540}" dt="2026-09-21T22:46:58.398" v="47" actId="1076"/>
          <ac:spMkLst>
            <pc:docMk/>
            <pc:sldMk cId="0" sldId="259"/>
            <ac:spMk id="111" creationId="{00000000-0000-0000-0000-000000000000}"/>
          </ac:spMkLst>
        </pc:spChg>
        <pc:spChg chg="mod">
          <ac:chgData name="Steve France" userId="b43bac2f-065f-4dab-8869-567f51c0338e" providerId="ADAL" clId="{32976B86-9A01-5E05-BDB2-234D6247B540}" dt="2026-09-21T22:46:58.398" v="47" actId="1076"/>
          <ac:spMkLst>
            <pc:docMk/>
            <pc:sldMk cId="0" sldId="259"/>
            <ac:spMk id="112" creationId="{00000000-0000-0000-0000-000000000000}"/>
          </ac:spMkLst>
        </pc:spChg>
        <pc:spChg chg="mod">
          <ac:chgData name="Steve France" userId="b43bac2f-065f-4dab-8869-567f51c0338e" providerId="ADAL" clId="{32976B86-9A01-5E05-BDB2-234D6247B540}" dt="2026-09-21T22:46:58.398" v="47" actId="1076"/>
          <ac:spMkLst>
            <pc:docMk/>
            <pc:sldMk cId="0" sldId="259"/>
            <ac:spMk id="113" creationId="{00000000-0000-0000-0000-000000000000}"/>
          </ac:spMkLst>
        </pc:spChg>
        <pc:spChg chg="mod">
          <ac:chgData name="Steve France" userId="b43bac2f-065f-4dab-8869-567f51c0338e" providerId="ADAL" clId="{32976B86-9A01-5E05-BDB2-234D6247B540}" dt="2026-09-21T22:46:58.398" v="47" actId="1076"/>
          <ac:spMkLst>
            <pc:docMk/>
            <pc:sldMk cId="0" sldId="259"/>
            <ac:spMk id="120" creationId="{00000000-0000-0000-0000-000000000000}"/>
          </ac:spMkLst>
        </pc:spChg>
        <pc:spChg chg="mod">
          <ac:chgData name="Steve France" userId="b43bac2f-065f-4dab-8869-567f51c0338e" providerId="ADAL" clId="{32976B86-9A01-5E05-BDB2-234D6247B540}" dt="2026-09-21T22:46:58.398" v="47" actId="1076"/>
          <ac:spMkLst>
            <pc:docMk/>
            <pc:sldMk cId="0" sldId="259"/>
            <ac:spMk id="121" creationId="{00000000-0000-0000-0000-000000000000}"/>
          </ac:spMkLst>
        </pc:spChg>
        <pc:spChg chg="mod">
          <ac:chgData name="Steve France" userId="b43bac2f-065f-4dab-8869-567f51c0338e" providerId="ADAL" clId="{32976B86-9A01-5E05-BDB2-234D6247B540}" dt="2026-09-21T22:46:58.398" v="47" actId="1076"/>
          <ac:spMkLst>
            <pc:docMk/>
            <pc:sldMk cId="0" sldId="259"/>
            <ac:spMk id="122" creationId="{00000000-0000-0000-0000-000000000000}"/>
          </ac:spMkLst>
        </pc:spChg>
        <pc:spChg chg="mod">
          <ac:chgData name="Steve France" userId="b43bac2f-065f-4dab-8869-567f51c0338e" providerId="ADAL" clId="{32976B86-9A01-5E05-BDB2-234D6247B540}" dt="2026-09-21T22:46:58.398" v="47" actId="1076"/>
          <ac:spMkLst>
            <pc:docMk/>
            <pc:sldMk cId="0" sldId="259"/>
            <ac:spMk id="123" creationId="{00000000-0000-0000-0000-000000000000}"/>
          </ac:spMkLst>
        </pc:spChg>
        <pc:spChg chg="mod">
          <ac:chgData name="Steve France" userId="b43bac2f-065f-4dab-8869-567f51c0338e" providerId="ADAL" clId="{32976B86-9A01-5E05-BDB2-234D6247B540}" dt="2026-09-21T22:46:51.723" v="46" actId="1076"/>
          <ac:spMkLst>
            <pc:docMk/>
            <pc:sldMk cId="0" sldId="259"/>
            <ac:spMk id="140" creationId="{00000000-0000-0000-0000-000000000000}"/>
          </ac:spMkLst>
        </pc:spChg>
        <pc:cxnChg chg="mod">
          <ac:chgData name="Steve France" userId="b43bac2f-065f-4dab-8869-567f51c0338e" providerId="ADAL" clId="{32976B86-9A01-5E05-BDB2-234D6247B540}" dt="2026-09-21T22:46:58.398" v="47" actId="1076"/>
          <ac:cxnSpMkLst>
            <pc:docMk/>
            <pc:sldMk cId="0" sldId="259"/>
            <ac:cxnSpMk id="130" creationId="{00000000-0000-0000-0000-000000000000}"/>
          </ac:cxnSpMkLst>
        </pc:cxnChg>
        <pc:cxnChg chg="mod">
          <ac:chgData name="Steve France" userId="b43bac2f-065f-4dab-8869-567f51c0338e" providerId="ADAL" clId="{32976B86-9A01-5E05-BDB2-234D6247B540}" dt="2026-09-21T22:46:58.398" v="47" actId="1076"/>
          <ac:cxnSpMkLst>
            <pc:docMk/>
            <pc:sldMk cId="0" sldId="259"/>
            <ac:cxnSpMk id="132" creationId="{00000000-0000-0000-0000-000000000000}"/>
          </ac:cxnSpMkLst>
        </pc:cxnChg>
      </pc:sldChg>
      <pc:sldChg chg="modSp mod">
        <pc:chgData name="Steve France" userId="b43bac2f-065f-4dab-8869-567f51c0338e" providerId="ADAL" clId="{32976B86-9A01-5E05-BDB2-234D6247B540}" dt="2026-09-21T22:47:45.501" v="49" actId="14100"/>
        <pc:sldMkLst>
          <pc:docMk/>
          <pc:sldMk cId="0" sldId="260"/>
        </pc:sldMkLst>
        <pc:spChg chg="mod">
          <ac:chgData name="Steve France" userId="b43bac2f-065f-4dab-8869-567f51c0338e" providerId="ADAL" clId="{32976B86-9A01-5E05-BDB2-234D6247B540}" dt="2026-09-21T22:46:35.382" v="3" actId="27636"/>
          <ac:spMkLst>
            <pc:docMk/>
            <pc:sldMk cId="0" sldId="260"/>
            <ac:spMk id="2" creationId="{00000000-0000-0000-0000-000000000000}"/>
          </ac:spMkLst>
        </pc:spChg>
        <pc:spChg chg="mod">
          <ac:chgData name="Steve France" userId="b43bac2f-065f-4dab-8869-567f51c0338e" providerId="ADAL" clId="{32976B86-9A01-5E05-BDB2-234D6247B540}" dt="2026-09-21T22:47:45.501" v="49" actId="14100"/>
          <ac:spMkLst>
            <pc:docMk/>
            <pc:sldMk cId="0" sldId="260"/>
            <ac:spMk id="130" creationId="{00000000-0000-0000-0000-000000000000}"/>
          </ac:spMkLst>
        </pc:spChg>
      </pc:sldChg>
      <pc:sldChg chg="modSp mod modAnim">
        <pc:chgData name="Steve France" userId="b43bac2f-065f-4dab-8869-567f51c0338e" providerId="ADAL" clId="{32976B86-9A01-5E05-BDB2-234D6247B540}" dt="2026-09-21T22:50:25.846" v="69"/>
        <pc:sldMkLst>
          <pc:docMk/>
          <pc:sldMk cId="0" sldId="263"/>
        </pc:sldMkLst>
        <pc:spChg chg="mod">
          <ac:chgData name="Steve France" userId="b43bac2f-065f-4dab-8869-567f51c0338e" providerId="ADAL" clId="{32976B86-9A01-5E05-BDB2-234D6247B540}" dt="2026-09-21T22:46:35.386" v="4" actId="27636"/>
          <ac:spMkLst>
            <pc:docMk/>
            <pc:sldMk cId="0" sldId="263"/>
            <ac:spMk id="2" creationId="{00000000-0000-0000-0000-000000000000}"/>
          </ac:spMkLst>
        </pc:spChg>
        <pc:spChg chg="mod">
          <ac:chgData name="Steve France" userId="b43bac2f-065f-4dab-8869-567f51c0338e" providerId="ADAL" clId="{32976B86-9A01-5E05-BDB2-234D6247B540}" dt="2026-09-21T22:49:34.918" v="67" actId="5793"/>
          <ac:spMkLst>
            <pc:docMk/>
            <pc:sldMk cId="0" sldId="263"/>
            <ac:spMk id="101" creationId="{00000000-0000-0000-0000-000000000000}"/>
          </ac:spMkLst>
        </pc:spChg>
        <pc:spChg chg="mod">
          <ac:chgData name="Steve France" userId="b43bac2f-065f-4dab-8869-567f51c0338e" providerId="ADAL" clId="{32976B86-9A01-5E05-BDB2-234D6247B540}" dt="2026-09-21T22:49:41.252" v="68" actId="20577"/>
          <ac:spMkLst>
            <pc:docMk/>
            <pc:sldMk cId="0" sldId="263"/>
            <ac:spMk id="102" creationId="{00000000-0000-0000-0000-000000000000}"/>
          </ac:spMkLst>
        </pc:spChg>
      </pc:sldChg>
      <pc:sldChg chg="modSp mod">
        <pc:chgData name="Steve France" userId="b43bac2f-065f-4dab-8869-567f51c0338e" providerId="ADAL" clId="{32976B86-9A01-5E05-BDB2-234D6247B540}" dt="2026-09-21T23:08:28.023" v="177" actId="20577"/>
        <pc:sldMkLst>
          <pc:docMk/>
          <pc:sldMk cId="0" sldId="267"/>
        </pc:sldMkLst>
        <pc:spChg chg="mod">
          <ac:chgData name="Steve France" userId="b43bac2f-065f-4dab-8869-567f51c0338e" providerId="ADAL" clId="{32976B86-9A01-5E05-BDB2-234D6247B540}" dt="2026-09-21T22:46:35.389" v="5" actId="27636"/>
          <ac:spMkLst>
            <pc:docMk/>
            <pc:sldMk cId="0" sldId="267"/>
            <ac:spMk id="2" creationId="{00000000-0000-0000-0000-000000000000}"/>
          </ac:spMkLst>
        </pc:spChg>
        <pc:spChg chg="mod">
          <ac:chgData name="Steve France" userId="b43bac2f-065f-4dab-8869-567f51c0338e" providerId="ADAL" clId="{32976B86-9A01-5E05-BDB2-234D6247B540}" dt="2026-09-21T23:08:28.023" v="177" actId="20577"/>
          <ac:spMkLst>
            <pc:docMk/>
            <pc:sldMk cId="0" sldId="267"/>
            <ac:spMk id="4" creationId="{00000000-0000-0000-0000-000000000000}"/>
          </ac:spMkLst>
        </pc:spChg>
      </pc:sldChg>
      <pc:sldChg chg="modSp mod">
        <pc:chgData name="Steve France" userId="b43bac2f-065f-4dab-8869-567f51c0338e" providerId="ADAL" clId="{32976B86-9A01-5E05-BDB2-234D6247B540}" dt="2026-09-21T23:08:06.165" v="162" actId="20577"/>
        <pc:sldMkLst>
          <pc:docMk/>
          <pc:sldMk cId="0" sldId="268"/>
        </pc:sldMkLst>
        <pc:spChg chg="mod">
          <ac:chgData name="Steve France" userId="b43bac2f-065f-4dab-8869-567f51c0338e" providerId="ADAL" clId="{32976B86-9A01-5E05-BDB2-234D6247B540}" dt="2026-09-21T22:46:35.400" v="8" actId="27636"/>
          <ac:spMkLst>
            <pc:docMk/>
            <pc:sldMk cId="0" sldId="268"/>
            <ac:spMk id="2" creationId="{00000000-0000-0000-0000-000000000000}"/>
          </ac:spMkLst>
        </pc:spChg>
        <pc:spChg chg="mod">
          <ac:chgData name="Steve France" userId="b43bac2f-065f-4dab-8869-567f51c0338e" providerId="ADAL" clId="{32976B86-9A01-5E05-BDB2-234D6247B540}" dt="2026-09-21T23:08:06.165" v="162" actId="20577"/>
          <ac:spMkLst>
            <pc:docMk/>
            <pc:sldMk cId="0" sldId="268"/>
            <ac:spMk id="140" creationId="{00000000-0000-0000-0000-000000000000}"/>
          </ac:spMkLst>
        </pc:spChg>
      </pc:sldChg>
      <pc:sldChg chg="modSp mod">
        <pc:chgData name="Steve France" userId="b43bac2f-065f-4dab-8869-567f51c0338e" providerId="ADAL" clId="{32976B86-9A01-5E05-BDB2-234D6247B540}" dt="2026-09-21T22:59:12.515" v="77" actId="20577"/>
        <pc:sldMkLst>
          <pc:docMk/>
          <pc:sldMk cId="0" sldId="275"/>
        </pc:sldMkLst>
        <pc:spChg chg="mod">
          <ac:chgData name="Steve France" userId="b43bac2f-065f-4dab-8869-567f51c0338e" providerId="ADAL" clId="{32976B86-9A01-5E05-BDB2-234D6247B540}" dt="2026-09-21T22:46:35.404" v="9" actId="27636"/>
          <ac:spMkLst>
            <pc:docMk/>
            <pc:sldMk cId="0" sldId="275"/>
            <ac:spMk id="2" creationId="{00000000-0000-0000-0000-000000000000}"/>
          </ac:spMkLst>
        </pc:spChg>
        <pc:spChg chg="mod">
          <ac:chgData name="Steve France" userId="b43bac2f-065f-4dab-8869-567f51c0338e" providerId="ADAL" clId="{32976B86-9A01-5E05-BDB2-234D6247B540}" dt="2026-09-21T22:58:20.108" v="75" actId="255"/>
          <ac:spMkLst>
            <pc:docMk/>
            <pc:sldMk cId="0" sldId="275"/>
            <ac:spMk id="110" creationId="{00000000-0000-0000-0000-000000000000}"/>
          </ac:spMkLst>
        </pc:spChg>
        <pc:spChg chg="mod">
          <ac:chgData name="Steve France" userId="b43bac2f-065f-4dab-8869-567f51c0338e" providerId="ADAL" clId="{32976B86-9A01-5E05-BDB2-234D6247B540}" dt="2026-09-21T22:58:14.482" v="74" actId="404"/>
          <ac:spMkLst>
            <pc:docMk/>
            <pc:sldMk cId="0" sldId="275"/>
            <ac:spMk id="111" creationId="{00000000-0000-0000-0000-000000000000}"/>
          </ac:spMkLst>
        </pc:spChg>
        <pc:spChg chg="mod">
          <ac:chgData name="Steve France" userId="b43bac2f-065f-4dab-8869-567f51c0338e" providerId="ADAL" clId="{32976B86-9A01-5E05-BDB2-234D6247B540}" dt="2026-09-21T22:58:20.108" v="75" actId="255"/>
          <ac:spMkLst>
            <pc:docMk/>
            <pc:sldMk cId="0" sldId="275"/>
            <ac:spMk id="112" creationId="{00000000-0000-0000-0000-000000000000}"/>
          </ac:spMkLst>
        </pc:spChg>
        <pc:spChg chg="mod">
          <ac:chgData name="Steve France" userId="b43bac2f-065f-4dab-8869-567f51c0338e" providerId="ADAL" clId="{32976B86-9A01-5E05-BDB2-234D6247B540}" dt="2026-09-21T22:59:12.515" v="77" actId="20577"/>
          <ac:spMkLst>
            <pc:docMk/>
            <pc:sldMk cId="0" sldId="275"/>
            <ac:spMk id="140" creationId="{00000000-0000-0000-0000-000000000000}"/>
          </ac:spMkLst>
        </pc:spChg>
      </pc:sldChg>
      <pc:sldChg chg="modSp mod">
        <pc:chgData name="Steve France" userId="b43bac2f-065f-4dab-8869-567f51c0338e" providerId="ADAL" clId="{32976B86-9A01-5E05-BDB2-234D6247B540}" dt="2026-09-21T23:27:32.900" v="306" actId="1038"/>
        <pc:sldMkLst>
          <pc:docMk/>
          <pc:sldMk cId="0" sldId="288"/>
        </pc:sldMkLst>
        <pc:spChg chg="mod">
          <ac:chgData name="Steve France" userId="b43bac2f-065f-4dab-8869-567f51c0338e" providerId="ADAL" clId="{32976B86-9A01-5E05-BDB2-234D6247B540}" dt="2026-09-21T22:46:35.489" v="30" actId="27636"/>
          <ac:spMkLst>
            <pc:docMk/>
            <pc:sldMk cId="0" sldId="288"/>
            <ac:spMk id="2" creationId="{00000000-0000-0000-0000-000000000000}"/>
          </ac:spMkLst>
        </pc:spChg>
        <pc:spChg chg="mod">
          <ac:chgData name="Steve France" userId="b43bac2f-065f-4dab-8869-567f51c0338e" providerId="ADAL" clId="{32976B86-9A01-5E05-BDB2-234D6247B540}" dt="2026-09-21T23:27:32.900" v="306" actId="1038"/>
          <ac:spMkLst>
            <pc:docMk/>
            <pc:sldMk cId="0" sldId="288"/>
            <ac:spMk id="300" creationId="{00000000-0000-0000-0000-000000000000}"/>
          </ac:spMkLst>
        </pc:spChg>
      </pc:sldChg>
      <pc:sldChg chg="modSp mod">
        <pc:chgData name="Steve France" userId="b43bac2f-065f-4dab-8869-567f51c0338e" providerId="ADAL" clId="{32976B86-9A01-5E05-BDB2-234D6247B540}" dt="2026-09-21T23:34:19.599" v="308" actId="1076"/>
        <pc:sldMkLst>
          <pc:docMk/>
          <pc:sldMk cId="0" sldId="291"/>
        </pc:sldMkLst>
        <pc:spChg chg="mod">
          <ac:chgData name="Steve France" userId="b43bac2f-065f-4dab-8869-567f51c0338e" providerId="ADAL" clId="{32976B86-9A01-5E05-BDB2-234D6247B540}" dt="2026-09-21T23:34:19.599" v="308" actId="1076"/>
          <ac:spMkLst>
            <pc:docMk/>
            <pc:sldMk cId="0" sldId="291"/>
            <ac:spMk id="2" creationId="{00000000-0000-0000-0000-000000000000}"/>
          </ac:spMkLst>
        </pc:spChg>
      </pc:sldChg>
      <pc:sldChg chg="modSp mod">
        <pc:chgData name="Steve France" userId="b43bac2f-065f-4dab-8869-567f51c0338e" providerId="ADAL" clId="{32976B86-9A01-5E05-BDB2-234D6247B540}" dt="2026-09-21T23:35:05.373" v="312" actId="1036"/>
        <pc:sldMkLst>
          <pc:docMk/>
          <pc:sldMk cId="0" sldId="292"/>
        </pc:sldMkLst>
        <pc:spChg chg="mod">
          <ac:chgData name="Steve France" userId="b43bac2f-065f-4dab-8869-567f51c0338e" providerId="ADAL" clId="{32976B86-9A01-5E05-BDB2-234D6247B540}" dt="2026-09-21T22:46:35.497" v="32" actId="27636"/>
          <ac:spMkLst>
            <pc:docMk/>
            <pc:sldMk cId="0" sldId="292"/>
            <ac:spMk id="2" creationId="{00000000-0000-0000-0000-000000000000}"/>
          </ac:spMkLst>
        </pc:spChg>
        <pc:spChg chg="mod">
          <ac:chgData name="Steve France" userId="b43bac2f-065f-4dab-8869-567f51c0338e" providerId="ADAL" clId="{32976B86-9A01-5E05-BDB2-234D6247B540}" dt="2026-09-21T23:35:05.373" v="312" actId="1036"/>
          <ac:spMkLst>
            <pc:docMk/>
            <pc:sldMk cId="0" sldId="292"/>
            <ac:spMk id="120" creationId="{00000000-0000-0000-0000-000000000000}"/>
          </ac:spMkLst>
        </pc:spChg>
      </pc:sldChg>
      <pc:sldChg chg="modSp mod">
        <pc:chgData name="Steve France" userId="b43bac2f-065f-4dab-8869-567f51c0338e" providerId="ADAL" clId="{32976B86-9A01-5E05-BDB2-234D6247B540}" dt="2026-09-21T23:08:20.762" v="172" actId="20577"/>
        <pc:sldMkLst>
          <pc:docMk/>
          <pc:sldMk cId="0" sldId="295"/>
        </pc:sldMkLst>
        <pc:spChg chg="mod">
          <ac:chgData name="Steve France" userId="b43bac2f-065f-4dab-8869-567f51c0338e" providerId="ADAL" clId="{32976B86-9A01-5E05-BDB2-234D6247B540}" dt="2026-09-21T22:46:35.392" v="6" actId="27636"/>
          <ac:spMkLst>
            <pc:docMk/>
            <pc:sldMk cId="0" sldId="295"/>
            <ac:spMk id="2" creationId="{00000000-0000-0000-0000-000000000000}"/>
          </ac:spMkLst>
        </pc:spChg>
        <pc:spChg chg="mod">
          <ac:chgData name="Steve France" userId="b43bac2f-065f-4dab-8869-567f51c0338e" providerId="ADAL" clId="{32976B86-9A01-5E05-BDB2-234D6247B540}" dt="2026-09-21T23:08:20.762" v="172" actId="20577"/>
          <ac:spMkLst>
            <pc:docMk/>
            <pc:sldMk cId="0" sldId="295"/>
            <ac:spMk id="160" creationId="{00000000-0000-0000-0000-000000000000}"/>
          </ac:spMkLst>
        </pc:spChg>
      </pc:sldChg>
      <pc:sldChg chg="modSp mod">
        <pc:chgData name="Steve France" userId="b43bac2f-065f-4dab-8869-567f51c0338e" providerId="ADAL" clId="{32976B86-9A01-5E05-BDB2-234D6247B540}" dt="2026-09-21T23:08:12.568" v="168" actId="20577"/>
        <pc:sldMkLst>
          <pc:docMk/>
          <pc:sldMk cId="0" sldId="296"/>
        </pc:sldMkLst>
        <pc:spChg chg="mod">
          <ac:chgData name="Steve France" userId="b43bac2f-065f-4dab-8869-567f51c0338e" providerId="ADAL" clId="{32976B86-9A01-5E05-BDB2-234D6247B540}" dt="2026-09-21T22:46:35.397" v="7" actId="27636"/>
          <ac:spMkLst>
            <pc:docMk/>
            <pc:sldMk cId="0" sldId="296"/>
            <ac:spMk id="2" creationId="{00000000-0000-0000-0000-000000000000}"/>
          </ac:spMkLst>
        </pc:spChg>
        <pc:spChg chg="mod">
          <ac:chgData name="Steve France" userId="b43bac2f-065f-4dab-8869-567f51c0338e" providerId="ADAL" clId="{32976B86-9A01-5E05-BDB2-234D6247B540}" dt="2026-09-21T23:08:12.568" v="168" actId="20577"/>
          <ac:spMkLst>
            <pc:docMk/>
            <pc:sldMk cId="0" sldId="296"/>
            <ac:spMk id="140" creationId="{00000000-0000-0000-0000-000000000000}"/>
          </ac:spMkLst>
        </pc:spChg>
      </pc:sldChg>
      <pc:sldChg chg="modSp mod">
        <pc:chgData name="Steve France" userId="b43bac2f-065f-4dab-8869-567f51c0338e" providerId="ADAL" clId="{32976B86-9A01-5E05-BDB2-234D6247B540}" dt="2026-09-21T23:12:13.380" v="197" actId="108"/>
        <pc:sldMkLst>
          <pc:docMk/>
          <pc:sldMk cId="0" sldId="297"/>
        </pc:sldMkLst>
        <pc:spChg chg="mod">
          <ac:chgData name="Steve France" userId="b43bac2f-065f-4dab-8869-567f51c0338e" providerId="ADAL" clId="{32976B86-9A01-5E05-BDB2-234D6247B540}" dt="2026-09-21T22:46:35.449" v="20" actId="27636"/>
          <ac:spMkLst>
            <pc:docMk/>
            <pc:sldMk cId="0" sldId="297"/>
            <ac:spMk id="2" creationId="{00000000-0000-0000-0000-000000000000}"/>
          </ac:spMkLst>
        </pc:spChg>
        <pc:spChg chg="mod">
          <ac:chgData name="Steve France" userId="b43bac2f-065f-4dab-8869-567f51c0338e" providerId="ADAL" clId="{32976B86-9A01-5E05-BDB2-234D6247B540}" dt="2026-09-21T23:11:50.108" v="194" actId="1036"/>
          <ac:spMkLst>
            <pc:docMk/>
            <pc:sldMk cId="0" sldId="297"/>
            <ac:spMk id="110" creationId="{00000000-0000-0000-0000-000000000000}"/>
          </ac:spMkLst>
        </pc:spChg>
        <pc:spChg chg="mod">
          <ac:chgData name="Steve France" userId="b43bac2f-065f-4dab-8869-567f51c0338e" providerId="ADAL" clId="{32976B86-9A01-5E05-BDB2-234D6247B540}" dt="2026-09-21T23:12:13.380" v="197" actId="108"/>
          <ac:spMkLst>
            <pc:docMk/>
            <pc:sldMk cId="0" sldId="297"/>
            <ac:spMk id="111" creationId="{00000000-0000-0000-0000-000000000000}"/>
          </ac:spMkLst>
        </pc:spChg>
        <pc:spChg chg="mod">
          <ac:chgData name="Steve France" userId="b43bac2f-065f-4dab-8869-567f51c0338e" providerId="ADAL" clId="{32976B86-9A01-5E05-BDB2-234D6247B540}" dt="2026-09-21T23:11:58.717" v="195" actId="14100"/>
          <ac:spMkLst>
            <pc:docMk/>
            <pc:sldMk cId="0" sldId="297"/>
            <ac:spMk id="112" creationId="{00000000-0000-0000-0000-000000000000}"/>
          </ac:spMkLst>
        </pc:spChg>
      </pc:sldChg>
      <pc:sldChg chg="modSp mod">
        <pc:chgData name="Steve France" userId="b43bac2f-065f-4dab-8869-567f51c0338e" providerId="ADAL" clId="{32976B86-9A01-5E05-BDB2-234D6247B540}" dt="2026-09-21T23:07:02.653" v="127" actId="20577"/>
        <pc:sldMkLst>
          <pc:docMk/>
          <pc:sldMk cId="0" sldId="299"/>
        </pc:sldMkLst>
        <pc:spChg chg="mod">
          <ac:chgData name="Steve France" userId="b43bac2f-065f-4dab-8869-567f51c0338e" providerId="ADAL" clId="{32976B86-9A01-5E05-BDB2-234D6247B540}" dt="2026-09-21T22:46:35.433" v="16" actId="27636"/>
          <ac:spMkLst>
            <pc:docMk/>
            <pc:sldMk cId="0" sldId="299"/>
            <ac:spMk id="2" creationId="{00000000-0000-0000-0000-000000000000}"/>
          </ac:spMkLst>
        </pc:spChg>
        <pc:spChg chg="mod">
          <ac:chgData name="Steve France" userId="b43bac2f-065f-4dab-8869-567f51c0338e" providerId="ADAL" clId="{32976B86-9A01-5E05-BDB2-234D6247B540}" dt="2026-09-21T23:07:02.653" v="127" actId="20577"/>
          <ac:spMkLst>
            <pc:docMk/>
            <pc:sldMk cId="0" sldId="299"/>
            <ac:spMk id="150" creationId="{00000000-0000-0000-0000-000000000000}"/>
          </ac:spMkLst>
        </pc:spChg>
      </pc:sldChg>
      <pc:sldChg chg="modSp mod">
        <pc:chgData name="Steve France" userId="b43bac2f-065f-4dab-8869-567f51c0338e" providerId="ADAL" clId="{32976B86-9A01-5E05-BDB2-234D6247B540}" dt="2026-09-21T22:46:35.414" v="11" actId="27636"/>
        <pc:sldMkLst>
          <pc:docMk/>
          <pc:sldMk cId="0" sldId="301"/>
        </pc:sldMkLst>
        <pc:spChg chg="mod">
          <ac:chgData name="Steve France" userId="b43bac2f-065f-4dab-8869-567f51c0338e" providerId="ADAL" clId="{32976B86-9A01-5E05-BDB2-234D6247B540}" dt="2026-09-21T22:46:35.414" v="11" actId="27636"/>
          <ac:spMkLst>
            <pc:docMk/>
            <pc:sldMk cId="0" sldId="301"/>
            <ac:spMk id="2" creationId="{00000000-0000-0000-0000-000000000000}"/>
          </ac:spMkLst>
        </pc:spChg>
      </pc:sldChg>
      <pc:sldChg chg="modSp mod">
        <pc:chgData name="Steve France" userId="b43bac2f-065f-4dab-8869-567f51c0338e" providerId="ADAL" clId="{32976B86-9A01-5E05-BDB2-234D6247B540}" dt="2026-09-21T22:46:35.417" v="12" actId="27636"/>
        <pc:sldMkLst>
          <pc:docMk/>
          <pc:sldMk cId="0" sldId="302"/>
        </pc:sldMkLst>
        <pc:spChg chg="mod">
          <ac:chgData name="Steve France" userId="b43bac2f-065f-4dab-8869-567f51c0338e" providerId="ADAL" clId="{32976B86-9A01-5E05-BDB2-234D6247B540}" dt="2026-09-21T22:46:35.417" v="12" actId="27636"/>
          <ac:spMkLst>
            <pc:docMk/>
            <pc:sldMk cId="0" sldId="302"/>
            <ac:spMk id="2" creationId="{00000000-0000-0000-0000-000000000000}"/>
          </ac:spMkLst>
        </pc:spChg>
      </pc:sldChg>
      <pc:sldChg chg="modSp mod">
        <pc:chgData name="Steve France" userId="b43bac2f-065f-4dab-8869-567f51c0338e" providerId="ADAL" clId="{32976B86-9A01-5E05-BDB2-234D6247B540}" dt="2026-09-21T23:07:40.966" v="155" actId="20577"/>
        <pc:sldMkLst>
          <pc:docMk/>
          <pc:sldMk cId="0" sldId="303"/>
        </pc:sldMkLst>
        <pc:spChg chg="mod">
          <ac:chgData name="Steve France" userId="b43bac2f-065f-4dab-8869-567f51c0338e" providerId="ADAL" clId="{32976B86-9A01-5E05-BDB2-234D6247B540}" dt="2026-09-21T22:46:35.422" v="13" actId="27636"/>
          <ac:spMkLst>
            <pc:docMk/>
            <pc:sldMk cId="0" sldId="303"/>
            <ac:spMk id="2" creationId="{00000000-0000-0000-0000-000000000000}"/>
          </ac:spMkLst>
        </pc:spChg>
        <pc:spChg chg="mod">
          <ac:chgData name="Steve France" userId="b43bac2f-065f-4dab-8869-567f51c0338e" providerId="ADAL" clId="{32976B86-9A01-5E05-BDB2-234D6247B540}" dt="2026-09-21T23:01:14.378" v="88" actId="20577"/>
          <ac:spMkLst>
            <pc:docMk/>
            <pc:sldMk cId="0" sldId="303"/>
            <ac:spMk id="110" creationId="{00000000-0000-0000-0000-000000000000}"/>
          </ac:spMkLst>
        </pc:spChg>
        <pc:spChg chg="mod">
          <ac:chgData name="Steve France" userId="b43bac2f-065f-4dab-8869-567f51c0338e" providerId="ADAL" clId="{32976B86-9A01-5E05-BDB2-234D6247B540}" dt="2026-09-21T23:07:40.966" v="155" actId="20577"/>
          <ac:spMkLst>
            <pc:docMk/>
            <pc:sldMk cId="0" sldId="303"/>
            <ac:spMk id="140" creationId="{00000000-0000-0000-0000-000000000000}"/>
          </ac:spMkLst>
        </pc:spChg>
      </pc:sldChg>
      <pc:sldChg chg="modSp mod">
        <pc:chgData name="Steve France" userId="b43bac2f-065f-4dab-8869-567f51c0338e" providerId="ADAL" clId="{32976B86-9A01-5E05-BDB2-234D6247B540}" dt="2026-09-21T23:07:09.752" v="131" actId="20577"/>
        <pc:sldMkLst>
          <pc:docMk/>
          <pc:sldMk cId="0" sldId="304"/>
        </pc:sldMkLst>
        <pc:spChg chg="mod">
          <ac:chgData name="Steve France" userId="b43bac2f-065f-4dab-8869-567f51c0338e" providerId="ADAL" clId="{32976B86-9A01-5E05-BDB2-234D6247B540}" dt="2026-09-21T22:46:35.429" v="15" actId="27636"/>
          <ac:spMkLst>
            <pc:docMk/>
            <pc:sldMk cId="0" sldId="304"/>
            <ac:spMk id="2" creationId="{00000000-0000-0000-0000-000000000000}"/>
          </ac:spMkLst>
        </pc:spChg>
        <pc:spChg chg="mod">
          <ac:chgData name="Steve France" userId="b43bac2f-065f-4dab-8869-567f51c0338e" providerId="ADAL" clId="{32976B86-9A01-5E05-BDB2-234D6247B540}" dt="2026-09-21T23:07:09.752" v="131" actId="20577"/>
          <ac:spMkLst>
            <pc:docMk/>
            <pc:sldMk cId="0" sldId="304"/>
            <ac:spMk id="140" creationId="{00000000-0000-0000-0000-000000000000}"/>
          </ac:spMkLst>
        </pc:spChg>
      </pc:sldChg>
      <pc:sldChg chg="modSp mod">
        <pc:chgData name="Steve France" userId="b43bac2f-065f-4dab-8869-567f51c0338e" providerId="ADAL" clId="{32976B86-9A01-5E05-BDB2-234D6247B540}" dt="2026-09-21T23:10:02.478" v="186" actId="20577"/>
        <pc:sldMkLst>
          <pc:docMk/>
          <pc:sldMk cId="0" sldId="305"/>
        </pc:sldMkLst>
        <pc:spChg chg="mod">
          <ac:chgData name="Steve France" userId="b43bac2f-065f-4dab-8869-567f51c0338e" providerId="ADAL" clId="{32976B86-9A01-5E05-BDB2-234D6247B540}" dt="2026-09-21T22:46:35.441" v="18" actId="27636"/>
          <ac:spMkLst>
            <pc:docMk/>
            <pc:sldMk cId="0" sldId="305"/>
            <ac:spMk id="2" creationId="{00000000-0000-0000-0000-000000000000}"/>
          </ac:spMkLst>
        </pc:spChg>
        <pc:spChg chg="mod">
          <ac:chgData name="Steve France" userId="b43bac2f-065f-4dab-8869-567f51c0338e" providerId="ADAL" clId="{32976B86-9A01-5E05-BDB2-234D6247B540}" dt="2026-09-21T23:10:02.478" v="186" actId="20577"/>
          <ac:spMkLst>
            <pc:docMk/>
            <pc:sldMk cId="0" sldId="305"/>
            <ac:spMk id="140" creationId="{00000000-0000-0000-0000-000000000000}"/>
          </ac:spMkLst>
        </pc:spChg>
      </pc:sldChg>
      <pc:sldChg chg="modSp mod">
        <pc:chgData name="Steve France" userId="b43bac2f-065f-4dab-8869-567f51c0338e" providerId="ADAL" clId="{32976B86-9A01-5E05-BDB2-234D6247B540}" dt="2026-09-21T23:14:30.876" v="198" actId="20577"/>
        <pc:sldMkLst>
          <pc:docMk/>
          <pc:sldMk cId="0" sldId="308"/>
        </pc:sldMkLst>
        <pc:spChg chg="mod">
          <ac:chgData name="Steve France" userId="b43bac2f-065f-4dab-8869-567f51c0338e" providerId="ADAL" clId="{32976B86-9A01-5E05-BDB2-234D6247B540}" dt="2026-09-21T22:46:35.456" v="22" actId="27636"/>
          <ac:spMkLst>
            <pc:docMk/>
            <pc:sldMk cId="0" sldId="308"/>
            <ac:spMk id="2" creationId="{00000000-0000-0000-0000-000000000000}"/>
          </ac:spMkLst>
        </pc:spChg>
        <pc:spChg chg="mod">
          <ac:chgData name="Steve France" userId="b43bac2f-065f-4dab-8869-567f51c0338e" providerId="ADAL" clId="{32976B86-9A01-5E05-BDB2-234D6247B540}" dt="2026-09-21T23:14:30.876" v="198" actId="20577"/>
          <ac:spMkLst>
            <pc:docMk/>
            <pc:sldMk cId="0" sldId="308"/>
            <ac:spMk id="131" creationId="{00000000-0000-0000-0000-000000000000}"/>
          </ac:spMkLst>
        </pc:spChg>
      </pc:sldChg>
      <pc:sldChg chg="modSp mod">
        <pc:chgData name="Steve France" userId="b43bac2f-065f-4dab-8869-567f51c0338e" providerId="ADAL" clId="{32976B86-9A01-5E05-BDB2-234D6247B540}" dt="2026-09-21T23:18:14.974" v="204" actId="20577"/>
        <pc:sldMkLst>
          <pc:docMk/>
          <pc:sldMk cId="0" sldId="309"/>
        </pc:sldMkLst>
        <pc:spChg chg="mod">
          <ac:chgData name="Steve France" userId="b43bac2f-065f-4dab-8869-567f51c0338e" providerId="ADAL" clId="{32976B86-9A01-5E05-BDB2-234D6247B540}" dt="2026-09-21T22:46:35.459" v="23" actId="27636"/>
          <ac:spMkLst>
            <pc:docMk/>
            <pc:sldMk cId="0" sldId="309"/>
            <ac:spMk id="2" creationId="{00000000-0000-0000-0000-000000000000}"/>
          </ac:spMkLst>
        </pc:spChg>
        <pc:spChg chg="mod">
          <ac:chgData name="Steve France" userId="b43bac2f-065f-4dab-8869-567f51c0338e" providerId="ADAL" clId="{32976B86-9A01-5E05-BDB2-234D6247B540}" dt="2026-09-21T23:16:43.409" v="199" actId="20577"/>
          <ac:spMkLst>
            <pc:docMk/>
            <pc:sldMk cId="0" sldId="309"/>
            <ac:spMk id="110" creationId="{00000000-0000-0000-0000-000000000000}"/>
          </ac:spMkLst>
        </pc:spChg>
        <pc:spChg chg="mod">
          <ac:chgData name="Steve France" userId="b43bac2f-065f-4dab-8869-567f51c0338e" providerId="ADAL" clId="{32976B86-9A01-5E05-BDB2-234D6247B540}" dt="2026-09-21T23:18:14.974" v="204" actId="20577"/>
          <ac:spMkLst>
            <pc:docMk/>
            <pc:sldMk cId="0" sldId="309"/>
            <ac:spMk id="140" creationId="{00000000-0000-0000-0000-000000000000}"/>
          </ac:spMkLst>
        </pc:spChg>
      </pc:sldChg>
      <pc:sldChg chg="modSp mod">
        <pc:chgData name="Steve France" userId="b43bac2f-065f-4dab-8869-567f51c0338e" providerId="ADAL" clId="{32976B86-9A01-5E05-BDB2-234D6247B540}" dt="2026-09-21T23:23:04.603" v="230" actId="20577"/>
        <pc:sldMkLst>
          <pc:docMk/>
          <pc:sldMk cId="0" sldId="311"/>
        </pc:sldMkLst>
        <pc:spChg chg="mod">
          <ac:chgData name="Steve France" userId="b43bac2f-065f-4dab-8869-567f51c0338e" providerId="ADAL" clId="{32976B86-9A01-5E05-BDB2-234D6247B540}" dt="2026-09-21T22:46:35.472" v="26" actId="27636"/>
          <ac:spMkLst>
            <pc:docMk/>
            <pc:sldMk cId="0" sldId="311"/>
            <ac:spMk id="2" creationId="{00000000-0000-0000-0000-000000000000}"/>
          </ac:spMkLst>
        </pc:spChg>
        <pc:spChg chg="mod">
          <ac:chgData name="Steve France" userId="b43bac2f-065f-4dab-8869-567f51c0338e" providerId="ADAL" clId="{32976B86-9A01-5E05-BDB2-234D6247B540}" dt="2026-09-21T23:23:04.603" v="230" actId="20577"/>
          <ac:spMkLst>
            <pc:docMk/>
            <pc:sldMk cId="0" sldId="311"/>
            <ac:spMk id="142" creationId="{00000000-0000-0000-0000-000000000000}"/>
          </ac:spMkLst>
        </pc:spChg>
      </pc:sldChg>
      <pc:sldChg chg="modSp mod">
        <pc:chgData name="Steve France" userId="b43bac2f-065f-4dab-8869-567f51c0338e" providerId="ADAL" clId="{32976B86-9A01-5E05-BDB2-234D6247B540}" dt="2026-09-21T23:19:05.004" v="205" actId="20577"/>
        <pc:sldMkLst>
          <pc:docMk/>
          <pc:sldMk cId="0" sldId="312"/>
        </pc:sldMkLst>
        <pc:spChg chg="mod">
          <ac:chgData name="Steve France" userId="b43bac2f-065f-4dab-8869-567f51c0338e" providerId="ADAL" clId="{32976B86-9A01-5E05-BDB2-234D6247B540}" dt="2026-09-21T22:46:35.464" v="24" actId="27636"/>
          <ac:spMkLst>
            <pc:docMk/>
            <pc:sldMk cId="0" sldId="312"/>
            <ac:spMk id="2" creationId="{00000000-0000-0000-0000-000000000000}"/>
          </ac:spMkLst>
        </pc:spChg>
        <pc:spChg chg="mod">
          <ac:chgData name="Steve France" userId="b43bac2f-065f-4dab-8869-567f51c0338e" providerId="ADAL" clId="{32976B86-9A01-5E05-BDB2-234D6247B540}" dt="2026-09-21T23:19:05.004" v="205" actId="20577"/>
          <ac:spMkLst>
            <pc:docMk/>
            <pc:sldMk cId="0" sldId="312"/>
            <ac:spMk id="150" creationId="{00000000-0000-0000-0000-000000000000}"/>
          </ac:spMkLst>
        </pc:spChg>
      </pc:sldChg>
      <pc:sldChg chg="modSp mod">
        <pc:chgData name="Steve France" userId="b43bac2f-065f-4dab-8869-567f51c0338e" providerId="ADAL" clId="{32976B86-9A01-5E05-BDB2-234D6247B540}" dt="2026-09-21T23:21:48.116" v="227" actId="20577"/>
        <pc:sldMkLst>
          <pc:docMk/>
          <pc:sldMk cId="0" sldId="313"/>
        </pc:sldMkLst>
        <pc:spChg chg="mod">
          <ac:chgData name="Steve France" userId="b43bac2f-065f-4dab-8869-567f51c0338e" providerId="ADAL" clId="{32976B86-9A01-5E05-BDB2-234D6247B540}" dt="2026-09-21T22:46:35.467" v="25" actId="27636"/>
          <ac:spMkLst>
            <pc:docMk/>
            <pc:sldMk cId="0" sldId="313"/>
            <ac:spMk id="2" creationId="{00000000-0000-0000-0000-000000000000}"/>
          </ac:spMkLst>
        </pc:spChg>
        <pc:spChg chg="mod">
          <ac:chgData name="Steve France" userId="b43bac2f-065f-4dab-8869-567f51c0338e" providerId="ADAL" clId="{32976B86-9A01-5E05-BDB2-234D6247B540}" dt="2026-09-21T23:21:38.068" v="222" actId="20577"/>
          <ac:spMkLst>
            <pc:docMk/>
            <pc:sldMk cId="0" sldId="313"/>
            <ac:spMk id="140" creationId="{00000000-0000-0000-0000-000000000000}"/>
          </ac:spMkLst>
        </pc:spChg>
        <pc:spChg chg="mod">
          <ac:chgData name="Steve France" userId="b43bac2f-065f-4dab-8869-567f51c0338e" providerId="ADAL" clId="{32976B86-9A01-5E05-BDB2-234D6247B540}" dt="2026-09-21T23:21:48.116" v="227" actId="20577"/>
          <ac:spMkLst>
            <pc:docMk/>
            <pc:sldMk cId="0" sldId="313"/>
            <ac:spMk id="150" creationId="{00000000-0000-0000-0000-000000000000}"/>
          </ac:spMkLst>
        </pc:spChg>
      </pc:sldChg>
      <pc:sldChg chg="modSp mod">
        <pc:chgData name="Steve France" userId="b43bac2f-065f-4dab-8869-567f51c0338e" providerId="ADAL" clId="{32976B86-9A01-5E05-BDB2-234D6247B540}" dt="2026-09-21T23:25:06.876" v="296" actId="20577"/>
        <pc:sldMkLst>
          <pc:docMk/>
          <pc:sldMk cId="0" sldId="314"/>
        </pc:sldMkLst>
        <pc:spChg chg="mod">
          <ac:chgData name="Steve France" userId="b43bac2f-065f-4dab-8869-567f51c0338e" providerId="ADAL" clId="{32976B86-9A01-5E05-BDB2-234D6247B540}" dt="2026-09-21T22:46:35.476" v="27" actId="27636"/>
          <ac:spMkLst>
            <pc:docMk/>
            <pc:sldMk cId="0" sldId="314"/>
            <ac:spMk id="2" creationId="{00000000-0000-0000-0000-000000000000}"/>
          </ac:spMkLst>
        </pc:spChg>
        <pc:spChg chg="mod">
          <ac:chgData name="Steve France" userId="b43bac2f-065f-4dab-8869-567f51c0338e" providerId="ADAL" clId="{32976B86-9A01-5E05-BDB2-234D6247B540}" dt="2026-09-21T23:24:11.871" v="264" actId="20577"/>
          <ac:spMkLst>
            <pc:docMk/>
            <pc:sldMk cId="0" sldId="314"/>
            <ac:spMk id="110" creationId="{00000000-0000-0000-0000-000000000000}"/>
          </ac:spMkLst>
        </pc:spChg>
        <pc:spChg chg="mod">
          <ac:chgData name="Steve France" userId="b43bac2f-065f-4dab-8869-567f51c0338e" providerId="ADAL" clId="{32976B86-9A01-5E05-BDB2-234D6247B540}" dt="2026-09-21T23:24:15.375" v="269" actId="20577"/>
          <ac:spMkLst>
            <pc:docMk/>
            <pc:sldMk cId="0" sldId="314"/>
            <ac:spMk id="111" creationId="{00000000-0000-0000-0000-000000000000}"/>
          </ac:spMkLst>
        </pc:spChg>
        <pc:spChg chg="mod">
          <ac:chgData name="Steve France" userId="b43bac2f-065f-4dab-8869-567f51c0338e" providerId="ADAL" clId="{32976B86-9A01-5E05-BDB2-234D6247B540}" dt="2026-09-21T23:24:19.451" v="274" actId="20577"/>
          <ac:spMkLst>
            <pc:docMk/>
            <pc:sldMk cId="0" sldId="314"/>
            <ac:spMk id="113" creationId="{00000000-0000-0000-0000-000000000000}"/>
          </ac:spMkLst>
        </pc:spChg>
        <pc:spChg chg="mod">
          <ac:chgData name="Steve France" userId="b43bac2f-065f-4dab-8869-567f51c0338e" providerId="ADAL" clId="{32976B86-9A01-5E05-BDB2-234D6247B540}" dt="2026-09-21T23:25:06.876" v="296" actId="20577"/>
          <ac:spMkLst>
            <pc:docMk/>
            <pc:sldMk cId="0" sldId="314"/>
            <ac:spMk id="150" creationId="{00000000-0000-0000-0000-000000000000}"/>
          </ac:spMkLst>
        </pc:spChg>
        <pc:spChg chg="mod">
          <ac:chgData name="Steve France" userId="b43bac2f-065f-4dab-8869-567f51c0338e" providerId="ADAL" clId="{32976B86-9A01-5E05-BDB2-234D6247B540}" dt="2026-09-21T23:24:25.350" v="277" actId="20577"/>
          <ac:spMkLst>
            <pc:docMk/>
            <pc:sldMk cId="0" sldId="314"/>
            <ac:spMk id="160" creationId="{00000000-0000-0000-0000-000000000000}"/>
          </ac:spMkLst>
        </pc:spChg>
      </pc:sldChg>
      <pc:sldChg chg="modSp mod">
        <pc:chgData name="Steve France" userId="b43bac2f-065f-4dab-8869-567f51c0338e" providerId="ADAL" clId="{32976B86-9A01-5E05-BDB2-234D6247B540}" dt="2026-09-21T22:46:35.484" v="29" actId="27636"/>
        <pc:sldMkLst>
          <pc:docMk/>
          <pc:sldMk cId="0" sldId="315"/>
        </pc:sldMkLst>
        <pc:spChg chg="mod">
          <ac:chgData name="Steve France" userId="b43bac2f-065f-4dab-8869-567f51c0338e" providerId="ADAL" clId="{32976B86-9A01-5E05-BDB2-234D6247B540}" dt="2026-09-21T22:46:35.484" v="29" actId="27636"/>
          <ac:spMkLst>
            <pc:docMk/>
            <pc:sldMk cId="0" sldId="315"/>
            <ac:spMk id="2" creationId="{00000000-0000-0000-0000-000000000000}"/>
          </ac:spMkLst>
        </pc:spChg>
      </pc:sldChg>
      <pc:sldChg chg="modSp mod">
        <pc:chgData name="Steve France" userId="b43bac2f-065f-4dab-8869-567f51c0338e" providerId="ADAL" clId="{32976B86-9A01-5E05-BDB2-234D6247B540}" dt="2026-09-21T23:05:59.817" v="97" actId="20577"/>
        <pc:sldMkLst>
          <pc:docMk/>
          <pc:sldMk cId="0" sldId="322"/>
        </pc:sldMkLst>
        <pc:spChg chg="mod">
          <ac:chgData name="Steve France" userId="b43bac2f-065f-4dab-8869-567f51c0338e" providerId="ADAL" clId="{32976B86-9A01-5E05-BDB2-234D6247B540}" dt="2026-09-21T22:46:35.437" v="17" actId="27636"/>
          <ac:spMkLst>
            <pc:docMk/>
            <pc:sldMk cId="0" sldId="322"/>
            <ac:spMk id="2" creationId="{00000000-0000-0000-0000-000000000000}"/>
          </ac:spMkLst>
        </pc:spChg>
        <pc:spChg chg="mod">
          <ac:chgData name="Steve France" userId="b43bac2f-065f-4dab-8869-567f51c0338e" providerId="ADAL" clId="{32976B86-9A01-5E05-BDB2-234D6247B540}" dt="2026-09-21T23:05:31.409" v="92" actId="20577"/>
          <ac:spMkLst>
            <pc:docMk/>
            <pc:sldMk cId="0" sldId="322"/>
            <ac:spMk id="100" creationId="{00000000-0000-0000-0000-000000000000}"/>
          </ac:spMkLst>
        </pc:spChg>
        <pc:spChg chg="mod">
          <ac:chgData name="Steve France" userId="b43bac2f-065f-4dab-8869-567f51c0338e" providerId="ADAL" clId="{32976B86-9A01-5E05-BDB2-234D6247B540}" dt="2026-09-21T23:05:36.665" v="96" actId="20577"/>
          <ac:spMkLst>
            <pc:docMk/>
            <pc:sldMk cId="0" sldId="322"/>
            <ac:spMk id="121" creationId="{00000000-0000-0000-0000-000000000000}"/>
          </ac:spMkLst>
        </pc:spChg>
        <pc:spChg chg="mod">
          <ac:chgData name="Steve France" userId="b43bac2f-065f-4dab-8869-567f51c0338e" providerId="ADAL" clId="{32976B86-9A01-5E05-BDB2-234D6247B540}" dt="2026-09-21T23:05:59.817" v="97" actId="20577"/>
          <ac:spMkLst>
            <pc:docMk/>
            <pc:sldMk cId="0" sldId="322"/>
            <ac:spMk id="140" creationId="{00000000-0000-0000-0000-000000000000}"/>
          </ac:spMkLst>
        </pc:spChg>
      </pc:sldChg>
      <pc:sldChg chg="modSp mod">
        <pc:chgData name="Steve France" userId="b43bac2f-065f-4dab-8869-567f51c0338e" providerId="ADAL" clId="{32976B86-9A01-5E05-BDB2-234D6247B540}" dt="2026-09-21T23:00:14.811" v="87" actId="20577"/>
        <pc:sldMkLst>
          <pc:docMk/>
          <pc:sldMk cId="0" sldId="323"/>
        </pc:sldMkLst>
        <pc:spChg chg="mod">
          <ac:chgData name="Steve France" userId="b43bac2f-065f-4dab-8869-567f51c0338e" providerId="ADAL" clId="{32976B86-9A01-5E05-BDB2-234D6247B540}" dt="2026-09-21T22:46:35.409" v="10" actId="27636"/>
          <ac:spMkLst>
            <pc:docMk/>
            <pc:sldMk cId="0" sldId="323"/>
            <ac:spMk id="2" creationId="{00000000-0000-0000-0000-000000000000}"/>
          </ac:spMkLst>
        </pc:spChg>
        <pc:spChg chg="mod">
          <ac:chgData name="Steve France" userId="b43bac2f-065f-4dab-8869-567f51c0338e" providerId="ADAL" clId="{32976B86-9A01-5E05-BDB2-234D6247B540}" dt="2026-09-21T22:59:48.287" v="79" actId="404"/>
          <ac:spMkLst>
            <pc:docMk/>
            <pc:sldMk cId="0" sldId="323"/>
            <ac:spMk id="110" creationId="{00000000-0000-0000-0000-000000000000}"/>
          </ac:spMkLst>
        </pc:spChg>
        <pc:spChg chg="mod">
          <ac:chgData name="Steve France" userId="b43bac2f-065f-4dab-8869-567f51c0338e" providerId="ADAL" clId="{32976B86-9A01-5E05-BDB2-234D6247B540}" dt="2026-09-21T22:59:48.287" v="79" actId="404"/>
          <ac:spMkLst>
            <pc:docMk/>
            <pc:sldMk cId="0" sldId="323"/>
            <ac:spMk id="111" creationId="{00000000-0000-0000-0000-000000000000}"/>
          </ac:spMkLst>
        </pc:spChg>
        <pc:spChg chg="mod">
          <ac:chgData name="Steve France" userId="b43bac2f-065f-4dab-8869-567f51c0338e" providerId="ADAL" clId="{32976B86-9A01-5E05-BDB2-234D6247B540}" dt="2026-09-21T22:59:48.287" v="79" actId="404"/>
          <ac:spMkLst>
            <pc:docMk/>
            <pc:sldMk cId="0" sldId="323"/>
            <ac:spMk id="112" creationId="{00000000-0000-0000-0000-000000000000}"/>
          </ac:spMkLst>
        </pc:spChg>
        <pc:spChg chg="mod">
          <ac:chgData name="Steve France" userId="b43bac2f-065f-4dab-8869-567f51c0338e" providerId="ADAL" clId="{32976B86-9A01-5E05-BDB2-234D6247B540}" dt="2026-09-21T23:00:14.811" v="87" actId="20577"/>
          <ac:spMkLst>
            <pc:docMk/>
            <pc:sldMk cId="0" sldId="323"/>
            <ac:spMk id="140" creationId="{00000000-0000-0000-0000-000000000000}"/>
          </ac:spMkLst>
        </pc:spChg>
      </pc:sldChg>
      <pc:sldChg chg="modSp mod">
        <pc:chgData name="Steve France" userId="b43bac2f-065f-4dab-8869-567f51c0338e" providerId="ADAL" clId="{32976B86-9A01-5E05-BDB2-234D6247B540}" dt="2026-09-21T23:00:01.005" v="83" actId="20577"/>
        <pc:sldMkLst>
          <pc:docMk/>
          <pc:sldMk cId="0" sldId="324"/>
        </pc:sldMkLst>
        <pc:spChg chg="mod">
          <ac:chgData name="Steve France" userId="b43bac2f-065f-4dab-8869-567f51c0338e" providerId="ADAL" clId="{32976B86-9A01-5E05-BDB2-234D6247B540}" dt="2026-09-21T22:46:35.425" v="14" actId="27636"/>
          <ac:spMkLst>
            <pc:docMk/>
            <pc:sldMk cId="0" sldId="324"/>
            <ac:spMk id="2" creationId="{00000000-0000-0000-0000-000000000000}"/>
          </ac:spMkLst>
        </pc:spChg>
        <pc:spChg chg="mod">
          <ac:chgData name="Steve France" userId="b43bac2f-065f-4dab-8869-567f51c0338e" providerId="ADAL" clId="{32976B86-9A01-5E05-BDB2-234D6247B540}" dt="2026-09-21T22:59:56.517" v="80" actId="404"/>
          <ac:spMkLst>
            <pc:docMk/>
            <pc:sldMk cId="0" sldId="324"/>
            <ac:spMk id="110" creationId="{00000000-0000-0000-0000-000000000000}"/>
          </ac:spMkLst>
        </pc:spChg>
        <pc:spChg chg="mod">
          <ac:chgData name="Steve France" userId="b43bac2f-065f-4dab-8869-567f51c0338e" providerId="ADAL" clId="{32976B86-9A01-5E05-BDB2-234D6247B540}" dt="2026-09-21T22:59:56.517" v="80" actId="404"/>
          <ac:spMkLst>
            <pc:docMk/>
            <pc:sldMk cId="0" sldId="324"/>
            <ac:spMk id="111" creationId="{00000000-0000-0000-0000-000000000000}"/>
          </ac:spMkLst>
        </pc:spChg>
        <pc:spChg chg="mod">
          <ac:chgData name="Steve France" userId="b43bac2f-065f-4dab-8869-567f51c0338e" providerId="ADAL" clId="{32976B86-9A01-5E05-BDB2-234D6247B540}" dt="2026-09-21T22:59:56.517" v="80" actId="404"/>
          <ac:spMkLst>
            <pc:docMk/>
            <pc:sldMk cId="0" sldId="324"/>
            <ac:spMk id="112" creationId="{00000000-0000-0000-0000-000000000000}"/>
          </ac:spMkLst>
        </pc:spChg>
        <pc:spChg chg="mod">
          <ac:chgData name="Steve France" userId="b43bac2f-065f-4dab-8869-567f51c0338e" providerId="ADAL" clId="{32976B86-9A01-5E05-BDB2-234D6247B540}" dt="2026-09-21T23:00:01.005" v="83" actId="20577"/>
          <ac:spMkLst>
            <pc:docMk/>
            <pc:sldMk cId="0" sldId="324"/>
            <ac:spMk id="140" creationId="{00000000-0000-0000-0000-000000000000}"/>
          </ac:spMkLst>
        </pc:spChg>
      </pc:sldChg>
      <pc:sldChg chg="modSp mod">
        <pc:chgData name="Steve France" userId="b43bac2f-065f-4dab-8869-567f51c0338e" providerId="ADAL" clId="{32976B86-9A01-5E05-BDB2-234D6247B540}" dt="2026-09-21T23:11:00.375" v="187" actId="404"/>
        <pc:sldMkLst>
          <pc:docMk/>
          <pc:sldMk cId="0" sldId="325"/>
        </pc:sldMkLst>
        <pc:spChg chg="mod">
          <ac:chgData name="Steve France" userId="b43bac2f-065f-4dab-8869-567f51c0338e" providerId="ADAL" clId="{32976B86-9A01-5E05-BDB2-234D6247B540}" dt="2026-09-21T22:46:35.445" v="19" actId="27636"/>
          <ac:spMkLst>
            <pc:docMk/>
            <pc:sldMk cId="0" sldId="325"/>
            <ac:spMk id="2" creationId="{00000000-0000-0000-0000-000000000000}"/>
          </ac:spMkLst>
        </pc:spChg>
        <pc:spChg chg="mod">
          <ac:chgData name="Steve France" userId="b43bac2f-065f-4dab-8869-567f51c0338e" providerId="ADAL" clId="{32976B86-9A01-5E05-BDB2-234D6247B540}" dt="2026-09-21T23:11:00.375" v="187" actId="404"/>
          <ac:spMkLst>
            <pc:docMk/>
            <pc:sldMk cId="0" sldId="325"/>
            <ac:spMk id="110" creationId="{00000000-0000-0000-0000-000000000000}"/>
          </ac:spMkLst>
        </pc:spChg>
        <pc:spChg chg="mod">
          <ac:chgData name="Steve France" userId="b43bac2f-065f-4dab-8869-567f51c0338e" providerId="ADAL" clId="{32976B86-9A01-5E05-BDB2-234D6247B540}" dt="2026-09-21T23:11:00.375" v="187" actId="404"/>
          <ac:spMkLst>
            <pc:docMk/>
            <pc:sldMk cId="0" sldId="325"/>
            <ac:spMk id="111" creationId="{00000000-0000-0000-0000-000000000000}"/>
          </ac:spMkLst>
        </pc:spChg>
        <pc:spChg chg="mod">
          <ac:chgData name="Steve France" userId="b43bac2f-065f-4dab-8869-567f51c0338e" providerId="ADAL" clId="{32976B86-9A01-5E05-BDB2-234D6247B540}" dt="2026-09-21T23:11:00.375" v="187" actId="404"/>
          <ac:spMkLst>
            <pc:docMk/>
            <pc:sldMk cId="0" sldId="325"/>
            <ac:spMk id="112" creationId="{00000000-0000-0000-0000-000000000000}"/>
          </ac:spMkLst>
        </pc:spChg>
      </pc:sldChg>
      <pc:sldChg chg="modSp mod">
        <pc:chgData name="Steve France" userId="b43bac2f-065f-4dab-8869-567f51c0338e" providerId="ADAL" clId="{32976B86-9A01-5E05-BDB2-234D6247B540}" dt="2026-09-21T22:46:35.453" v="21" actId="27636"/>
        <pc:sldMkLst>
          <pc:docMk/>
          <pc:sldMk cId="0" sldId="326"/>
        </pc:sldMkLst>
        <pc:spChg chg="mod">
          <ac:chgData name="Steve France" userId="b43bac2f-065f-4dab-8869-567f51c0338e" providerId="ADAL" clId="{32976B86-9A01-5E05-BDB2-234D6247B540}" dt="2026-09-21T22:46:35.453" v="21" actId="27636"/>
          <ac:spMkLst>
            <pc:docMk/>
            <pc:sldMk cId="0" sldId="326"/>
            <ac:spMk id="2" creationId="{00000000-0000-0000-0000-000000000000}"/>
          </ac:spMkLst>
        </pc:spChg>
      </pc:sldChg>
    </pc:docChg>
  </pc:docChgLst>
</pc:chgInfo>
</file>

<file path=ppt/notesMasters/_rels/notesMaster1.xml.rels><?xml version="1.0" encoding="UTF-8"?><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E8B4C4-0720-F64E-9EEE-9472CF165DC6}" type="datetimeFigureOut">
              <a:t>9/21/26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09F92-05EE-6F4A-AD9C-ED35F0F76927}" type="slidenum">
              <a:t>‹#›</a:t>
            </a:fld>
            <a:endParaRPr lang="en-US"/>
          </a:p>
        </p:txBody>
      </p:sp>
    </p:spTree>
    <p:extLst>
      <p:ext uri="{BB962C8B-B14F-4D97-AF65-F5344CB8AC3E}">
        <p14:creationId xmlns:p14="http://schemas.microsoft.com/office/powerpoint/2010/main" val="52455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1 minute — Open on the question the whole lecture answers.</a:t>
            </a:r>
          </a:p>
          <a:p>
            <a:endParaRPr lang="en-US" dirty="0"/>
          </a:p>
          <a:p>
            <a:r>
              <a:rPr lang="en-US" b="0" i="0" dirty="0"/>
              <a:t>• The spine on screen — claim, evidence, judgment, action — is the shape of the whole lecture and of the closing Assurance Case slide.</a:t>
            </a:r>
          </a:p>
          <a:p>
            <a:r>
              <a:rPr lang="en-US" b="0" i="0" dirty="0"/>
              <a:t>• Frame it as the lecture where every earlier engineering model finally meets evidence.</a:t>
            </a:r>
          </a:p>
          <a:p>
            <a:r>
              <a:rPr lang="en-US" b="0" i="0" dirty="0"/>
              <a:t>• The action we care about today is delivery — but keep the fourth box general; later evidence can justify other actions.</a:t>
            </a:r>
          </a:p>
          <a:p>
            <a:endParaRPr lang="en-US" dirty="0"/>
          </a:p>
          <a:p>
            <a:r>
              <a:rPr lang="en-US" b="0" i="0" dirty="0"/>
              <a:t>=====</a:t>
            </a:r>
          </a:p>
          <a:p>
            <a:endParaRPr lang="en-US" dirty="0"/>
          </a:p>
          <a:p>
            <a:r>
              <a:rPr lang="en-US" b="0" i="0" dirty="0"/>
              <a:t>Everything you have built so far in this course has been about producing a realization: requirements, specification, architecture, design, implementation. This lecture asks the question that decides whether any of it leaves the building.</a:t>
            </a:r>
          </a:p>
          <a:p>
            <a:r>
              <a:rPr lang="en-US" b="0" i="0" dirty="0"/>
              <a:t>Not "is it correct?" — that question has no affordable answer. The question is: what evidence would justify delivering this system into the world, given what it can do to the people who use it?</a:t>
            </a:r>
          </a:p>
          <a:p>
            <a:r>
              <a:rPr lang="en-US" b="0" i="0" dirty="0"/>
              <a:t>Hold on to the four words at the bottom. The next slide names that structure, and we will return to it, populated, at the end.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minutes — Plant the governing model early so the lecture has a destination.</a:t>
            </a:r>
          </a:p>
          <a:p/>
          <a:p>
            <a:r>
              <a:t>• Build the spine one element at a time: CLAIM, EVIDENCE, JUDGMENT, ACTION — with the question each element answers.</a:t>
            </a:r>
          </a:p>
          <a:p>
            <a:r>
              <a:t>• Name the term Assurance Case now; do not teach GSN or any notation. They need the idea, not the diagram language.</a:t>
            </a:r>
          </a:p>
          <a:p>
            <a:r>
              <a:t>• Do NOT imply the only action is delivery. Delivery motivates the lecture, but evidence may justify gathering more, changing the system, revisiting upstream, or refusing.</a:t>
            </a:r>
          </a:p>
          <a:p>
            <a:r>
              <a:t>• The assurance case is the lecture's organizing frame, populated progressively using the payment example. The footer promise is real — we return to this structure on the final slide; make the promise explicitly.</a:t>
            </a:r>
          </a:p>
          <a:p/>
          <a:p>
            <a:r>
              <a:t>=====</a:t>
            </a:r>
          </a:p>
          <a:p/>
          <a:p>
            <a:r>
              <a:t>Before any technique, here is the shape of the whole subject.</a:t>
            </a:r>
          </a:p>
          <a:p/>
          <a:p>
            <a:r>
              <a:t>ANIMATE</a:t>
            </a:r>
          </a:p>
          <a:p/>
          <a:p>
            <a:r>
              <a:t>A claim: what must be true?</a:t>
            </a:r>
          </a:p>
          <a:p/>
          <a:p>
            <a:r>
              <a:t>ANIMATE</a:t>
            </a:r>
          </a:p>
          <a:p/>
          <a:p>
            <a:r>
              <a:t>Evidence: what evidence bears on it?</a:t>
            </a:r>
          </a:p>
          <a:p/>
          <a:p>
            <a:r>
              <a:t>ANIMATE</a:t>
            </a:r>
          </a:p>
          <a:p/>
          <a:p>
            <a:r>
              <a:t>Judgment: how strong is that evidence — and is it enough?</a:t>
            </a:r>
          </a:p>
          <a:p/>
          <a:p>
            <a:r>
              <a:t>ANIMATE</a:t>
            </a:r>
          </a:p>
          <a:p/>
          <a:p>
            <a:r>
              <a:t>Action: what should we do?</a:t>
            </a:r>
          </a:p>
          <a:p/>
          <a:p>
            <a:r>
              <a:t>ANIMATE</a:t>
            </a:r>
          </a:p>
          <a:p/>
          <a:p>
            <a:r>
              <a:t>An assurance case makes the argument from claim to action inspectable. You will not be asked to draw one in a particular notation. You will be asked to produce the thing it makes visible: which claims matter, what evidence bears on each, and whether the whole is enough to act on.</a:t>
            </a:r>
          </a:p>
          <a:p/>
          <a:p>
            <a:r>
              <a:t>ANIMATE</a:t>
            </a:r>
          </a:p>
          <a:p/>
          <a:p>
            <a:r>
              <a:t>One caution before we start: delivery is the action this lecture asks about, but it is not the only possible action. Evidence can send you back — to gather more, to change the system, to revisit an upstream decision, or to refuse.</a:t>
            </a:r>
          </a:p>
          <a:p>
            <a:r>
              <a:t>We will construct this argument progressively through the lecture and return to it at the end.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3 minutes — Think-pair-share: confidence is not one setting, and consequence sets the burden.</a:t>
            </a:r>
          </a:p>
          <a:p>
            <a:endParaRPr lang="en-US" dirty="0"/>
          </a:p>
          <a:p>
            <a:r>
              <a:rPr lang="en-US" b="0" i="0" dirty="0"/>
              <a:t>• Start with only the prompt and the three systems on screen. Ask the room: how confident, and what KIND of confidence? Thirty seconds of hands is enough.</a:t>
            </a:r>
          </a:p>
          <a:p>
            <a:r>
              <a:rPr lang="en-US" b="0" i="0" dirty="0"/>
              <a:t>• Expect "100%" or "when the tests pass" — both assume the question has one answer. Do not correct anyone yet; the chains do the work.</a:t>
            </a:r>
          </a:p>
          <a:p>
            <a:r>
              <a:rPr lang="en-US" b="0" i="0" dirty="0"/>
              <a:t>• After discussion, reveal the consequence chains one system at a time.</a:t>
            </a:r>
          </a:p>
          <a:p>
            <a:r>
              <a:rPr lang="en-US" b="0" i="0" dirty="0"/>
              <a:t>• The conceptual point, stated directly: engineers weigh both the severity of a consequence and how directly the software can cause it.</a:t>
            </a:r>
          </a:p>
          <a:p>
            <a:r>
              <a:rPr lang="en-US" b="0" i="0" dirty="0"/>
              <a:t>• The qualifier matters: almost any defect connects to harm through SOME chain. A graphical glitch is not safety-critical because frustrated players sometimes behave badly.</a:t>
            </a:r>
          </a:p>
          <a:p>
            <a:endParaRPr lang="en-US" dirty="0"/>
          </a:p>
          <a:p>
            <a:r>
              <a:rPr lang="en-US" b="0" i="0" dirty="0"/>
              <a:t>=====</a:t>
            </a:r>
          </a:p>
          <a:p>
            <a:endParaRPr lang="en-US" dirty="0"/>
          </a:p>
          <a:p>
            <a:r>
              <a:rPr lang="en-US" b="0" i="0" dirty="0"/>
              <a:t>How confident do you have to be before you ship something? Shout out a number.</a:t>
            </a:r>
          </a:p>
          <a:p>
            <a:r>
              <a:rPr lang="en-US" b="0" i="0" dirty="0"/>
              <a:t>You will hear "100%" — and you will hear "when CI is green." Both answers assume the question has one answer. It does not.</a:t>
            </a:r>
          </a:p>
          <a:p>
            <a:r>
              <a:rPr lang="en-US" b="0" i="0" dirty="0"/>
              <a:t>Second question, harder: what KIND of confidence? A TODO app, a payroll system, and an X-ray controller are all software. Nobody would validate them the same way — and the reason is not that one team is more careful.</a:t>
            </a:r>
          </a:p>
          <a:p>
            <a:endParaRPr lang="en-US" dirty="0"/>
          </a:p>
          <a:p>
            <a:r>
              <a:rPr lang="en-US" b="0" i="0" dirty="0"/>
              <a:t>ANIMATE</a:t>
            </a:r>
          </a:p>
          <a:p>
            <a:endParaRPr lang="en-US" dirty="0"/>
          </a:p>
          <a:p>
            <a:r>
              <a:rPr lang="en-US" b="0" i="0" dirty="0"/>
              <a:t>The TODO app occasionally loses a task — and destroys information a user depends on.</a:t>
            </a:r>
          </a:p>
          <a:p>
            <a:endParaRPr lang="en-US" dirty="0"/>
          </a:p>
          <a:p>
            <a:r>
              <a:rPr lang="en-US" b="0" i="0" dirty="0"/>
              <a:t>ANIMATE</a:t>
            </a:r>
          </a:p>
          <a:p>
            <a:endParaRPr lang="en-US" dirty="0"/>
          </a:p>
          <a:p>
            <a:r>
              <a:rPr lang="en-US" b="0" i="0" dirty="0"/>
              <a:t>The payroll system produces an incorrect transaction — money, trust, legal obligations.</a:t>
            </a:r>
          </a:p>
          <a:p>
            <a:endParaRPr lang="en-US" dirty="0"/>
          </a:p>
          <a:p>
            <a:r>
              <a:rPr lang="en-US" b="0" i="0" dirty="0"/>
              <a:t>ANIMATE</a:t>
            </a:r>
          </a:p>
          <a:p>
            <a:endParaRPr lang="en-US" dirty="0"/>
          </a:p>
          <a:p>
            <a:r>
              <a:rPr lang="en-US" b="0" i="0" dirty="0"/>
              <a:t>The X-ray controller delivers an incorrect dose — direct physical injury to the person in front of it.</a:t>
            </a:r>
          </a:p>
          <a:p>
            <a:endParaRPr lang="en-US" dirty="0"/>
          </a:p>
          <a:p>
            <a:r>
              <a:rPr lang="en-US" b="0" i="0" dirty="0"/>
              <a:t>ANIMATE</a:t>
            </a:r>
          </a:p>
          <a:p>
            <a:endParaRPr lang="en-US" dirty="0"/>
          </a:p>
          <a:p>
            <a:r>
              <a:rPr lang="en-US" b="0" i="0" dirty="0"/>
              <a:t>Two things move across those rows: how severe the outcome is, and how directly the software causes it. Be careful with the argument, though. You can chain almost any defect to a catastrophe if you allow enough steps. That is not analysis, it is rhetoric.</a:t>
            </a:r>
          </a:p>
          <a:p>
            <a:r>
              <a:rPr lang="en-US" b="0" i="0" dirty="0"/>
              <a:t>The more direct and substantial the consequence, the more evidence we demand.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2 minutes — Reframe validation as sufficient evidence under uncertainty, not proof.</a:t>
            </a:r>
          </a:p>
          <a:p>
            <a:endParaRPr lang="en-US" dirty="0"/>
          </a:p>
          <a:p>
            <a:r>
              <a:rPr lang="en-US" b="0" i="0" dirty="0"/>
              <a:t>• Core move: validation asks what evidence JUSTIFIES ACTING, not for a proof.</a:t>
            </a:r>
          </a:p>
          <a:p>
            <a:r>
              <a:rPr lang="en-US" b="0" i="0" dirty="0"/>
              <a:t>• Do not mention testing yet — evidence mechanisms come later.</a:t>
            </a:r>
          </a:p>
          <a:p>
            <a:r>
              <a:rPr lang="en-US" b="0" i="0" dirty="0"/>
              <a:t>• "Move fast and break things" is a real strategy — ask when it is defensible.</a:t>
            </a:r>
          </a:p>
          <a:p>
            <a:r>
              <a:rPr lang="en-US" b="0" i="0" dirty="0"/>
              <a:t>• Pivot on the third panel: an update repairs the software, not the past consequence.</a:t>
            </a:r>
          </a:p>
          <a:p>
            <a:r>
              <a:rPr lang="en-US" b="0" i="0" dirty="0"/>
              <a:t>• End on the question: what uncertainty can we responsibly carry through THIS delivery?</a:t>
            </a:r>
          </a:p>
          <a:p>
            <a:endParaRPr lang="en-US" dirty="0"/>
          </a:p>
          <a:p>
            <a:r>
              <a:rPr lang="en-US" b="0" i="0" dirty="0"/>
              <a:t>=====</a:t>
            </a:r>
          </a:p>
          <a:p>
            <a:endParaRPr lang="en-US" dirty="0"/>
          </a:p>
          <a:p>
            <a:r>
              <a:rPr lang="en-US" b="0" i="0" dirty="0"/>
              <a:t>Validation does not ask for certainty. Nobody has ever had certainty about a non-trivial program. It asks whether the evidence in hand justifies acting under the uncertainty that remains.</a:t>
            </a:r>
          </a:p>
          <a:p>
            <a:r>
              <a:rPr lang="en-US" b="0" i="0" dirty="0"/>
              <a:t>And software has a property most engineered artifacts do not: it is updatable. Sometimes the right move genuinely is to deliver under known uncertainty, watch what happens, and repair. Delivery can be part of how you learn.</a:t>
            </a:r>
          </a:p>
          <a:p>
            <a:r>
              <a:rPr lang="en-US" b="0" i="0" dirty="0"/>
              <a:t>Here is the limit, and it is the whole argument. An update repairs the software. It does not repair the consequences of the software's past behavior. It cannot recover the money, and it cannot un-injure the patient.</a:t>
            </a:r>
          </a:p>
          <a:p>
            <a:r>
              <a:rPr lang="en-US" b="0" i="0" dirty="0"/>
              <a:t>So the question for this lecture: what uncertainty can we responsibly carry through this delivery?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minutes — Recover the chain of models — the left leg, earned before any V is drawn.</a:t>
            </a:r>
          </a:p>
          <a:p/>
          <a:p>
            <a:r>
              <a:t>• Draw only this leg. There is no reason to draw a V yet — the right side has to be earned.</a:t>
            </a:r>
          </a:p>
          <a:p>
            <a:r>
              <a:t>• The chain is the payoff of the previous four lectures, compressed.</a:t>
            </a:r>
          </a:p>
          <a:p>
            <a:r>
              <a:t>• The running claim enters here, attached to the Specification: a submitted payment shall cause at most one charge. It stays on the board for the rest of the lecture.</a:t>
            </a:r>
          </a:p>
          <a:p>
            <a:r>
              <a:t>• Validation does not invent consequential claims. It inherits them from the engineering models that led to the implementation.</a:t>
            </a:r>
          </a:p>
          <a:p>
            <a:r>
              <a:t>• Levels are convenient, not a law: the middle refines as far as the engineering problem requires. The nadir is the Implementation.</a:t>
            </a:r>
          </a:p>
          <a:p/>
          <a:p>
            <a:r>
              <a:t>• (absorbed from the deleted machine/environment slide) The requirements/specification end of the chain carries the essential relationship: MACHINE + ENVIRONMENT → WORLD. Evidence about the machine establishes the machine-side obligation. Connecting that obligation back to the world requirement also depends on the environment assumptions. A false domain assumption may therefore survive extensive machine-side validation.</a:t>
            </a:r>
          </a:p>
          <a:p>
            <a:r>
              <a:t>• (absorbed) We might establish perfectly that our software submits a payment at most once under the semantics we modeled, while being wrong about the provider’s actual semantics. The provider’s ACTUAL semantics — not the ones in their documentation — are part of the environment. Machine-side evidence cannot expose a false domain assumption; world evidence can.</a:t>
            </a:r>
          </a:p>
          <a:p>
            <a:r>
              <a:t>• The claim now EVOLVES down the chain on the slide: world outcome → machine obligation → system / subsystem / mechanism responsibilities → realization. Walk each fragment as its level appears.</a:t>
            </a:r>
          </a:p>
          <a:p>
            <a:r>
              <a:t>• The requirement concerns the world: what happens to the customer. The specification translates that into an obligation on the machine. Architecture and design refine the obligation into responsibilities and mechanisms. Implementation realizes those mechanisms.</a:t>
            </a:r>
          </a:p>
          <a:p>
            <a:r>
              <a:t>• Even perfect machine-side evidence establishes only the machine-side claim under the assumptions represented by our models. If the payment provider's actual semantics differ from our assumed semantics, the world-level outcome may still fail.</a:t>
            </a:r>
          </a:p>
          <a:p>
            <a:r>
              <a:t>• The implementation fragment is record-BEFORE-charge (lookup ID → record ID → charge provider) — deliberately consistent with the rule stated on slide 12; the defect there is the inversion of exactly this sequence.</a:t>
            </a:r>
          </a:p>
          <a:p>
            <a:r>
              <a:t>=====</a:t>
            </a:r>
          </a:p>
          <a:p/>
          <a:p>
            <a:r>
              <a:t>Before we can say where evidence attaches, we need the thing it attaches to. This is the chain you have been building all term.</a:t>
            </a:r>
          </a:p>
          <a:p/>
          <a:p>
            <a:r>
              <a:t>ANIMATE</a:t>
            </a:r>
          </a:p>
          <a:p/>
          <a:p>
            <a:r>
              <a:t>Requirements: what the world must get.</a:t>
            </a:r>
          </a:p>
          <a:p/>
          <a:p>
            <a:r>
              <a:t>ANIMATE</a:t>
            </a:r>
          </a:p>
          <a:p/>
          <a:p>
            <a:r>
              <a:t>Specification: what the machine must do, under stated assumptions about its environment. And here is our running claim, straight out of the payment service specification: a submitted payment shall cause at most one charge. We did not invent it in this lecture and you do not invent claims in practice — you inherit them.</a:t>
            </a:r>
          </a:p>
          <a:p/>
          <a:p>
            <a:r>
              <a:t>ANIMATE</a:t>
            </a:r>
          </a:p>
          <a:p/>
          <a:p>
            <a:r>
              <a:t>Architecture and design: how. And these refine —</a:t>
            </a:r>
          </a:p>
          <a:p/>
          <a:p>
            <a:r>
              <a:t>ANIMATE</a:t>
            </a:r>
          </a:p>
          <a:p/>
          <a:p>
            <a:r>
              <a:t>— system organization, subsystem, mechanism. The number of levels is not fixed by anything; you refine as far as the engineering problem requires.</a:t>
            </a:r>
          </a:p>
          <a:p/>
          <a:p>
            <a:r>
              <a:t>ANIMATE</a:t>
            </a:r>
          </a:p>
          <a:p/>
          <a:p>
            <a:r>
              <a:t>And the implementation: the machine you actually built.</a:t>
            </a:r>
          </a:p>
          <a:p/>
          <a:p>
            <a:r>
              <a:t>ANIMATE</a:t>
            </a:r>
          </a:p>
          <a:p/>
          <a:p>
            <a:r>
              <a:t>A chain of models growing more precise toward the code. Not a schedule of phases — read it as a structure, not a calendar.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3 minutes — Let the obvious strategy look good, then price acting on its failures.</a:t>
            </a:r>
          </a:p>
          <a:p>
            <a:endParaRPr lang="en-US"/>
          </a:p>
          <a:p>
            <a:r>
              <a:rPr lang="en-US" b="0" i="0" dirty="0"/>
              <a:t>• Steelman end-to-end testing first: it really does observe the behavior we care about, at the real boundary, under conditions close to delivery. Do not let anyone talk you out of those virtues.</a:t>
            </a:r>
          </a:p>
          <a:p>
            <a:r>
              <a:rPr lang="en-US" b="0" i="0" dirty="0"/>
              <a:t>• Then the setup: suppose that system test just failed. Ask the room: it is Monday morning, this is your ticket. What do you actually do?</a:t>
            </a:r>
          </a:p>
          <a:p>
            <a:r>
              <a:rPr lang="en-US" b="0" i="0" dirty="0"/>
              <a:t>• Three costs — localize, reproduce, diagnose. Cost of ACTING on the evidence, not weakness of the evidence, is what drives decomposition.</a:t>
            </a:r>
          </a:p>
          <a:p>
            <a:r>
              <a:rPr lang="en-US" b="0" i="0" dirty="0"/>
              <a:t>• Quieter second reason (say it, keep it brief): some properties are far cheaper to exercise at a smaller scope — rejecting a duplicate payment ID needs one component, not a deployment.</a:t>
            </a:r>
          </a:p>
          <a:p>
            <a:endParaRPr lang="en-US"/>
          </a:p>
          <a:p>
            <a:r>
              <a:rPr lang="en-US" b="0" i="0" dirty="0"/>
              <a:t>=====</a:t>
            </a:r>
          </a:p>
          <a:p>
            <a:endParaRPr lang="en-US"/>
          </a:p>
          <a:p>
            <a:r>
              <a:rPr lang="en-US" b="0" i="0" dirty="0"/>
              <a:t>The obvious strategy: assemble the service, submit a payment, check that no more than one charge appears. Honestly — in principle this is exactly what we want. It observes the behavior we actually care about, at the real boundary, under conditions close to delivery. Three real virtues.</a:t>
            </a:r>
          </a:p>
          <a:p>
            <a:r>
              <a:rPr lang="en-US" b="0" i="0" dirty="0"/>
              <a:t>So why do engineers spend so much effort getting evidence about the parts instead?</a:t>
            </a:r>
          </a:p>
          <a:p>
            <a:endParaRPr lang="en-US"/>
          </a:p>
          <a:p>
            <a:r>
              <a:rPr lang="en-US" b="0" i="0" dirty="0"/>
              <a:t>ANIMATE</a:t>
            </a:r>
          </a:p>
          <a:p>
            <a:endParaRPr lang="en-US"/>
          </a:p>
          <a:p>
            <a:r>
              <a:rPr lang="en-US" b="0" i="0" dirty="0"/>
              <a:t>Suppose that system test just failed. Five components in the path, plus every interaction between them. Where is the defect? Ask the room: it is Monday morning, this is your ticket. What do you actually do?</a:t>
            </a:r>
          </a:p>
          <a:p>
            <a:endParaRPr lang="en-US"/>
          </a:p>
          <a:p>
            <a:r>
              <a:rPr lang="en-US" b="0" i="0" dirty="0"/>
              <a:t>ANIMATE</a:t>
            </a:r>
          </a:p>
          <a:p>
            <a:endParaRPr lang="en-US"/>
          </a:p>
          <a:p>
            <a:r>
              <a:rPr lang="en-US" b="0" i="0" dirty="0"/>
              <a:t>Three costs. Localize — the failure names a symptom, not a part. Reproduce — timing, state and environment may not repeat on demand. Diagnose — the further the observation sits from the fault, the more it costs to explain.</a:t>
            </a:r>
          </a:p>
          <a:p>
            <a:r>
              <a:rPr lang="en-US" b="0" i="0" dirty="0"/>
              <a:t>Notice what I did NOT say. I did not say end-to-end evidence is weak. It is the strongest evidence on this slide. It is the most expensive to ACT on. And a second, quieter reason: some properties are simply cheaper to exercise in the small — rejecting a duplicate payment ID needs one component, not a deployment.</a:t>
            </a:r>
          </a:p>
          <a:p>
            <a:endParaRPr lang="en-US"/>
          </a:p>
          <a:p>
            <a:r>
              <a:rPr lang="en-US" b="0" i="0" dirty="0"/>
              <a:t>ANIMATE</a:t>
            </a:r>
          </a:p>
          <a:p>
            <a:endParaRPr lang="en-US"/>
          </a:p>
          <a:p>
            <a:r>
              <a:rPr lang="en-US" b="0" i="0" dirty="0"/>
              <a:t>So we deliberately obtain evidence at more than one scope.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3 minutes — One claim, four scopes — and the floor below which evidence cannot go.</a:t>
            </a:r>
          </a:p>
          <a:p>
            <a:endParaRPr lang="en-US"/>
          </a:p>
          <a:p>
            <a:r>
              <a:rPr lang="en-US" b="0" i="0" dirty="0"/>
              <a:t>• Same claim throughout. Change only where you look.</a:t>
            </a:r>
          </a:p>
          <a:p>
            <a:r>
              <a:rPr lang="en-US" b="0" i="0" dirty="0"/>
              <a:t>• Build bottom-up so each scope answers a failure the previous one could not reach.</a:t>
            </a:r>
          </a:p>
          <a:p>
            <a:r>
              <a:rPr lang="en-US" b="0" i="0" dirty="0"/>
              <a:t>• Local evidence makes a failure cheap to isolate; only the assembled system exposes the interaction; only world evidence exposes a false assumption about the provider.</a:t>
            </a:r>
          </a:p>
          <a:p>
            <a:r>
              <a:rPr lang="en-US" b="0" i="0" dirty="0"/>
              <a:t>• The floor: some properties do not exist locally at all. One compact example is enough — the retry interaction. Neither component is wrong; the composition is.</a:t>
            </a:r>
          </a:p>
          <a:p>
            <a:r>
              <a:rPr lang="en-US" b="0" i="0" dirty="0"/>
              <a:t>• Misconception to kill: that "push testing down" is always good engineering.</a:t>
            </a:r>
          </a:p>
          <a:p>
            <a:r>
              <a:rPr lang="en-US" b="0" i="0" dirty="0"/>
              <a:t>• Land the aphorism: check a property at the lowest scope that can actually establish it — but no lower.</a:t>
            </a:r>
          </a:p>
          <a:p>
            <a:endParaRPr lang="en-US"/>
          </a:p>
          <a:p>
            <a:r>
              <a:rPr lang="en-US" b="0" i="0" dirty="0"/>
              <a:t>=====</a:t>
            </a:r>
          </a:p>
          <a:p>
            <a:endParaRPr lang="en-US"/>
          </a:p>
          <a:p>
            <a:r>
              <a:rPr lang="en-US" b="0" i="0" dirty="0"/>
              <a:t>One claim — a submitted payment shall cause at most one charge — and four different places to go looking.</a:t>
            </a:r>
          </a:p>
          <a:p>
            <a:endParaRPr lang="en-US"/>
          </a:p>
          <a:p>
            <a:r>
              <a:rPr lang="en-US" b="0" i="0" dirty="0"/>
              <a:t>ANIMATE</a:t>
            </a:r>
          </a:p>
          <a:p>
            <a:endParaRPr lang="en-US"/>
          </a:p>
          <a:p>
            <a:r>
              <a:rPr lang="en-US" b="0" i="0" dirty="0"/>
              <a:t>Local: does the idempotency component reject a duplicate payment ID? Cheap, fast, and a failure here is trivially isolated.</a:t>
            </a:r>
          </a:p>
          <a:p>
            <a:endParaRPr lang="en-US"/>
          </a:p>
          <a:p>
            <a:r>
              <a:rPr lang="en-US" b="0" i="0" dirty="0"/>
              <a:t>ANIMATE</a:t>
            </a:r>
          </a:p>
          <a:p>
            <a:endParaRPr lang="en-US"/>
          </a:p>
          <a:p>
            <a:r>
              <a:rPr lang="en-US" b="0" i="0" dirty="0"/>
              <a:t>Composition: when client retry and server retry interact, can one payment be submitted twice? Neither component is wrong. The interaction is.</a:t>
            </a:r>
          </a:p>
          <a:p>
            <a:endParaRPr lang="en-US"/>
          </a:p>
          <a:p>
            <a:r>
              <a:rPr lang="en-US" b="0" i="0" dirty="0"/>
              <a:t>ANIMATE</a:t>
            </a:r>
          </a:p>
          <a:p>
            <a:endParaRPr lang="en-US"/>
          </a:p>
          <a:p>
            <a:r>
              <a:rPr lang="en-US" b="0" i="0" dirty="0"/>
              <a:t>System: can one submitted payment ever produce two charges at the boundary we ship?</a:t>
            </a:r>
          </a:p>
          <a:p>
            <a:endParaRPr lang="en-US"/>
          </a:p>
          <a:p>
            <a:r>
              <a:rPr lang="en-US" b="0" i="0" dirty="0"/>
              <a:t>ANIMATE</a:t>
            </a:r>
          </a:p>
          <a:p>
            <a:endParaRPr lang="en-US"/>
          </a:p>
          <a:p>
            <a:r>
              <a:rPr lang="en-US" b="0" i="0" dirty="0"/>
              <a:t>World: under the provider's actual semantics — not the ones in their documentation — can the customer still be charged twice?</a:t>
            </a:r>
          </a:p>
          <a:p>
            <a:endParaRPr lang="en-US"/>
          </a:p>
          <a:p>
            <a:r>
              <a:rPr lang="en-US" b="0" i="0" dirty="0"/>
              <a:t>ANIMATE</a:t>
            </a:r>
          </a:p>
          <a:p>
            <a:endParaRPr lang="en-US"/>
          </a:p>
          <a:p>
            <a:r>
              <a:rPr lang="en-US" b="0" i="0" dirty="0"/>
              <a:t>Now the floor, because "push testing down" is not always good engineering. Some properties do not exist locally at all. The retry interaction is one: every part passes, there is no unit test that fails, because the property is not a property of any unit.</a:t>
            </a:r>
          </a:p>
          <a:p>
            <a:r>
              <a:rPr lang="en-US" b="0" i="0" dirty="0"/>
              <a:t>So: check a property at the lowest scope that can actually establish it — but no lower. You cannot decompose away a property that only exists in composition.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minutes — The V is a summary of what we just derived: down the models, across the implementation trough, back up the evidence scopes.</a:t>
            </a:r>
          </a:p>
          <a:p/>
          <a:p>
            <a:r>
              <a:t>• Now — and only now — draw the right leg. The aha is that the V is a summary, not a doctrine.</a:t>
            </a:r>
          </a:p>
          <a:p>
            <a:r>
              <a:t>• The shape: left leg = increasingly concrete models and claims; the bottom trough = the implementation exists, and the smallest evidence scope attaches directly to it; right leg = evidence scopes expanding outward. Implementation is the bottom-LEFT endpoint, Unit the bottom-RIGHT; the trough joins them. This resolves the old "Unit dangling without a left counterpart" asymmetry WITHOUT claiming "unit" is an engineering model.</a:t>
            </a:r>
          </a:p>
          <a:p>
            <a:r>
              <a:t>• The motion is the pedagogy: down the model chain (students just saw it on slide 5), ACROSS the trough from Implementation to Unit, then climb Unit → Integration → System → Acceptance, each with its dotted pairing line.</a:t>
            </a:r>
          </a:p>
          <a:p>
            <a:r>
              <a:t>• The dotted lines are the content: a property expressed at one modeling scope requires evidence capable of establishing it at the corresponding scope. Acceptance sits at the top of the right leg because it pairs with requirements.</a:t>
            </a:r>
          </a:p>
          <a:p>
            <a:r>
              <a:t>• Then attach the conventional vocabulary — unit, integration, system, acceptance — to the concept they already hold. These words name SCOPES, not evidence mechanisms.</a:t>
            </a:r>
          </a:p>
          <a:p>
            <a:r>
              <a:t>• Warn against reading it as a law: evidence tends to attach at corresponding scopes. The V is a useful organizing model, not a law saying every left-hand artifact has exactly one matching validation activity.</a:t>
            </a:r>
          </a:p>
          <a:p>
            <a:r>
              <a:t>• Stress the relativity: your "unit" is somebody else's "system". Arguing about which word is correct is wasted time; the question underneath — where does this property live? — is not relative.</a:t>
            </a:r>
          </a:p>
          <a:p>
            <a:r>
              <a:t>• (scope definitions, notes-only; say them as you climb the right leg) Unit — a chosen part in isolation. Integration — interactions among parts. System — the assembled system at a boundary. Acceptance — the delivered system achieving its purpose in the world. Left-leg glosses: Requirements — world outcomes; Specification — machine obligations under environment assumptions; Architecture and design — progressively more precise engineering models, refined as far as the problem requires.</a:t>
            </a:r>
          </a:p>
          <a:p/>
          <a:p>
            <a:r>
              <a:t>=====</a:t>
            </a:r>
          </a:p>
          <a:p/>
          <a:p>
            <a:r>
              <a:t>You have seen a V before, probably presented as a process. Watch where this one comes from. The left side: the chain of models we recovered two slides ago — nothing new. Watch it come down.</a:t>
            </a:r>
          </a:p>
          <a:p/>
          <a:p>
            <a:r>
              <a:t>ANIMATE</a:t>
            </a:r>
          </a:p>
          <a:p/>
          <a:p>
            <a:r>
              <a:t>Requirements.</a:t>
            </a:r>
          </a:p>
          <a:p/>
          <a:p>
            <a:r>
              <a:t>ANIMATE</a:t>
            </a:r>
          </a:p>
          <a:p/>
          <a:p>
            <a:r>
              <a:t>Specification.</a:t>
            </a:r>
          </a:p>
          <a:p/>
          <a:p>
            <a:r>
              <a:t>ANIMATE</a:t>
            </a:r>
          </a:p>
          <a:p/>
          <a:p>
            <a:r>
              <a:t>Architecture and design.</a:t>
            </a:r>
          </a:p>
          <a:p/>
          <a:p>
            <a:r>
              <a:t>ANIMATE</a:t>
            </a:r>
          </a:p>
          <a:p/>
          <a:p>
            <a:r>
              <a:t>And the implementation — the machine you actually built. The chain bottoms out here, at the bottom-left.</a:t>
            </a:r>
          </a:p>
          <a:p/>
          <a:p>
            <a:r>
              <a:t>ANIMATE</a:t>
            </a:r>
          </a:p>
          <a:p/>
          <a:p>
            <a:r>
              <a:t>Now cross the floor. The implementation exists — and the smallest scope of evidence attaches directly to it. The industry word for that scope is Unit: a chosen part in isolation.</a:t>
            </a:r>
          </a:p>
          <a:p/>
          <a:p>
            <a:r>
              <a:t>ANIMATE</a:t>
            </a:r>
          </a:p>
          <a:p/>
          <a:p>
            <a:r>
              <a:t>From there the evidence expands. Integration: interactions among parts — and follow the dotted line: it pairs with the architecture, because that is where the parts and their interactions were decided.</a:t>
            </a:r>
          </a:p>
          <a:p/>
          <a:p>
            <a:r>
              <a:t>ANIMATE</a:t>
            </a:r>
          </a:p>
          <a:p/>
          <a:p>
            <a:r>
              <a:t>System: the assembled system at a boundary — paired with the specification, the machine's obligations at its boundary.</a:t>
            </a:r>
          </a:p>
          <a:p/>
          <a:p>
            <a:r>
              <a:t>ANIMATE</a:t>
            </a:r>
          </a:p>
          <a:p/>
          <a:p>
            <a:r>
              <a:t>Acceptance: the delivered system achieving its purpose in the world — paired with requirements, because that is where the required outcome lives.</a:t>
            </a:r>
          </a:p>
          <a:p/>
          <a:p>
            <a:r>
              <a:t>The V is not a development process anybody has to follow. It is a summary of a relationship we derived: each model has a scope at which its claims can actually be checked. Two cautions. These words are relative — your team's unit is, from inside, a system with its own architecture. And evidence TENDS to attach at corresponding scopes — the V is an organizing model, not a law that every left-hand artifact has exactly one matching validation activity. The words name scopes of evidence, not how the evidence was obtained. How to obtain it is the next section.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2 minutes — Three epistemic categories, and the orthogonality most people get wrong.</a:t>
            </a:r>
          </a:p>
          <a:p>
            <a:endParaRPr lang="en-US"/>
          </a:p>
          <a:p>
            <a:r>
              <a:rPr lang="en-US" b="0" i="0" dirty="0"/>
              <a:t>• This is the map for the next several slides. Do not overfill it; each category gets its own treatment.</a:t>
            </a:r>
          </a:p>
          <a:p>
            <a:r>
              <a:rPr lang="en-US" b="0" i="0" dirty="0"/>
              <a:t>• Human judgment: interpret an artifact. Strength — semantic understanding, concerns nobody mechanically encoded. Limitation — finite attention.</a:t>
            </a:r>
          </a:p>
          <a:p>
            <a:r>
              <a:rPr lang="en-US" b="0" i="0" dirty="0"/>
              <a:t>• Reasoning over possible behavior: mechanically reason over a representation. Abstract static analysis and model checking BOTH live here — do not teach them as unrelated top-level categories.</a:t>
            </a:r>
          </a:p>
          <a:p>
            <a:r>
              <a:rPr lang="en-US" b="0" i="0" dirty="0"/>
              <a:t>• Observing execution: run it and observe. Limitation — only selected executions, under selected environmental conditions.</a:t>
            </a:r>
          </a:p>
          <a:p>
            <a:r>
              <a:rPr lang="en-US" b="0" i="0" dirty="0"/>
              <a:t>• The orthogonality point students most often get wrong: mechanism and scope are independent. "Unit testing" is one scope and one mechanism glued together by habit, not necessity.</a:t>
            </a:r>
          </a:p>
          <a:p>
            <a:endParaRPr lang="en-US"/>
          </a:p>
          <a:p>
            <a:r>
              <a:rPr lang="en-US" b="0" i="0" dirty="0"/>
              <a:t>=====</a:t>
            </a:r>
          </a:p>
          <a:p>
            <a:endParaRPr lang="en-US"/>
          </a:p>
          <a:p>
            <a:r>
              <a:rPr lang="en-US" b="0" i="0" dirty="0"/>
              <a:t>Three ways engineers come to know things about software.</a:t>
            </a:r>
          </a:p>
          <a:p>
            <a:endParaRPr lang="en-US"/>
          </a:p>
          <a:p>
            <a:r>
              <a:rPr lang="en-US" b="0" i="0" dirty="0"/>
              <a:t>ANIMATE</a:t>
            </a:r>
          </a:p>
          <a:p>
            <a:endParaRPr lang="en-US"/>
          </a:p>
          <a:p>
            <a:r>
              <a:rPr lang="en-US" b="0" i="0" dirty="0"/>
              <a:t>Human judgment: a person interprets an artifact — code, a design, a requirement. Its strength is semantic understanding: it recognizes concerns nobody thought to mechanically encode. Its characteristic limitation: attention is finite.</a:t>
            </a:r>
          </a:p>
          <a:p>
            <a:endParaRPr lang="en-US"/>
          </a:p>
          <a:p>
            <a:r>
              <a:rPr lang="en-US" b="0" i="0" dirty="0"/>
              <a:t>ANIMATE</a:t>
            </a:r>
          </a:p>
          <a:p>
            <a:endParaRPr lang="en-US"/>
          </a:p>
          <a:p>
            <a:r>
              <a:rPr lang="en-US" b="0" i="0" dirty="0"/>
              <a:t>Reasoning over possible behavior: mechanically reason over a representation of what the software could do. Abstract static analysis and model checking are both this — different representations, same epistemic move. The limitation travels with the representation: the abstraction, the assumptions, the bounds.</a:t>
            </a:r>
          </a:p>
          <a:p>
            <a:endParaRPr lang="en-US"/>
          </a:p>
          <a:p>
            <a:r>
              <a:rPr lang="en-US" b="0" i="0" dirty="0"/>
              <a:t>ANIMATE</a:t>
            </a:r>
          </a:p>
          <a:p>
            <a:endParaRPr lang="en-US"/>
          </a:p>
          <a:p>
            <a:r>
              <a:rPr lang="en-US" b="0" i="0" dirty="0"/>
              <a:t>Observing execution: run the software and observe what actually happens. The limitation: you observe only the executions you selected, under the environmental conditions you selected.</a:t>
            </a:r>
          </a:p>
          <a:p>
            <a:endParaRPr lang="en-US"/>
          </a:p>
          <a:p>
            <a:r>
              <a:rPr lang="en-US" b="0" i="0" dirty="0"/>
              <a:t>ANIMATE</a:t>
            </a:r>
          </a:p>
          <a:p>
            <a:endParaRPr lang="en-US"/>
          </a:p>
          <a:p>
            <a:r>
              <a:rPr lang="en-US" b="0" i="0" dirty="0"/>
              <a:t>And the claim to write down: mechanism and scope are independent choices. A unit, a subsystem, or the whole system can be judged, reasoned about, or executed. We take the three in turn — judgment first, and you are going to do the judging.</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30 seconds — Navigation: back at the map. HUMAN JUDGMENT is next.</a:t>
            </a:r>
          </a:p>
          <a:p>
            <a:endParaRPr lang="en-US"/>
          </a:p>
          <a:p>
            <a:r>
              <a:rPr lang="en-US" b="0" i="0" dirty="0"/>
              <a:t>• Do not re-teach the slide. One sentence of re-entry: three ways to obtain evidence — we now take them in turn, starting with human judgment.</a:t>
            </a:r>
          </a:p>
          <a:p>
            <a:r>
              <a:rPr lang="en-US" b="0" i="0" dirty="0"/>
              <a:t>• The two faded columns are deliberate de-emphasis, not a rendering fault; students should register where we are, not re-read the content.</a:t>
            </a:r>
          </a:p>
          <a:p>
            <a:r>
              <a:rPr lang="en-US" b="0" i="0" dirty="0"/>
              <a:t>• Then straight into the PCB search exercise, cold.</a:t>
            </a:r>
          </a:p>
          <a:p>
            <a:endParaRPr lang="en-US"/>
          </a:p>
          <a:p>
            <a:r>
              <a:rPr lang="en-US" b="0" i="0" dirty="0"/>
              <a:t>=====</a:t>
            </a:r>
          </a:p>
          <a:p>
            <a:endParaRPr lang="en-US"/>
          </a:p>
          <a:p>
            <a:r>
              <a:rPr lang="en-US" b="0" i="0" dirty="0"/>
              <a:t>Back at our map. One sentence of re-entry: three ways to obtain evidence — we now take them in turn, starting with human judgment.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1.5 minutes — Make them experience pure perceptual search failing — before any explanation.</a:t>
            </a:r>
          </a:p>
          <a:p>
            <a:endParaRPr lang="en-US"/>
          </a:p>
          <a:p>
            <a:r>
              <a:rPr lang="en-US" b="0" i="0" dirty="0"/>
              <a:t>• COLD. Say the title, start the clock, say nothing else. Do NOT explain the exercise, do not hint where to look, do not run think-pair-share.</a:t>
            </a:r>
          </a:p>
          <a:p>
            <a:r>
              <a:rPr lang="en-US" b="0" i="0" dirty="0"/>
              <a:t>• Ten seconds. Count it out loud at five, at eight. The discomfort is the teaching mechanism.</a:t>
            </a:r>
          </a:p>
          <a:p>
            <a:r>
              <a:rPr lang="en-US" b="0" i="0" dirty="0"/>
              <a:t>• Then reveal, and ask for hands: who found it? Take the count before you say anything about what it means.</a:t>
            </a:r>
          </a:p>
          <a:p>
            <a:r>
              <a:rPr lang="en-US" b="0" i="0" dirty="0"/>
              <a:t>• Expect very few hands. That is the designed outcome — do not rescue the room.</a:t>
            </a:r>
          </a:p>
          <a:p>
            <a:r>
              <a:rPr lang="en-US" b="0" i="0" dirty="0"/>
              <a:t>• No moral yet. The engineering version is next; the conclusion lands two slides from now.</a:t>
            </a:r>
          </a:p>
          <a:p>
            <a:endParaRPr lang="en-US"/>
          </a:p>
          <a:p>
            <a:r>
              <a:rPr lang="en-US" b="0" i="0" dirty="0"/>
              <a:t>=====</a:t>
            </a:r>
          </a:p>
          <a:p>
            <a:endParaRPr lang="en-US"/>
          </a:p>
          <a:p>
            <a:r>
              <a:rPr lang="en-US" b="0" i="0" dirty="0"/>
              <a:t>Twelve boards. One of them is different from the other eleven. Ten seconds — go.</a:t>
            </a:r>
          </a:p>
          <a:p>
            <a:endParaRPr lang="en-US"/>
          </a:p>
          <a:p>
            <a:r>
              <a:rPr lang="en-US" b="0" i="0" dirty="0"/>
              <a:t>ANIMATE</a:t>
            </a:r>
          </a:p>
          <a:p>
            <a:endParaRPr lang="en-US"/>
          </a:p>
          <a:p>
            <a:r>
              <a:rPr lang="en-US" b="0" i="0" dirty="0"/>
              <a:t>Grid up. Now stop talking. Let ten seconds of silence actually pass; call five and eight if you like, nothing more. Resist every instinct to narrate.</a:t>
            </a:r>
          </a:p>
          <a:p>
            <a:endParaRPr lang="en-US"/>
          </a:p>
          <a:p>
            <a:r>
              <a:rPr lang="en-US" b="0" i="0" dirty="0"/>
              <a:t>ANIMATE</a:t>
            </a:r>
          </a:p>
          <a:p>
            <a:endParaRPr lang="en-US"/>
          </a:p>
          <a:p>
            <a:r>
              <a:rPr lang="en-US" b="0" i="0" dirty="0"/>
              <a:t>Row two, column three — the JP2 link is missing. Every other board carries three.</a:t>
            </a:r>
          </a:p>
          <a:p>
            <a:r>
              <a:rPr lang="en-US" b="0" i="0" dirty="0"/>
              <a:t>Now: hands up, who found it before I showed you? Count out loud. Whatever the number is, say it back to the room — that number is data, and we will use it in two slides.</a:t>
            </a:r>
          </a:p>
          <a:p>
            <a:r>
              <a:rPr lang="en-US" b="0" i="0" dirty="0"/>
              <a:t>Do not draw the lesson here. Say only: that was pure looking. Now let us make it engineering.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2 minutes — The same failure, in an artifact they are paid to inspect correctly.</a:t>
            </a:r>
          </a:p>
          <a:p>
            <a:endParaRPr lang="en-US"/>
          </a:p>
          <a:p>
            <a:r>
              <a:rPr lang="en-US" b="0" i="0" dirty="0"/>
              <a:t>• Twenty seconds, silent. Again: do NOT explain before the reveal, and do not hint at the region.</a:t>
            </a:r>
          </a:p>
          <a:p>
            <a:r>
              <a:rPr lang="en-US" b="0" i="0" dirty="0"/>
              <a:t>• This is not a typo hunt. The defect is an ORDERING between two adjacent lines, inside a lock, with a duplicate check right above it. It reads as correct code.</a:t>
            </a:r>
          </a:p>
          <a:p>
            <a:r>
              <a:rPr lang="en-US" b="0" i="0" dirty="0"/>
              <a:t>• The rule is on screen the entire time. That is deliberate — they have the oracle and still may not find it.</a:t>
            </a:r>
          </a:p>
          <a:p>
            <a:r>
              <a:rPr lang="en-US" b="0" i="0" dirty="0"/>
              <a:t>• After the reveal, ask for hands again and compare against the board-inspection count.</a:t>
            </a:r>
          </a:p>
          <a:p>
            <a:r>
              <a:rPr lang="en-US" b="0" i="0" dirty="0"/>
              <a:t>• Expected wrong answers: the missing rollback, the unchecked amount, the lock scope. All plausible, none of them the violation of the stated rule.</a:t>
            </a:r>
          </a:p>
          <a:p>
            <a:endParaRPr lang="en-US"/>
          </a:p>
          <a:p>
            <a:r>
              <a:rPr lang="en-US" b="0" i="0" dirty="0"/>
              <a:t>=====</a:t>
            </a:r>
          </a:p>
          <a:p>
            <a:endParaRPr lang="en-US"/>
          </a:p>
          <a:p>
            <a:r>
              <a:rPr lang="en-US" b="0" i="0" dirty="0"/>
              <a:t>Same exercise, one artifact. This is a payment handler — realistic length, realistic structure. The rule is at the top and it stays there. Twenty seconds.</a:t>
            </a:r>
          </a:p>
          <a:p>
            <a:r>
              <a:rPr lang="en-US" b="0" i="0" dirty="0"/>
              <a:t>Silence again. Twenty is long; let it be long.</a:t>
            </a:r>
          </a:p>
          <a:p>
            <a:endParaRPr lang="en-US"/>
          </a:p>
          <a:p>
            <a:r>
              <a:rPr lang="en-US" b="0" i="0" dirty="0"/>
              <a:t>ANIMATE</a:t>
            </a:r>
          </a:p>
          <a:p>
            <a:endParaRPr lang="en-US"/>
          </a:p>
          <a:p>
            <a:r>
              <a:rPr lang="en-US" b="0" i="0" dirty="0"/>
              <a:t>Lines 16 and 17 are inverted. The provider is charged, and only then does the ledger record the payment ID.</a:t>
            </a:r>
          </a:p>
          <a:p>
            <a:endParaRPr lang="en-US"/>
          </a:p>
          <a:p>
            <a:r>
              <a:rPr lang="en-US" b="0" i="0" dirty="0"/>
              <a:t>ANIMATE</a:t>
            </a:r>
          </a:p>
          <a:p>
            <a:endParaRPr lang="en-US"/>
          </a:p>
          <a:p>
            <a:r>
              <a:rPr lang="en-US" b="0" i="0" dirty="0"/>
              <a:t>Now the reason this one is hard, and it is worth saying slowly. The lock is there. The duplicate check is there, four lines above. The procedure LOOKS idempotent — that is exactly what makes it dangerous. A crash between those two lines, or a lost response and a client retry, and find_charge sees nothing. The customer is charged twice.</a:t>
            </a:r>
          </a:p>
          <a:p>
            <a:r>
              <a:rPr lang="en-US" b="0" i="0" dirty="0"/>
              <a:t>Hands: who found it? Compare with the count from the boards. Usually it is not much better, and sometimes it is worse — with the rule on screen the whole time.</a:t>
            </a:r>
          </a:p>
          <a:p>
            <a:r>
              <a:rPr lang="en-US" b="0" i="0" dirty="0"/>
              <a:t>People will offer the missing rollback, or the unvalidated amount, or the lock scope. Acknowledge them as real review findings and redirect: none of them violates the rule you were given.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3 minutes — Earned conclusion: human attention is evidence, not enforcement.</a:t>
            </a:r>
          </a:p>
          <a:p>
            <a:endParaRPr lang="en-US" dirty="0"/>
          </a:p>
          <a:p>
            <a:r>
              <a:rPr lang="en-US" b="0" i="0" dirty="0"/>
              <a:t>• Connect straight back to the two exercises they just lost. Use the hand-counts you took.</a:t>
            </a:r>
          </a:p>
          <a:p>
            <a:r>
              <a:rPr lang="en-US" b="0" i="0" dirty="0"/>
              <a:t>• FIRST, say what only people can do — this material is deliberately in the notes, not on a slide. Humans notice what machines do not know to ask about: the wrong problem has been solved; an assumption is unstated or wrong; a requirement is ambiguous; a design choice will not survive change; a concern nobody wrote down is missing; an interface contract is only implied. That judgment is why code review and design review survive every wave of tooling.</a:t>
            </a:r>
          </a:p>
          <a:p>
            <a:r>
              <a:rPr lang="en-US" b="0" i="0" dirty="0"/>
              <a:t>• Then the two-part argument on screen, and take them in that order — reality first, then the phenomenon that explains it. LEFT, the concrete anchor: airport security screening, a consequential real-world inspection task, where trained screeners are covertly tested against planted threats (GAO-19-374). RIGHT, the general result that explains it: rare targets are disproportionately missed in visual search (Wolfe et al., Nature 2005).</a:t>
            </a:r>
          </a:p>
          <a:p>
            <a:r>
              <a:rPr lang="en-US" b="0" i="0" dirty="0"/>
              <a:t>• So review is valuable evidence from judgment — not exhaustive coverage. Those two sentences are not in tension.</a:t>
            </a:r>
          </a:p>
          <a:p>
            <a:r>
              <a:rPr lang="en-US" b="0" i="0" dirty="0"/>
              <a:t>• The conclusion is NOT "remove humans". It is where to spend a scarce resource.</a:t>
            </a:r>
          </a:p>
          <a:p>
            <a:r>
              <a:rPr lang="en-US" b="0" i="0" dirty="0"/>
              <a:t>• Forward reference: the evidence-strength section has the other half — volume of generated evidence is not independence of evidence.</a:t>
            </a:r>
          </a:p>
          <a:p>
            <a:endParaRPr lang="en-US" dirty="0"/>
          </a:p>
          <a:p>
            <a:r>
              <a:rPr lang="en-US" b="0" i="0" dirty="0"/>
              <a:t>=====</a:t>
            </a:r>
          </a:p>
          <a:p>
            <a:endParaRPr lang="en-US" dirty="0"/>
          </a:p>
          <a:p>
            <a:r>
              <a:rPr lang="en-US" b="0" i="0" dirty="0"/>
              <a:t>You just did it twice. First by eye, twelve near-identical artifacts. Then by inspection, one realistic procedure with the rule printed above it. Both times, most of the room missed it.</a:t>
            </a:r>
          </a:p>
          <a:p>
            <a:r>
              <a:rPr lang="en-US" b="0" i="0" dirty="0"/>
              <a:t>Before the numbers, be fair to inspection. Everything a reviewer is FOR is something no analyzer will ever raise: the wrong problem solved, an unstated assumption, an ambiguous requirement, a missing concern nobody wrote down. That is judgment, and it is why review survives every wave of tooling.</a:t>
            </a:r>
          </a:p>
          <a:p>
            <a:endParaRPr lang="en-US" dirty="0"/>
          </a:p>
          <a:p>
            <a:r>
              <a:rPr lang="en-US" b="0" i="0" dirty="0"/>
              <a:t>ANIMATE</a:t>
            </a:r>
          </a:p>
          <a:p>
            <a:endParaRPr lang="en-US" dirty="0"/>
          </a:p>
          <a:p>
            <a:r>
              <a:rPr lang="en-US" b="0" i="0" dirty="0"/>
              <a:t>Twelve artifacts and one defect is already hard. Now scale the axis: ten thousand artifacts. What is the detection rate, and who is doing the looking?</a:t>
            </a:r>
          </a:p>
          <a:p>
            <a:endParaRPr lang="en-US" dirty="0"/>
          </a:p>
          <a:p>
            <a:r>
              <a:rPr lang="en-US" b="0" i="0" dirty="0"/>
              <a:t>ANIMATE</a:t>
            </a:r>
          </a:p>
          <a:p>
            <a:endParaRPr lang="en-US" dirty="0"/>
          </a:p>
          <a:p>
            <a:r>
              <a:rPr lang="en-US" b="0" i="0" dirty="0"/>
              <a:t>Start with reality, not with papers. Airport security screening — a consequential real-world inspection task, staffed by trained professionals whose whole job is to look. Screening agencies run covert tests against their own inspectors, because professional inspection is a capacity-limited control. Humans miss rare targets even there.</a:t>
            </a:r>
          </a:p>
          <a:p>
            <a:r>
              <a:rPr lang="en-US" b="0" i="0" dirty="0"/>
              <a:t>Then the phenomenon underneath it: rare targets are disproportionately missed in visual search — Wolfe and colleagues in Nature. That is not a fact about screeners. It is a fact about looking.</a:t>
            </a:r>
          </a:p>
          <a:p>
            <a:r>
              <a:rPr lang="en-US" b="0" i="0" dirty="0"/>
              <a:t>(Assigned reading, worth naming here even though it is off the slide: Warm, Parasuraman and Matthews show sustained vigilance is hard mental work that consumes attention and produces workload and stress. That is the mechanism behind both boxes.)</a:t>
            </a:r>
          </a:p>
          <a:p>
            <a:endParaRPr lang="en-US" dirty="0"/>
          </a:p>
          <a:p>
            <a:r>
              <a:rPr lang="en-US" b="0" i="0" dirty="0"/>
              <a:t>ANIMATE</a:t>
            </a:r>
          </a:p>
          <a:p>
            <a:endParaRPr lang="en-US" dirty="0"/>
          </a:p>
          <a:p>
            <a:r>
              <a:rPr lang="en-US" b="0" i="0" dirty="0"/>
              <a:t>So: spend human judgment where judgment is required — the semantic concerns no machine knows to ask about. Do not use human attention as a substitute for scalable enforcement.</a:t>
            </a:r>
          </a:p>
          <a:p>
            <a:r>
              <a:rPr lang="en-US" b="0" i="0" dirty="0"/>
              <a:t>Be explicit that this is not anti-human. The lesson is not that people are bad validators. It is that attention is finite, and "a human reviews everything" is a governance claim that stops being true at volume.</a:t>
            </a:r>
          </a:p>
          <a:p>
            <a:r>
              <a:rPr lang="en-US" b="0" i="0" dirty="0"/>
              <a:t>The evidence-strength section has the other half of this argument: volume of generated evidence is not independence of evidence.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30 seconds — Navigation: back at the map. REASONING OVER POSSIBLE BEHAVIOR is next.</a:t>
            </a:r>
          </a:p>
          <a:p>
            <a:endParaRPr lang="en-US"/>
          </a:p>
          <a:p>
            <a:r>
              <a:rPr lang="en-US" b="0" i="0" dirty="0"/>
              <a:t>• Do not re-teach the slide. One sentence: human judgment is spent where judgment is required — now the second mechanism, reasoning over possible behavior without running each one.</a:t>
            </a:r>
          </a:p>
          <a:p>
            <a:r>
              <a:rPr lang="en-US" b="0" i="0" dirty="0"/>
              <a:t>• The two faded columns are deliberate de-emphasis, not a rendering fault; students should register where we are, not re-read the content.</a:t>
            </a:r>
          </a:p>
          <a:p>
            <a:r>
              <a:rPr lang="en-US" b="0" i="0" dirty="0"/>
              <a:t>• Then the static-analysis tutorial, abstraction, and model checking.</a:t>
            </a:r>
          </a:p>
          <a:p>
            <a:endParaRPr lang="en-US"/>
          </a:p>
          <a:p>
            <a:r>
              <a:rPr lang="en-US" b="0" i="0" dirty="0"/>
              <a:t>=====</a:t>
            </a:r>
          </a:p>
          <a:p>
            <a:endParaRPr lang="en-US"/>
          </a:p>
          <a:p>
            <a:r>
              <a:rPr lang="en-US" b="0" i="0" dirty="0"/>
              <a:t>Back at our map. One sentence: human judgment is spent where judgment is required — now the second mechanism, reasoning over possible behavior without running each one.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minutes — The common idea behind static analysis and model checking.</a:t>
            </a:r>
          </a:p>
          <a:p/>
          <a:p>
            <a:r>
              <a:t>• Land the category's own move first, in two halves: THE REPRESENTATION — an abstraction, or an explicit model, of what the software can do — and THE CONCLUSION it supports: what can or cannot happen, over every behavior that representation admits. Do NOT re-run the comparison against testing; the three mechanisms were contrasted once, on the map, and this slide is about this category's own epistemology.</a:t>
            </a:r>
          </a:p>
          <a:p>
            <a:r>
              <a:t>• Then the choices every formal technique makes: the representation, which behaviors it includes, the property, the assumptions, the bounds or approximations. Those choices ARE the technique.</a:t>
            </a:r>
          </a:p>
          <a:p>
            <a:r>
              <a:t>• Introduce the two techniques that follow: abstract static analysis reasons over an abstraction; model checking searches behaviors admitted by an explicit model, often within explicit bounds.</a:t>
            </a:r>
          </a:p>
          <a:p>
            <a:r>
              <a:t>• Do not present this as a rigid taxonomy of all formal methods. It is a conceptual comparison for this course.</a:t>
            </a:r>
          </a:p>
          <a:p/>
          <a:p>
            <a:r>
              <a:t>=====</a:t>
            </a:r>
          </a:p>
          <a:p/>
          <a:p>
            <a:r>
              <a:t>This category reasons about what the software COULD do. Build a representation of its behavior, then ask what that representation permits.</a:t>
            </a:r>
          </a:p>
          <a:p/>
          <a:p>
            <a:r>
              <a:t>ANIMATE</a:t>
            </a:r>
          </a:p>
          <a:p/>
          <a:p>
            <a:r>
              <a:t>The representation — an abstraction, or an explicit model, of what the software can do. And the conclusion it supports: what can or cannot happen in it, over every behavior it represents. Those two halves are the whole category.</a:t>
            </a:r>
          </a:p>
          <a:p/>
          <a:p>
            <a:r>
              <a:t>ANIMATE</a:t>
            </a:r>
          </a:p>
          <a:p/>
          <a:p>
            <a:r>
              <a:t>And every technique in the category is defined by its choices: what representation of behavior, which behaviors it includes, what property is being checked, under what assumptions, within what bounds or approximations. When someone tells you a system was "formally verified," these choices are what they owe you.</a:t>
            </a:r>
          </a:p>
          <a:p/>
          <a:p>
            <a:r>
              <a:t>ANIMATE</a:t>
            </a:r>
          </a:p>
          <a:p/>
          <a:p>
            <a:r>
              <a:t>Two techniques for this course. Abstract static analysis: reason over an abstraction of possible program behavior. Model checking: search the behaviors an explicit model admits, often up to a stated bound. One each, next two slides.</a:t>
            </a:r>
          </a:p>
          <a:p/>
          <a:p>
            <a:r>
              <a:t>ANIMATE</a:t>
            </a:r>
          </a:p>
          <a:p/>
          <a:p>
            <a:r>
              <a:t>This is not a rigid taxonomy of all formal methods — it is the conceptual comparison an undergraduate needs: the conclusion is limited by the representation and its assumptions.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3 minutes — The mechanism itself, taught from the tiny program — before any properties.</a:t>
            </a:r>
          </a:p>
          <a:p>
            <a:endParaRPr lang="en-US" dirty="0"/>
          </a:p>
          <a:p>
            <a:r>
              <a:rPr lang="en-US" b="0" i="0" dirty="0"/>
              <a:t>• TEACHING OBJECTIVE (specific): after this slide a sophomore should be able to say “the analyzer represents SETS of possible values and propagates those possibilities through the program, so what it establishes at a point holds for every value at once.” That intuition must land BEFORE soundness, false positives, or abstraction loss — those come on the next slide.</a:t>
            </a:r>
          </a:p>
          <a:p>
            <a:r>
              <a:rPr lang="en-US" b="0" i="0" dirty="0"/>
              <a:t>• The shape of the slide, in order: PROGRAM → abstraction → what the analyzer knows at each point → a finding, or an established property. Teach it in that order and the slide carries itself.</a:t>
            </a:r>
          </a:p>
          <a:p>
            <a:r>
              <a:rPr lang="en-US" b="0" i="0" dirty="0"/>
              <a:t>• Walk the branch diagram left to right with the table: at entry the analyzer knows only x ∈ all possible amounts. The condition splits the possibilities. The only way to reach charge(x) is the false branch, and on that branch x ≤ ACCOUNT_LIMIT. That fact travels forward to charge(x).</a:t>
            </a:r>
          </a:p>
          <a:p>
            <a:r>
              <a:rPr lang="en-US" b="0" i="0" dirty="0"/>
              <a:t>• Then pose the question and answer it off the diagram: can charge(x) be reached with x &gt; ACCOUNT_LIMIT? No path in the abstraction permits it — and nothing was executed.</a:t>
            </a:r>
          </a:p>
          <a:p>
            <a:r>
              <a:rPr lang="en-US" b="0" i="0" dirty="0"/>
              <a:t>• Real analyses use much richer abstract domains and approximations (intervals, points-to sets, path conditions, heap shapes); this toy interval-style example only exposes the underlying idea. Say that explicitly so nobody leaves thinking static analysis is a two-branch trick.</a:t>
            </a:r>
          </a:p>
          <a:p>
            <a:endParaRPr lang="en-US" dirty="0"/>
          </a:p>
          <a:p>
            <a:r>
              <a:rPr lang="en-US" b="0" i="0" dirty="0"/>
              <a:t>=====</a:t>
            </a:r>
          </a:p>
          <a:p>
            <a:endParaRPr lang="en-US" dirty="0"/>
          </a:p>
          <a:p>
            <a:r>
              <a:rPr lang="en-US" b="0" i="0" dirty="0"/>
              <a:t>Four lines of code, and one consequential question: can charge ever see an amount above the limit? Real money again.</a:t>
            </a:r>
          </a:p>
          <a:p>
            <a:r>
              <a:rPr lang="en-US" b="0" i="0" dirty="0"/>
              <a:t>How would you convince yourself, for every amount this service can ever receive? There are a lot of amounts.</a:t>
            </a:r>
          </a:p>
          <a:p>
            <a:r>
              <a:rPr lang="en-US" b="0" i="0" dirty="0"/>
              <a:t>The analyzer never runs the program. It builds an abstraction of it and tracks what could be true at each point.</a:t>
            </a:r>
          </a:p>
          <a:p>
            <a:r>
              <a:rPr lang="en-US" b="0" i="0" dirty="0"/>
              <a:t>ANIMATE</a:t>
            </a:r>
          </a:p>
          <a:p>
            <a:r>
              <a:rPr lang="en-US" b="0" i="0" dirty="0"/>
              <a:t>At entry: x is any possible amount. That is all it knows.</a:t>
            </a:r>
          </a:p>
          <a:p>
            <a:r>
              <a:rPr lang="en-US" b="0" i="0" dirty="0"/>
              <a:t>ANIMATE</a:t>
            </a:r>
          </a:p>
          <a:p>
            <a:r>
              <a:rPr lang="en-US" b="0" i="0" dirty="0"/>
              <a:t>The branch splits the possibilities. On the true branch, x is above the limit — and we reject. On the false branch — the only path that continues — x is at most the limit.</a:t>
            </a:r>
          </a:p>
          <a:p>
            <a:r>
              <a:rPr lang="en-US" b="0" i="0" dirty="0"/>
              <a:t>ANIMATE</a:t>
            </a:r>
          </a:p>
          <a:p>
            <a:r>
              <a:rPr lang="en-US" b="0" i="0" dirty="0"/>
              <a:t>So at charge(x), the analyzer knows: x ≤ ACCOUNT_LIMIT. Not for the values we tried — for every value.</a:t>
            </a:r>
          </a:p>
          <a:p>
            <a:r>
              <a:rPr lang="en-US" b="0" i="0" dirty="0"/>
              <a:t>ANIMATE</a:t>
            </a:r>
          </a:p>
          <a:p>
            <a:r>
              <a:rPr lang="en-US" b="0" i="0" dirty="0"/>
              <a:t>Answer the question off the picture: no path in the abstraction permits charge to see an amount over the limit. We represented sets of possible values and propagated those possibilities through the program. That is static analysis — and the conclusion is only as strong as the abstraction it reasons over, and the guarantees that abstraction carries. What that breadth costs — next slide.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2.5 minutes — The properties, now that the mechanism is felt: the diagram teaches; the qualifications are spoken, not typeset.</a:t>
            </a:r>
          </a:p>
          <a:p/>
          <a:p>
            <a:r>
              <a:t>• The previous slide showed the move; this one shows its price. Do NOT expand into a formal-methods lecture on soundness and completeness — the goal is only that students understand why the technique reasons broadly and why that breadth costs precision.</a:t>
            </a:r>
          </a:p>
          <a:p>
            <a:r>
              <a:t>• Open with the config example, felt as a false positive: startup validates the config file, so loadConfig() never returns null. You know that. The analyzer still reports "possible null dereference" — because nothing in the code says what you know. The analyzer is not stupid; it is reasoning over an abstraction.</a:t>
            </a:r>
          </a:p>
          <a:p>
            <a:r>
              <a:t>• Then the picture — and the picture is the whole slide: real program behaviors, abstracted into the possible behaviors the analyzer sees; some impossible behaviors may remain.</a:t>
            </a:r>
          </a:p>
          <a:p>
            <a:r>
              <a:t>• (spoken, not typeset) A conservative abstraction intentionally over-approximates relevant program behavior. For the property being analyzed, it is designed not to discard a real violating behavior represented by the analysis. The price is that the abstraction may retain impossible behaviors, producing false positives.</a:t>
            </a:r>
          </a:p>
          <a:p>
            <a:r>
              <a:t>• (spoken) This guarantee is often described as soundness. Do not dwell on the term unless students ask; the conceptual point is more important here.</a:t>
            </a:r>
          </a:p>
          <a:p>
            <a:r>
              <a:t>• (spoken) If the analyzer finds a possible violation, it may be real or an artifact of abstraction. If it proves the relevant violation impossible in a sound abstraction, that result can support a conclusion about the represented real behaviors.</a:t>
            </a:r>
          </a:p>
          <a:p>
            <a:r>
              <a:t>• The closer is a CLASS QUESTION — what can we conclude about the real program from what we proved about the abstraction? Do NOT animate an answer; let it actually be a question. Anticipate in the discussion: what the abstraction includes; whether it conservatively includes all real behaviors; impossible behaviors may remain; conclusions inherit the abstraction's assumptions. Then hand off: model checking follows as the second example of reasoning over possible behavior.</a:t>
            </a:r>
          </a:p>
          <a:p/>
          <a:p>
            <a:r>
              <a:t>=====</a:t>
            </a:r>
          </a:p>
          <a:p/>
          <a:p>
            <a:r>
              <a:t>You now know the move. Here is the bill.</a:t>
            </a:r>
          </a:p>
          <a:p>
            <a:r>
              <a:t>Elsewhere in this system: startup validates the config file, so loadConfig never returns null. You know that. The analyzer still reports "possible null dereference." Why? Nothing in the code says what you just told me. The analyzer reasons over an abstraction of the code — not over your knowledge of the system.</a:t>
            </a:r>
          </a:p>
          <a:p/>
          <a:p>
            <a:r>
              <a:t>ANIMATE</a:t>
            </a:r>
          </a:p>
          <a:p/>
          <a:p>
            <a:r>
              <a:t>Here is the same fact as a picture. The real program has some set of behaviors.</a:t>
            </a:r>
          </a:p>
          <a:p/>
          <a:p>
            <a:r>
              <a:t>ANIMATE</a:t>
            </a:r>
          </a:p>
          <a:p/>
          <a:p>
            <a:r>
              <a:t>The abstraction hands the analyzer a larger, simpler set that contains it.</a:t>
            </a:r>
          </a:p>
          <a:p/>
          <a:p>
            <a:r>
              <a:t>ANIMATE</a:t>
            </a:r>
          </a:p>
          <a:p/>
          <a:p>
            <a:r>
              <a:t>Everything the analyzer establishes, it establishes for the larger set — which is why its guarantees cover every real behavior. And some of what it reports lives in the surplus: behaviors the real system cannot exhibit. That sentence is the whole economics of static analysis. Said precisely, for the modeled property: a real violation the abstraction represents is not silently discarded — and impossible violations may also be reported. Both halves come from the same place, the breadth of the abstraction.</a:t>
            </a:r>
          </a:p>
          <a:p/>
          <a:p>
            <a:r>
              <a:t>Close on the question at the bottom, and hold the silence: what can we conclude about the real program from what we proved about the abstraction? The mapping between the abstraction and reality is exactly what I want you reasoning about — whatever we conclude inherits the abstraction's assumptions. Model checking, next, makes the other classic version of that trade.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2.5 minutes — Model checking: search the modeled behaviors; two outcomes, one thin qualification, and a closing question the slide no longer answers for them.</a:t>
            </a:r>
          </a:p>
          <a:p/>
          <a:p>
            <a:r>
              <a:t>• Three pieces, in this order: the PROPERTY — balance never negative, stated explicitly; the MODEL — the behavior we chose to represent; and the SEARCH — every state that model can reach, up to bound k. Then the two outcomes.</a:t>
            </a:r>
          </a:p>
          <a:p>
            <a:r>
              <a:t>• The two outcomes are deliberately not YES/NO: COUNTEREXAMPLE FOUND — a trace that violates the property, exact and reproducible by construction (the practically useful branch). NONE FOUND — no violation within the model and bound. Say the full qualification aloud every time: no violation within the modeled behaviors, that semantics, those assumptions, and that bound.</a:t>
            </a:r>
          </a:p>
          <a:p>
            <a:r>
              <a:t>• The thin strip carries the claim's fine print: the model, the property, the assumptions, the semantics, and the bound are all part of the claim. If someone says "formally verified" and cannot state those, they have not stated a result. Say the three limits out loud too, because they are where the technique actually bites. STATE EXPLOSION: the reachable state space grows explosively with concurrency, data width, and message ordering, which is why exploration is bounded rather than unlimited. BOUNDS: "up to depth k" is a real qualification, not a formality. MODEL FIDELITY: the result is about the model somebody wrote, and a wrong model can be exhaustively checked.</a:t>
            </a:r>
          </a:p>
          <a:p>
            <a:r>
              <a:t>• Keep Mars compact — the number that lands is 45,000 lines of C to a 1,600-line verification model; the reusable point is that model checking became part of ROUTINE REGRESSION testing, a standing control, and that the artifact under validation is a choice: sometimes the model, before the system exists. Gerard Holzmann built SPIN at Bell Labs (ACM Software System Award, 2001) and later led NASA/JPL's Laboratory for Reliable Software; the runs exposed subtle concurrency defects.</a:t>
            </a:r>
          </a:p>
          <a:p>
            <a:r>
              <a:t>• The closer is a CLASS QUESTION — we found no counterexample up to depth k; what have we actually established? Students will naturally say "it's correct," which hands you exactly the misconception to correct. Then elicit the full sentence: no violation within the modeled behavior, semantics, assumptions, property, and bound. It is powerful precisely because the slide has stopped answering it beforehand.</a:t>
            </a:r>
          </a:p>
          <a:p/>
          <a:p>
            <a:r>
              <a:t>=====</a:t>
            </a:r>
          </a:p>
          <a:p/>
          <a:p>
            <a:r>
              <a:t>One assertion: balance is never negative.</a:t>
            </a:r>
          </a:p>
          <a:p/>
          <a:p>
            <a:r>
              <a:t>ANIMATE</a:t>
            </a:r>
          </a:p>
          <a:p/>
          <a:p>
            <a:r>
              <a:t>The model: the deposits, withdrawals and interleavings we chose to represent — together with the property that assertion states.</a:t>
            </a:r>
          </a:p>
          <a:p/>
          <a:p>
            <a:r>
              <a:t>ANIMATE</a:t>
            </a:r>
          </a:p>
          <a:p/>
          <a:p>
            <a:r>
              <a:t>Then the search, and the word that matters is systematic: is there ANY sequence of choices the model admits, up to depth k, that makes it fail? Not some of them — every one the bound reaches.</a:t>
            </a:r>
          </a:p>
          <a:p/>
          <a:p>
            <a:r>
              <a:t>ANIMATE</a:t>
            </a:r>
          </a:p>
          <a:p/>
          <a:p>
            <a:r>
              <a:t>One outcome: a counterexample — the exact sequence of choices that breaks it. That is the single most useful artifact in this lecture, because it is reproducible by construction.</a:t>
            </a:r>
          </a:p>
          <a:p/>
          <a:p>
            <a:r>
              <a:t>ANIMATE</a:t>
            </a:r>
          </a:p>
          <a:p/>
          <a:p>
            <a:r>
              <a:t>The other: none found — no violation within the model and bound. Say the whole sentence. It is a precise and valuable claim, and it is not "the program is correct."</a:t>
            </a:r>
          </a:p>
          <a:p/>
          <a:p>
            <a:r>
              <a:t>ANIMATE</a:t>
            </a:r>
          </a:p>
          <a:p/>
          <a:p>
            <a:r>
              <a:t>The fine print, kept thin on purpose: the model, the assumptions, the semantics, and the bound define the claim. Someone who says "formally verified" and cannot tell you those has not told you a result.</a:t>
            </a:r>
          </a:p>
          <a:p/>
          <a:p>
            <a:r>
              <a:t>ANIMATE</a:t>
            </a:r>
          </a:p>
          <a:p/>
          <a:p>
            <a:r>
              <a:t>One real-world callout, kept short. For Mars Science Laboratory, JPL model-checked critical multithreaded algorithms — a forty-five-thousand-line C module became a sixteen-hundred-line verification model, the runs exposed subtle concurrency defects, and checking joined routine regression testing. The artifact under validation is a choice. Sometimes the best one is the model — and you can have that evidence before you rely on the realized system.</a:t>
            </a:r>
          </a:p>
          <a:p/>
          <a:p>
            <a:r>
              <a:t>ANIMATE</a:t>
            </a:r>
          </a:p>
          <a:p/>
          <a:p>
            <a:r>
              <a:t>Close on the question: we found no counterexample up to depth k — what have we actually established? Someone will say "it's correct." Good — that is the misconception, said out loud. Draw out the real answer: no violation within the modeled behavior, the semantics, the assumptions, the property, and the bound.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30 seconds — Navigation: back at the map. OBSERVING EXECUTION is next.</a:t>
            </a:r>
          </a:p>
          <a:p>
            <a:endParaRPr lang="en-US"/>
          </a:p>
          <a:p>
            <a:r>
              <a:rPr lang="en-US" b="0" i="0" dirty="0"/>
              <a:t>• Do not re-teach the slide. One sentence: we can reason over possible behavior — the third mechanism runs the software and observes selected executions.</a:t>
            </a:r>
          </a:p>
          <a:p>
            <a:r>
              <a:rPr lang="en-US" b="0" i="0" dirty="0"/>
              <a:t>• The two faded columns are deliberate de-emphasis, not a rendering fault; students should register where we are, not re-read the content.</a:t>
            </a:r>
          </a:p>
          <a:p>
            <a:r>
              <a:rPr lang="en-US" b="0" i="0" dirty="0"/>
              <a:t>• Then testing: the four-step flow, environmental fidelity, and the coverage TPS.</a:t>
            </a:r>
          </a:p>
          <a:p>
            <a:endParaRPr lang="en-US"/>
          </a:p>
          <a:p>
            <a:r>
              <a:rPr lang="en-US" b="0" i="0" dirty="0"/>
              <a:t>=====</a:t>
            </a:r>
          </a:p>
          <a:p>
            <a:endParaRPr lang="en-US"/>
          </a:p>
          <a:p>
            <a:r>
              <a:rPr lang="en-US" b="0" i="0" dirty="0"/>
              <a:t>Back at our map. One sentence: we can reason over possible behavior — the third mechanism runs the software and observes selected executions.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 minutes — Observing execution: the pipeline, the continuum, and the coverage TPS.</a:t>
            </a:r>
          </a:p>
          <a:p/>
          <a:p>
            <a:r>
              <a:t>• The four-step pipeline first: pick inputs, run, observe, oracle. Everybody in the room has done all four.</a:t>
            </a:r>
          </a:p>
          <a:p>
            <a:r>
              <a:t>• The continuum IS the figure: simulated to real. Simulation buys speed, repeatability, control, cost. Fidelity buys evidence under the actual delivery conditions.</a:t>
            </a:r>
          </a:p>
          <a:p>
            <a:r>
              <a:t>• (moved from slide — give these orally) Engineers substitute constantly: network connection → servers on localhost; external service → local simulated service; failures / time → controlled simulation. Also filesystem-backed queues and generated workloads.</a:t>
            </a:r>
          </a:p>
          <a:p>
            <a:r>
              <a:t>• Testing always executes in some environment. The environment may replace networks, services, clocks, failures, devices, users, or workloads with controlled substitutes. That buys controllability and repeatability, but evidence about behavior that depends on omitted or incorrectly simulated conditions does not transfer automatically to deployment.</a:t>
            </a:r>
          </a:p>
          <a:p>
            <a:r>
              <a:t>• The one sentence on the slide: a test cannot establish behavior that depends on what its environment omitted. This foreshadows representativeness in the evidence-strength section.</a:t>
            </a:r>
          </a:p>
          <a:p>
            <a:r>
              <a:t>• Then the TPS. Hand them the 100% coverage result and ask what it licenses. Let pairs run about ninety seconds; take three or four answers. Expected: "every line ran", "every branch went both ways", and — from somebody — "so it's tested." That third one is the misconception.</a:t>
            </a:r>
          </a:p>
          <a:p>
            <a:r>
              <a:t>• Stop collecting the moment someone says "but it doesn't mean it's right" — that is the debrief cue.</a:t>
            </a:r>
          </a:p>
          <a:p>
            <a:r>
              <a:t>• Debrief into the closer, a CLASS QUESTION: what can executions we observed tell us about executions we did not observe? Coverage tells us where we looked, not that the code is correct — and the question bridges straight into testing strategies: how do we choose executions, and how do we know whether what happened was correct?</a:t>
            </a:r>
          </a:p>
          <a:p/>
          <a:p>
            <a:r>
              <a:t>=====</a:t>
            </a:r>
          </a:p>
          <a:p/>
          <a:p>
            <a:r>
              <a:t>Run the software and observe what happens. Four steps: pick inputs, run, observe the behavior, compare against an oracle. Everyone here has done all four.</a:t>
            </a:r>
          </a:p>
          <a:p/>
          <a:p>
            <a:r>
              <a:t>ANIMATE</a:t>
            </a:r>
          </a:p>
          <a:p/>
          <a:p>
            <a:r>
              <a:t>Now the dimension people forget. Testing need not execute in the actual delivery environment — place any test you run on this continuum, from simulated to real. We substitute constantly: the network becomes servers on localhost, the external service becomes a local simulation, failures and time are injected on demand.</a:t>
            </a:r>
          </a:p>
          <a:p/>
          <a:p>
            <a:r>
              <a:t>ANIMATE</a:t>
            </a:r>
          </a:p>
          <a:p/>
          <a:p>
            <a:r>
              <a:t>That is a trade. Simulation buys speed, repeatability, controllability, and cost. Fidelity buys the thing simulation cannot: evidence about behavior under the actual delivery conditions.</a:t>
            </a:r>
          </a:p>
          <a:p/>
          <a:p>
            <a:r>
              <a:t>ANIMATE</a:t>
            </a:r>
          </a:p>
          <a:p/>
          <a:p>
            <a:r>
              <a:t>And the price, in one sentence: a test cannot establish behavior that depends on what its environment omitted. We will meet this again as representativeness.</a:t>
            </a:r>
          </a:p>
          <a:p/>
          <a:p>
            <a:r>
              <a:t>ANIMATE</a:t>
            </a:r>
          </a:p>
          <a:p/>
          <a:p>
            <a:r>
              <a:t>Now — think, pair, share. Statement and condition coverage both reached 100 percent. What have we established, and what have we not? Ninety seconds.</a:t>
            </a:r>
          </a:p>
          <a:p>
            <a:r>
              <a:t>Take answers. Every line ran. Every branch went both ways. And — someone will say it — "so it's tested." Push once: does a line running tell you anything checked what it did? Stop the moment someone says "it doesn't mean it's right."</a:t>
            </a:r>
          </a:p>
          <a:p/>
          <a:p>
            <a:r>
              <a:t>ANIMATE</a:t>
            </a:r>
          </a:p>
          <a:p/>
          <a:p>
            <a:r>
              <a:t>That is the debrief, and the closer turns it into a question: what can executions we observed tell us about executions we did not observe? A reached line with no consequential assertion is execution, not evidence — and how we choose executions, and how we know whether one was wrong, is exactly where we go next.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2 minutes — Stretch break.</a:t>
            </a:r>
          </a:p>
          <a:p>
            <a:endParaRPr lang="en-US"/>
          </a:p>
          <a:p>
            <a:r>
              <a:rPr lang="en-US" b="0" i="0" dirty="0"/>
              <a:t>• Actually take it. Two minutes; stand up, look away from the screen.</a:t>
            </a:r>
          </a:p>
          <a:p>
            <a:r>
              <a:rPr lang="en-US" b="0" i="0" dirty="0"/>
              <a:t>• On resume, one sentence of re-entry: we can run software — but the space of possible executions is enormous. Which executions should we perform, and how will we know when one is wrong? The organizing concept for the second half is the oracle.</a:t>
            </a:r>
          </a:p>
          <a:p>
            <a:endParaRPr lang="en-US"/>
          </a:p>
          <a:p>
            <a:r>
              <a:rPr lang="en-US" b="0" i="0" dirty="0"/>
              <a:t>=====</a:t>
            </a:r>
          </a:p>
          <a:p>
            <a:endParaRPr lang="en-US"/>
          </a:p>
          <a:p>
            <a:r>
              <a:rPr lang="en-US" b="0" i="0" dirty="0"/>
              <a:t>Stretch break. Two minutes — stand up.</a:t>
            </a:r>
          </a:p>
          <a:p>
            <a:r>
              <a:rPr lang="en-US" b="0" i="0" dirty="0"/>
              <a:t>When we resume: we can run software, but the space of possible executions is enormous. The next section asks how to search it — and how we will recognize a failure when we see one.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1 minute — Section opener: Part II, Choosing Evidence.</a:t>
            </a:r>
          </a:p>
          <a:p>
            <a:endParaRPr lang="en-US"/>
          </a:p>
          <a:p>
            <a:r>
              <a:rPr lang="en-US" b="0" i="0" dirty="0"/>
              <a:t>• Before the break, we asked how engineers can obtain evidence at all: human judgment, reasoning over possible behavior, and observing execution. That gives us options. It does not tell us which evidence to seek, how much confidence that evidence deserves, or when it is enough. Those are the questions for the second half.</a:t>
            </a:r>
          </a:p>
          <a:p>
            <a:r>
              <a:rPr lang="en-US" b="0" i="0" dirty="0"/>
              <a:t>• The three faded boxes are what Part I established; the band is the road map for the rest of the lecture: STRATEGY (the oracle, then example-based / property-based / fuzzing / differential), STRENGTH (coverage · detection · representativeness · independence), SUFFICIENCY (margin · containment · consequence) — and then the final decision exercise turns it all into ACTION.</a:t>
            </a:r>
          </a:p>
          <a:p>
            <a:r>
              <a:rPr lang="en-US" b="0" i="0" dirty="0"/>
              <a:t>• Macrostructure to say out loud once: Part I was Obtaining Evidence; Part II is Choosing Evidence.</a:t>
            </a:r>
          </a:p>
          <a:p>
            <a:endParaRPr lang="en-US"/>
          </a:p>
          <a:p>
            <a:r>
              <a:rPr lang="en-US" b="0" i="0" dirty="0"/>
              <a:t>=====</a:t>
            </a:r>
          </a:p>
          <a:p>
            <a:endParaRPr lang="en-US"/>
          </a:p>
          <a:p>
            <a:r>
              <a:rPr lang="en-US" b="0" i="0" dirty="0"/>
              <a:t>Before the break, we asked how engineers can obtain evidence at all: human judgment, reasoning over possible behavior, and observing execution. That gives us options. It does not tell us which evidence to seek, how much confidence that evidence deserves, or when it is enough. Those are the questions for the second half: which strategy, how strong, and when is it sufficient to act.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2 minutes — The oracle problem is what makes the next five slides necessary.</a:t>
            </a:r>
          </a:p>
          <a:p>
            <a:endParaRPr lang="en-US" dirty="0"/>
          </a:p>
          <a:p>
            <a:r>
              <a:rPr lang="en-US" b="0" i="0" dirty="0"/>
              <a:t>• Open the second half on the oracle problem. Generating an execution is often cheap; recognizing whether the result is wrong is often the harder problem.</a:t>
            </a:r>
          </a:p>
          <a:p>
            <a:r>
              <a:rPr lang="en-US" b="0" i="0" dirty="0"/>
              <a:t>• Ask the room for a program whose correct output they could not write down: a compiler, a renderer, a search ranking.</a:t>
            </a:r>
          </a:p>
          <a:p>
            <a:r>
              <a:rPr lang="en-US" b="0" i="0" dirty="0"/>
              <a:t>• A testing strategy determines where we search and what oracle makes failure observable. Every strategy that follows buys search by weakening or replacing the oracle.</a:t>
            </a:r>
          </a:p>
          <a:p>
            <a:r>
              <a:rPr lang="en-US" b="0" i="0" dirty="0"/>
              <a:t>• Do NOT mention model checking here — that was a mechanism. This axis is strategy.</a:t>
            </a:r>
          </a:p>
          <a:p>
            <a:endParaRPr lang="en-US" dirty="0"/>
          </a:p>
          <a:p>
            <a:r>
              <a:rPr lang="en-US" b="0" i="0" dirty="0"/>
              <a:t>=====</a:t>
            </a:r>
          </a:p>
          <a:p>
            <a:endParaRPr lang="en-US" dirty="0"/>
          </a:p>
          <a:p>
            <a:r>
              <a:rPr lang="en-US" b="0" i="0" dirty="0"/>
              <a:t>Testing has two halves and they do not cost the same.</a:t>
            </a:r>
          </a:p>
          <a:p>
            <a:endParaRPr lang="en-US" dirty="0"/>
          </a:p>
          <a:p>
            <a:r>
              <a:rPr lang="en-US" b="0" i="0" dirty="0"/>
              <a:t>ANIMATE</a:t>
            </a:r>
          </a:p>
          <a:p>
            <a:endParaRPr lang="en-US" dirty="0"/>
          </a:p>
          <a:p>
            <a:r>
              <a:rPr lang="en-US" b="0" i="0" dirty="0"/>
              <a:t>An input, run it, an output. Generating an execution is often cheap — sometimes nearly free.</a:t>
            </a:r>
          </a:p>
          <a:p>
            <a:endParaRPr lang="en-US" dirty="0"/>
          </a:p>
          <a:p>
            <a:r>
              <a:rPr lang="en-US" b="0" i="0" dirty="0"/>
              <a:t>ANIMATE</a:t>
            </a:r>
          </a:p>
          <a:p>
            <a:endParaRPr lang="en-US" dirty="0"/>
          </a:p>
          <a:p>
            <a:r>
              <a:rPr lang="en-US" b="0" i="0" dirty="0"/>
              <a:t>And then: is it correct? That is the oracle, and that is the hard part.</a:t>
            </a:r>
          </a:p>
          <a:p>
            <a:endParaRPr lang="en-US" dirty="0"/>
          </a:p>
          <a:p>
            <a:r>
              <a:rPr lang="en-US" b="0" i="0" dirty="0"/>
              <a:t>ANIMATE</a:t>
            </a:r>
          </a:p>
          <a:p>
            <a:endParaRPr lang="en-US" dirty="0"/>
          </a:p>
          <a:p>
            <a:r>
              <a:rPr lang="en-US" b="0" i="0" dirty="0"/>
              <a:t>Sometimes we can just state the answer. sort of three-one-two must be one-two-three. A duplicate payment ID must be rejected. Fine.</a:t>
            </a:r>
          </a:p>
          <a:p>
            <a:r>
              <a:rPr lang="en-US" b="0" i="0" dirty="0"/>
              <a:t>And sometimes we cannot. Ask the room: name a program whose correct output you could not write down. You will get a compiler — what IS the right machine code? A renderer. A search ranking. A model's response.</a:t>
            </a:r>
          </a:p>
          <a:p>
            <a:endParaRPr lang="en-US" dirty="0"/>
          </a:p>
          <a:p>
            <a:r>
              <a:rPr lang="en-US" b="0" i="0" dirty="0"/>
              <a:t>ANIMATE</a:t>
            </a:r>
          </a:p>
          <a:p>
            <a:endParaRPr lang="en-US" dirty="0"/>
          </a:p>
          <a:p>
            <a:r>
              <a:rPr lang="en-US" b="0" i="0" dirty="0"/>
              <a:t>So a testing strategy determines exactly two things: WHERE we search, and WHAT ORACLE makes failure observable. Watch for which one each of the next three slides is moving.</a:t>
            </a:r>
          </a:p>
          <a:p>
            <a:r>
              <a:rPr lang="en-US" b="0" i="0" dirty="0"/>
              <a:t>An execution becomes evidence only when something can say it was wrong.</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minutes — Example-based to property-based, taught from the image example. One concept, not a taxonomy.</a:t>
            </a:r>
          </a:p>
          <a:p/>
          <a:p>
            <a:r>
              <a:t>• LEFT first, briefly — every student already does this. Known input, known answer: sort of three-one-two must be one-two-three. Strong evidence about the cases you chose, silence about every case you did not. Do not dwell.</a:t>
            </a:r>
          </a:p>
          <a:p>
            <a:r>
              <a:t>• RIGHT is the teaching. State something that should hold across a class of executions, generate many inputs, search for a counterexample. The oracle changed: you no longer write the answer, you write the constraint.</a:t>
            </a:r>
          </a:p>
          <a:p>
            <a:r>
              <a:t>• Then the figure, and build it slowly — this is the part that does not land the first time. An image, an edge detector, an output. Rotate the input, run the SAME detector, get a second output. The two outputs must agree with each other under rotation, and that agreement is the oracle.</a:t>
            </a:r>
          </a:p>
          <a:p>
            <a:r>
              <a:t>• ONE transformation only, and it is rotation. Do not solicit flip or brightness; three candidate relations make students adjudicate three separate validity questions for no conceptual gain.</a:t>
            </a:r>
          </a:p>
          <a:p>
            <a:r>
              <a:t>• Do NOT reach for the four-rotations-return-to-start property. That tests the rotation implementation. The edge-detector relation is the pedagogically useful one because it exhibits the actual oracle problem: we cannot state the correct edge map, yet we can state how two executions must relate.</a:t>
            </a:r>
          </a:p>
          <a:p>
            <a:r>
              <a:t>• The professional term stays OFF the slide and belongs here: the literature calls this form a metamorphic relation, or metamorphic testing. Say it once, in passing, and say explicitly that it is not another category to memorise.</a:t>
            </a:r>
          </a:p>
          <a:p>
            <a:r>
              <a:t>• The limitation at the end is not optional — it hands off to the evidence-strength section. A property detects only failures that violate THAT property.</a:t>
            </a:r>
          </a:p>
          <a:p>
            <a:r>
              <a:t>• Then fuzzing follows cleanly: known answer, then property, then a weak self-oracle.</a:t>
            </a:r>
          </a:p>
          <a:p/>
          <a:p>
            <a:r>
              <a:t>=====</a:t>
            </a:r>
          </a:p>
          <a:p/>
          <a:p>
            <a:r>
              <a:t>With example-based testing, I supply both the input and the expected answer. That gives strong evidence about cases I chose, but says nothing directly about all the cases I did not choose.</a:t>
            </a:r>
          </a:p>
          <a:p/>
          <a:p>
            <a:r>
              <a:t>ANIMATE</a:t>
            </a:r>
          </a:p>
          <a:p/>
          <a:p>
            <a:r>
              <a:t>Property-based testing changes the oracle. I state something that should hold across a class of executions, generate many inputs, and search for a counterexample.</a:t>
            </a:r>
          </a:p>
          <a:p/>
          <a:p>
            <a:r>
              <a:t>ANIMATE</a:t>
            </a:r>
          </a:p>
          <a:p/>
          <a:p>
            <a:r>
              <a:t>Sometimes the useful property relates multiple executions. Here I may not know what the correct edge map of an arbitrary image is. But I do know that if I rotate the input, run the edge detector, and compare that result with rotating the original edge map, the results should agree. That relationship gives me an oracle without requiring me to hand-write the correct edge map.</a:t>
            </a:r>
          </a:p>
          <a:p/>
          <a:p>
            <a:r>
              <a:t>ANIMATE</a:t>
            </a:r>
          </a:p>
          <a:p/>
          <a:p>
            <a:r>
              <a:t>The testing literature often calls this particular form a metamorphic relation or metamorphic testing. You do not need another category for this course. If you cannot state the answer for every test, you may still be able to state properties the answers must satisfy.</a:t>
            </a:r>
          </a:p>
          <a:p/>
          <a:p>
            <a:r>
              <a:t>ANIMATE</a:t>
            </a:r>
          </a:p>
          <a:p/>
          <a:p>
            <a:r>
              <a:t>Notice the limitation. A property detects only failures that violate that property. If the edge detector is wrong in exactly the same way before and after rotation, this test may pass. Property-based testing buys search; it does not magically give us a complete oracle.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2 minutes — Fuzzing: the weakness of the oracle is the feature.</a:t>
            </a:r>
          </a:p>
          <a:p>
            <a:endParaRPr lang="en-US"/>
          </a:p>
          <a:p>
            <a:r>
              <a:rPr lang="en-US" b="0" i="0" dirty="0"/>
              <a:t>• The counter-intuitive framing: "did it crash?" needs no expected answer — a self-oracle. Crash, hang, assertion violation, sanitizer violation.</a:t>
            </a:r>
          </a:p>
          <a:p>
            <a:r>
              <a:rPr lang="en-US" b="0" i="0" dirty="0"/>
              <a:t>• Because the oracle is nearly free, you can afford millions of runs — and the search reaches inputs nobody would have written down.</a:t>
            </a:r>
          </a:p>
          <a:p>
            <a:r>
              <a:rPr lang="en-US" b="0" i="0" dirty="0"/>
              <a:t>• Be honest about what it buys: cheap evidence about robustness, little evidence about complete functional correctness. A program that never crashes can be comprehensively wrong.</a:t>
            </a:r>
          </a:p>
          <a:p>
            <a:endParaRPr lang="en-US"/>
          </a:p>
          <a:p>
            <a:r>
              <a:rPr lang="en-US" b="0" i="0" dirty="0"/>
              <a:t>=====</a:t>
            </a:r>
          </a:p>
          <a:p>
            <a:endParaRPr lang="en-US"/>
          </a:p>
          <a:p>
            <a:r>
              <a:rPr lang="en-US" b="0" i="0" dirty="0"/>
              <a:t>Seeds, mutate, run.</a:t>
            </a:r>
          </a:p>
          <a:p>
            <a:endParaRPr lang="en-US"/>
          </a:p>
          <a:p>
            <a:r>
              <a:rPr lang="en-US" b="0" i="0" dirty="0"/>
              <a:t>ANIMATE</a:t>
            </a:r>
          </a:p>
          <a:p>
            <a:endParaRPr lang="en-US"/>
          </a:p>
          <a:p>
            <a:r>
              <a:rPr lang="en-US" b="0" i="0" dirty="0"/>
              <a:t>Seed inputs, mutated into things no person would write.</a:t>
            </a:r>
          </a:p>
          <a:p>
            <a:endParaRPr lang="en-US"/>
          </a:p>
          <a:p>
            <a:r>
              <a:rPr lang="en-US" b="0" i="0" dirty="0"/>
              <a:t>ANIMATE</a:t>
            </a:r>
          </a:p>
          <a:p>
            <a:endParaRPr lang="en-US"/>
          </a:p>
          <a:p>
            <a:r>
              <a:rPr lang="en-US" b="0" i="0" dirty="0"/>
              <a:t>Run them — a great many of them. The dots are the inputs nobody thought to write down.</a:t>
            </a:r>
          </a:p>
          <a:p>
            <a:endParaRPr lang="en-US"/>
          </a:p>
          <a:p>
            <a:r>
              <a:rPr lang="en-US" b="0" i="0" dirty="0"/>
              <a:t>ANIMATE</a:t>
            </a:r>
          </a:p>
          <a:p>
            <a:endParaRPr lang="en-US"/>
          </a:p>
          <a:p>
            <a:r>
              <a:rPr lang="en-US" b="0" i="0" dirty="0"/>
              <a:t>And the oracle: did it crash, hang, or trip an assertion? Notice how weak that is. It needs no expected answer at all — the program is its own oracle.</a:t>
            </a:r>
          </a:p>
          <a:p>
            <a:endParaRPr lang="en-US"/>
          </a:p>
          <a:p>
            <a:r>
              <a:rPr lang="en-US" b="0" i="0" dirty="0"/>
              <a:t>ANIMATE</a:t>
            </a:r>
          </a:p>
          <a:p>
            <a:endParaRPr lang="en-US"/>
          </a:p>
          <a:p>
            <a:r>
              <a:rPr lang="en-US" b="0" i="0" dirty="0"/>
              <a:t>That weakness is the feature, and it is the point of the slide. Because the oracle is nearly free, you can afford millions of runs — and the search reaches regions of the input space that no hand-written case would visit.</a:t>
            </a:r>
          </a:p>
          <a:p>
            <a:r>
              <a:rPr lang="en-US" b="0" i="0" dirty="0"/>
              <a:t>Be honest about the bargain in the other direction: this is cheap evidence about robustness and almost no evidence about functional correctness. A program that never crashes can be comprehensively wrong.</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2.5 minutes — Differential testing: another implementation supplies the oracle — where the spec requires agreement.</a:t>
            </a:r>
          </a:p>
          <a:p>
            <a:endParaRPr lang="en-US" dirty="0"/>
          </a:p>
          <a:p>
            <a:r>
              <a:rPr lang="en-US" b="0" i="0" dirty="0"/>
              <a:t>• Placed after fuzzing deliberately: the first three strategies derive the oracle from knowledge you hold; fuzzing asks almost nothing; differential borrows the oracle from another implementation.</a:t>
            </a:r>
          </a:p>
          <a:p>
            <a:r>
              <a:rPr lang="en-US" b="0" i="0" dirty="0"/>
              <a:t>• Same input, two implementations, compare. You never had to state what the right answer was.</a:t>
            </a:r>
          </a:p>
          <a:p>
            <a:r>
              <a:rPr lang="en-US" b="0" i="0" dirty="0"/>
              <a:t>• The asymmetry: agreement is weak signal — both can be wrong the same way, especially with shared lineage or a shared misreading of the spec. Disagreement means at least one is wrong.</a:t>
            </a:r>
          </a:p>
          <a:p>
            <a:r>
              <a:rPr lang="en-US" b="0" i="0" dirty="0"/>
              <a:t>• The specification issue, made explicit with the RFC vocabulary: MUST requirements often identify behavior where conforming implementations are required to behave consistently; SHOULD and MAY permit legitimate variation. Do not define MUST as "implementations must agree" — MUST marks absolute requirements, which is WHY conforming implementations agree there.</a:t>
            </a:r>
          </a:p>
          <a:p>
            <a:r>
              <a:rPr lang="en-US" b="0" i="0" dirty="0"/>
              <a:t>• Differential testing needs to know where disagreement indicates a defect and where the specification permits implementations to differ. Callback to the Specification lecture.</a:t>
            </a:r>
          </a:p>
          <a:p>
            <a:r>
              <a:rPr lang="en-US" b="0" i="0" dirty="0"/>
              <a:t>• Real uses: compilers, parsers, crypto libraries, a rewrite against the system it replaces.</a:t>
            </a:r>
          </a:p>
          <a:p>
            <a:endParaRPr lang="en-US" dirty="0"/>
          </a:p>
          <a:p>
            <a:r>
              <a:rPr lang="en-US" b="0" i="0" dirty="0"/>
              <a:t>=====</a:t>
            </a:r>
          </a:p>
          <a:p>
            <a:endParaRPr lang="en-US" dirty="0"/>
          </a:p>
          <a:p>
            <a:r>
              <a:rPr lang="en-US" b="0" i="0" dirty="0"/>
              <a:t>Same input, two implementations.</a:t>
            </a:r>
          </a:p>
          <a:p>
            <a:endParaRPr lang="en-US" dirty="0"/>
          </a:p>
          <a:p>
            <a:r>
              <a:rPr lang="en-US" b="0" i="0" dirty="0"/>
              <a:t>ANIMATE</a:t>
            </a:r>
          </a:p>
          <a:p>
            <a:endParaRPr lang="en-US" dirty="0"/>
          </a:p>
          <a:p>
            <a:r>
              <a:rPr lang="en-US" b="0" i="0" dirty="0"/>
              <a:t>Implementation A, the one we are validating. Implementation B — a reference, an older version, another vendor.</a:t>
            </a:r>
          </a:p>
          <a:p>
            <a:endParaRPr lang="en-US" dirty="0"/>
          </a:p>
          <a:p>
            <a:r>
              <a:rPr lang="en-US" b="0" i="0" dirty="0"/>
              <a:t>ANIMATE</a:t>
            </a:r>
          </a:p>
          <a:p>
            <a:endParaRPr lang="en-US" dirty="0"/>
          </a:p>
          <a:p>
            <a:r>
              <a:rPr lang="en-US" b="0" i="0" dirty="0"/>
              <a:t>Two outputs.</a:t>
            </a:r>
          </a:p>
          <a:p>
            <a:endParaRPr lang="en-US" dirty="0"/>
          </a:p>
          <a:p>
            <a:r>
              <a:rPr lang="en-US" b="0" i="0" dirty="0"/>
              <a:t>ANIMATE</a:t>
            </a:r>
          </a:p>
          <a:p>
            <a:endParaRPr lang="en-US" dirty="0"/>
          </a:p>
          <a:p>
            <a:r>
              <a:rPr lang="en-US" b="0" i="0" dirty="0"/>
              <a:t>And the oracle is the comparison itself. Ask whether they agree. You never had to state what the right answer was.</a:t>
            </a:r>
          </a:p>
          <a:p>
            <a:endParaRPr lang="en-US" dirty="0"/>
          </a:p>
          <a:p>
            <a:r>
              <a:rPr lang="en-US" b="0" i="0" dirty="0"/>
              <a:t>ANIMATE</a:t>
            </a:r>
          </a:p>
          <a:p>
            <a:endParaRPr lang="en-US" dirty="0"/>
          </a:p>
          <a:p>
            <a:r>
              <a:rPr lang="en-US" b="0" i="0" dirty="0"/>
              <a:t>Read the asymmetry carefully. Agreement is weak signal — both can be wrong the same way, especially if they share a lineage or an author's misreading of the spec. Disagreement means at least one is wrong, and now you have something concrete to investigate.</a:t>
            </a:r>
          </a:p>
          <a:p>
            <a:endParaRPr lang="en-US" dirty="0"/>
          </a:p>
          <a:p>
            <a:r>
              <a:rPr lang="en-US" b="0" i="0" dirty="0"/>
              <a:t>ANIMATE</a:t>
            </a:r>
          </a:p>
          <a:p>
            <a:endParaRPr lang="en-US" dirty="0"/>
          </a:p>
          <a:p>
            <a:r>
              <a:rPr lang="en-US" b="0" i="0" dirty="0"/>
              <a:t>One more ingredient, and it calls back to the Specification lecture. Comparison is only an oracle where the implementations are SUPPOSED to agree. The standards vocabulary marks exactly that: a MUST in RFC 2119 terms is an absolute requirement — which is why conforming implementations behave consistently there. A SHOULD or a MAY permits legitimate variation, and disagreement there is not a defect. Differential testing needs to know which is which.</a:t>
            </a:r>
          </a:p>
          <a:p>
            <a:r>
              <a:rPr lang="en-US" b="0" i="0" dirty="0"/>
              <a:t>This is how compilers, parsers and crypto libraries are actually tested — and it is the obvious move when you rewrite a system and still have the old one running.</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2 minutes — Close the strategy section: strategy follows from what you already know.</a:t>
            </a:r>
          </a:p>
          <a:p>
            <a:endParaRPr lang="en-US" dirty="0"/>
          </a:p>
          <a:p>
            <a:r>
              <a:rPr lang="en-US" b="0" i="0" dirty="0"/>
              <a:t>• Summary — do not re-teach the five. Accumulate them, then reveal the organizing axis.</a:t>
            </a:r>
          </a:p>
          <a:p>
            <a:r>
              <a:rPr lang="en-US" b="0" i="0" dirty="0"/>
              <a:t>• Order matches the teaching order: example-based (known answers), property-based (known general properties, including properties that relate several executions), fuzzing (cheap observable self-failures), differential (another implementation where the specification requires agreement).</a:t>
            </a:r>
          </a:p>
          <a:p>
            <a:r>
              <a:rPr lang="en-US" b="0" i="0" dirty="0"/>
              <a:t>• The axis is WHAT YOU ALREADY KNOW: known answers, known properties, known relations, almost nothing.</a:t>
            </a:r>
          </a:p>
          <a:p>
            <a:r>
              <a:rPr lang="en-US" b="0" i="0" dirty="0"/>
              <a:t>• Anticipated question: the axis has three columns and the list has four. Differential is deliberately absent — its oracle is another IMPLEMENTATION, not knowledge you hold. Say so if asked; it is a good question.</a:t>
            </a:r>
          </a:p>
          <a:p>
            <a:r>
              <a:rPr lang="en-US" b="0" i="0" dirty="0"/>
              <a:t>• The line to land: choose the strategy for the uncertainty you need to reduce. A strategy changes how you SEARCH and how you RECOGNIZE failure. It does not by itself determine how strong the resulting evidence is — that is the next section.</a:t>
            </a:r>
          </a:p>
          <a:p>
            <a:endParaRPr lang="en-US" dirty="0"/>
          </a:p>
          <a:p>
            <a:r>
              <a:rPr lang="en-US" b="0" i="0" dirty="0"/>
              <a:t>• (moved from slide) Fuzzing row, full list of cheap observable self-failures: crash, hang, assertion, sanitizer.</a:t>
            </a:r>
          </a:p>
          <a:p>
            <a:r>
              <a:rPr lang="en-US" b="0" i="0" dirty="0"/>
              <a:t>=====</a:t>
            </a:r>
          </a:p>
          <a:p>
            <a:endParaRPr lang="en-US" dirty="0"/>
          </a:p>
          <a:p>
            <a:r>
              <a:rPr lang="en-US" b="0" i="0" dirty="0"/>
              <a:t>Four strategies, accumulating.</a:t>
            </a:r>
          </a:p>
          <a:p>
            <a:endParaRPr lang="en-US" dirty="0"/>
          </a:p>
          <a:p>
            <a:r>
              <a:rPr lang="en-US" b="0" i="0" dirty="0"/>
              <a:t>ANIMATE</a:t>
            </a:r>
          </a:p>
          <a:p>
            <a:endParaRPr lang="en-US" dirty="0"/>
          </a:p>
          <a:p>
            <a:r>
              <a:rPr lang="en-US" b="0" i="0" dirty="0"/>
              <a:t>Example-based: known answers — choose the cases you already understand.</a:t>
            </a:r>
          </a:p>
          <a:p>
            <a:endParaRPr lang="en-US" dirty="0"/>
          </a:p>
          <a:p>
            <a:r>
              <a:rPr lang="en-US" b="0" i="0" dirty="0"/>
              <a:t>ANIMATE</a:t>
            </a:r>
          </a:p>
          <a:p>
            <a:endParaRPr lang="en-US" dirty="0"/>
          </a:p>
          <a:p>
            <a:r>
              <a:rPr lang="en-US" b="0" i="0" dirty="0"/>
              <a:t>Property-based: known general properties — including properties that relate several executions — generate cases and hunt for a counterexample.</a:t>
            </a:r>
          </a:p>
          <a:p>
            <a:endParaRPr lang="en-US" dirty="0"/>
          </a:p>
          <a:p>
            <a:r>
              <a:rPr lang="en-US" b="0" i="0" dirty="0"/>
              <a:t>ANIMATE</a:t>
            </a:r>
          </a:p>
          <a:p>
            <a:endParaRPr lang="en-US" dirty="0"/>
          </a:p>
          <a:p>
            <a:endParaRPr lang="en-US" dirty="0"/>
          </a:p>
          <a:p>
            <a:r>
              <a:rPr lang="en-US" b="0" i="0" dirty="0"/>
              <a:t>ANIMATE</a:t>
            </a:r>
          </a:p>
          <a:p>
            <a:endParaRPr lang="en-US" dirty="0"/>
          </a:p>
          <a:p>
            <a:r>
              <a:rPr lang="en-US" b="0" i="0" dirty="0"/>
              <a:t>Fuzzing: cheap observable self-failures.</a:t>
            </a:r>
          </a:p>
          <a:p>
            <a:endParaRPr lang="en-US" dirty="0"/>
          </a:p>
          <a:p>
            <a:r>
              <a:rPr lang="en-US" b="0" i="0" dirty="0"/>
              <a:t>ANIMATE</a:t>
            </a:r>
          </a:p>
          <a:p>
            <a:endParaRPr lang="en-US" dirty="0"/>
          </a:p>
          <a:p>
            <a:r>
              <a:rPr lang="en-US" b="0" i="0" dirty="0"/>
              <a:t>Differential: another implementation, where the specification requires agreement.</a:t>
            </a:r>
          </a:p>
          <a:p>
            <a:endParaRPr lang="en-US" dirty="0"/>
          </a:p>
          <a:p>
            <a:r>
              <a:rPr lang="en-US" b="0" i="0" dirty="0"/>
              <a:t>ANIMATE</a:t>
            </a:r>
          </a:p>
          <a:p>
            <a:endParaRPr lang="en-US" dirty="0"/>
          </a:p>
          <a:p>
            <a:r>
              <a:rPr lang="en-US" b="0" i="0" dirty="0"/>
              <a:t>Now the organizing axis, and it is not the one people expect. It is not difficulty and it is not cost. It is what you already know. Known answers give you example-based. Known properties give you property-based. And when you know almost nothing, fuzzing still works — because its oracle asks almost nothing of you.</a:t>
            </a:r>
          </a:p>
          <a:p>
            <a:r>
              <a:rPr lang="en-US" b="0" i="0" dirty="0"/>
              <a:t>Somebody will notice there are four strategies and three columns. Good — differential is the one that does not fit, because its oracle is not knowledge you hold. It is another implementation.</a:t>
            </a:r>
          </a:p>
          <a:p>
            <a:endParaRPr lang="en-US" dirty="0"/>
          </a:p>
          <a:p>
            <a:r>
              <a:rPr lang="en-US" b="0" i="0" dirty="0"/>
              <a:t>ANIMATE</a:t>
            </a:r>
          </a:p>
          <a:p>
            <a:endParaRPr lang="en-US" dirty="0"/>
          </a:p>
          <a:p>
            <a:r>
              <a:rPr lang="en-US" b="0" i="0" dirty="0"/>
              <a:t>Choose the strategy for the uncertainty you need to reduce. And note the limit: a strategy changes how you search and how you recognize failures. It does not by itself determine how strong the resulting evidence is. That is next.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4 minutes — Evidence strength: the chain that gives a measurement meaning, then the dimensions.</a:t>
            </a:r>
          </a:p>
          <a:p>
            <a:endParaRPr lang="en-US" dirty="0"/>
          </a:p>
          <a:p>
            <a:r>
              <a:rPr lang="en-US" b="0" i="0" dirty="0"/>
              <a:t>• Build the chain first: PROPERTY, assessed by a METRIC, applied to yield a MEASUREMENT, which bears on a claim as EVIDENCE, which is interpreted by JUDGMENT. Every link is required — 420 ms on its own means nothing.</a:t>
            </a:r>
          </a:p>
          <a:p>
            <a:r>
              <a:rPr lang="en-US" b="0" i="0" dirty="0"/>
              <a:t>• Be precise, and do not say measurement is a model: a metric embodies a modeling choice connecting a property to observable quantities; applying it produces measurements that parameterize or test models.</a:t>
            </a:r>
          </a:p>
          <a:p>
            <a:r>
              <a:rPr lang="en-US" b="0" i="0" dirty="0"/>
              <a:t>• Then the dimensions, one row at a time — read the QUESTION, the questions are what they keep.</a:t>
            </a:r>
          </a:p>
          <a:p>
            <a:r>
              <a:rPr lang="en-US" b="0" i="0" dirty="0"/>
              <a:t>• Coverage: how much did we examine? Detection power: would we notice the failure? — the mutation example repairs the most common misreading of coverage: seed a small fault (&gt;= for &gt;), the suite still passes; executed is not checked.</a:t>
            </a:r>
          </a:p>
          <a:p>
            <a:r>
              <a:rPr lang="en-US" b="0" i="0" dirty="0"/>
              <a:t>• Representativeness: did we examine the right conditions? 50 req/s vs 4,000 req/s month-end — this explicitly recalls the simulation/fidelity tradeoff from the observing-execution slide.</a:t>
            </a:r>
          </a:p>
          <a:p>
            <a:r>
              <a:rPr lang="en-US" b="0" i="0" dirty="0"/>
              <a:t>• Independence: could one mistaken assumption undermine all of it? — flag that the next slide is entirely about this.</a:t>
            </a:r>
          </a:p>
          <a:p>
            <a:r>
              <a:rPr lang="en-US" b="0" i="0" dirty="0"/>
              <a:t>• Residual uncertainty: what remains unresolved? Not everything you know about is fixed at delivery.</a:t>
            </a:r>
          </a:p>
          <a:p>
            <a:r>
              <a:rPr lang="en-US" b="0" i="0" dirty="0"/>
              <a:t>• No single dimension means "validated." Metrics make the remaining uncertainty visible enough to judge.</a:t>
            </a:r>
          </a:p>
          <a:p>
            <a:endParaRPr lang="en-US" dirty="0"/>
          </a:p>
          <a:p>
            <a:r>
              <a:rPr lang="en-US" b="0" i="0" dirty="0"/>
              <a:t>=====</a:t>
            </a:r>
          </a:p>
          <a:p>
            <a:endParaRPr lang="en-US" dirty="0"/>
          </a:p>
          <a:p>
            <a:r>
              <a:rPr lang="en-US" b="0" i="0" dirty="0"/>
              <a:t>You can now obtain evidence at the right scope, by an appropriate mechanism, using a strategy suited to what you know. None of that tells you whether the evidence you got is any good. Two tools for judging it: a chain, and a set of dimensions.</a:t>
            </a:r>
          </a:p>
          <a:p>
            <a:endParaRPr lang="en-US" dirty="0"/>
          </a:p>
          <a:p>
            <a:r>
              <a:rPr lang="en-US" b="0" i="0" dirty="0"/>
              <a:t>ANIMATE</a:t>
            </a:r>
          </a:p>
          <a:p>
            <a:endParaRPr lang="en-US" dirty="0"/>
          </a:p>
          <a:p>
            <a:r>
              <a:rPr lang="en-US" b="0" i="0" dirty="0"/>
              <a:t>The chain. A property is assessed by a metric. The metric, applied under stated conditions, yields a measurement. The measurement bears on a claim — and only then is it evidence. And evidence is interpreted: judgment is a separate act. Concretely: the property is a request path staying under 500 milliseconds; the metric is p99 latency under workload W; the measurement is 420. On its own, "420" means nothing.</a:t>
            </a:r>
          </a:p>
          <a:p>
            <a:r>
              <a:rPr lang="en-US" b="0" i="0" dirty="0"/>
              <a:t>One precision worth stating: a metric embodies a modeling choice. Applying it produces measurements that parameterize or test your models. A measurement is not itself a model.</a:t>
            </a:r>
          </a:p>
          <a:p>
            <a:endParaRPr lang="en-US" dirty="0"/>
          </a:p>
          <a:p>
            <a:r>
              <a:rPr lang="en-US" b="0" i="0" dirty="0"/>
              <a:t>ANIMATE</a:t>
            </a:r>
          </a:p>
          <a:p>
            <a:endParaRPr lang="en-US" dirty="0"/>
          </a:p>
          <a:p>
            <a:r>
              <a:rPr lang="en-US" b="0" i="0" dirty="0"/>
              <a:t>Coverage: how much did we examine?</a:t>
            </a:r>
          </a:p>
          <a:p>
            <a:endParaRPr lang="en-US" dirty="0"/>
          </a:p>
          <a:p>
            <a:r>
              <a:rPr lang="en-US" b="0" i="0" dirty="0"/>
              <a:t>ANIMATE</a:t>
            </a:r>
          </a:p>
          <a:p>
            <a:endParaRPr lang="en-US" dirty="0"/>
          </a:p>
          <a:p>
            <a:r>
              <a:rPr lang="en-US" b="0" i="0" dirty="0"/>
              <a:t>Detection power: would we notice the failure? Here is the repair for the coverage misconception, in one example: change greater-than to greater-than-or-equal in the limit check and run the suite. It still passes. That line was executed — coverage counted it — and nothing checked what it did. Executed is not checked.</a:t>
            </a:r>
          </a:p>
          <a:p>
            <a:endParaRPr lang="en-US" dirty="0"/>
          </a:p>
          <a:p>
            <a:r>
              <a:rPr lang="en-US" b="0" i="0" dirty="0"/>
              <a:t>ANIMATE</a:t>
            </a:r>
          </a:p>
          <a:p>
            <a:endParaRPr lang="en-US" dirty="0"/>
          </a:p>
          <a:p>
            <a:r>
              <a:rPr lang="en-US" b="0" i="0" dirty="0"/>
              <a:t>Representativeness: did we examine the right conditions? Fifty requests a second says little about four thousand at month end. Recall the simulation tradeoff: evidence inherits the conditions under which it was obtained.</a:t>
            </a:r>
          </a:p>
          <a:p>
            <a:endParaRPr lang="en-US" dirty="0"/>
          </a:p>
          <a:p>
            <a:r>
              <a:rPr lang="en-US" b="0" i="0" dirty="0"/>
              <a:t>ANIMATE</a:t>
            </a:r>
          </a:p>
          <a:p>
            <a:endParaRPr lang="en-US" dirty="0"/>
          </a:p>
          <a:p>
            <a:r>
              <a:rPr lang="en-US" b="0" i="0" dirty="0"/>
              <a:t>Independence: could one mistaken assumption undermine all the evidence at once? Hold that — the next slide is about exactly this.</a:t>
            </a:r>
          </a:p>
          <a:p>
            <a:endParaRPr lang="en-US" dirty="0"/>
          </a:p>
          <a:p>
            <a:r>
              <a:rPr lang="en-US" b="0" i="0" dirty="0"/>
              <a:t>ANIMATE</a:t>
            </a:r>
          </a:p>
          <a:p>
            <a:endParaRPr lang="en-US" dirty="0"/>
          </a:p>
          <a:p>
            <a:r>
              <a:rPr lang="en-US" b="0" i="0" dirty="0"/>
              <a:t>Residual uncertainty: what remains unresolved? Known failures, unmodeled states. Not everything you know about is fixed at delivery, and pretending otherwise is how it gets forgotten.</a:t>
            </a:r>
          </a:p>
          <a:p>
            <a:endParaRPr lang="en-US" dirty="0"/>
          </a:p>
          <a:p>
            <a:r>
              <a:rPr lang="en-US" b="0" i="0" dirty="0"/>
              <a:t>ANIMATE</a:t>
            </a:r>
          </a:p>
          <a:p>
            <a:endParaRPr lang="en-US" dirty="0"/>
          </a:p>
          <a:p>
            <a:r>
              <a:rPr lang="en-US" b="0" i="0" dirty="0"/>
              <a:t>The two compact examples are on screen. No single dimension means "validated" — there is no such metric. What the dimensions do is make the remaining uncertainty visible enough to judge.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 minutes — MAGE Moment rebuilt as a probability exercise: meet the seduction, do the arithmetic, then break the assumption. Four beats; the click order IS the pedagogy.</a:t>
            </a:r>
          </a:p>
          <a:p/>
          <a:p>
            <a:r>
              <a:t>• BEAT 1 (on entry): only the two scenarios and the question. Which gives you more confidence — and how much more? TPS, about a minute. Expect “B, obviously.” Push on how much more. Nothing about independence or shared interpretation is on screen yet; do not leak it.</a:t>
            </a:r>
          </a:p>
          <a:p>
            <a:r>
              <a:t>• BEAT 2 (clicks 1–2): reveal the deliberately simple model — each test has an independent 1% chance of exposing the defect, if it exists. ASK for P(all n tests miss it) before clicking the arithmetic in. Then the reveal: 0.99^5 ≈ 95.1%, 0.99^5000 ≈ 1.5 × 10⁻²². DO NOT SKIP OR SOFTEN THIS BEAT: under the independence assumption, 5,000 tests really are dramatically stronger evidence. This lecture must never teach “more tests don’t help.” They absolutely can.</a:t>
            </a:r>
          </a:p>
          <a:p>
            <a:r>
              <a:t>• BEAT 3 (click 3): now suppose all 5,000 tests were generated from the same mistaken interpretation of the requirement. Reveal the fan. All pass.</a:t>
            </a:r>
          </a:p>
          <a:p>
            <a:r>
              <a:t>• BEAT 3b (click 4): ask — what ASSUMPTION made our calculation valid? Let it hang; do not leak the answer.</a:t>
            </a:r>
          </a:p>
          <a:p>
            <a:r>
              <a:t>• BEAT 4 (click 5): Independence. Each test had to provide a separate chance of exposing the defect. With correlated tests, P(all miss) does not necessarily shrink like 0.99^n. Do not teach joint distributions. The payload: evidence volume increases confidence according to the information it adds, not merely the number of observations.</a:t>
            </a:r>
          </a:p>
          <a:p>
            <a:r>
              <a:t>• The arithmetic was not wrong. Its applicability depended on independence. We modeled every test as another independent 1% opportunity to expose the defect. If the tests are correlated because they were generated from the same mistaken interpretation, seeing more passing tests does not necessarily reduce uncertainty at the rate predicted by 0.99^n.</a:t>
            </a:r>
          </a:p>
          <a:p>
            <a:r>
              <a:t>• BEAT 5 (click 6): the two structures. One interpretation fanning into 5,000 tests, versus tests + model check + review resting on different assumptions and failure modes, converging on the claim. This is the previous slide’s Independence dimension — could one mistaken assumption undermine it all? — made mathematically concrete. The exercise introduces no new concept.</a:t>
            </a:r>
          </a:p>
          <a:p>
            <a:r>
              <a:t>• Be careful with the word “independent”: students must not leave thinking different test cases = independent evidence. The relevant independence is independence of the ASSUMPTIONS AND FAILURE MODES by which the evidence could be wrong.</a:t>
            </a:r>
          </a:p>
          <a:p>
            <a:r>
              <a:t>• The closing visual must NOT be read as “three techniques are automatically better than 5,000 tests” — the point is that evidence becomes more informative when its errors are less likely to share a common cause.</a:t>
            </a:r>
          </a:p>
          <a:p>
            <a:r>
              <a:t>• Five thousand tests generated from one interpretation may provide less independent evidence than several kinds of evidence whose assumptions and failure modes differ. We are not simply counting evidence. We want evidence capable of catching different ways we might be wrong.</a:t>
            </a:r>
          </a:p>
          <a:p>
            <a:r>
              <a:t>• Evidence strength is therefore not a function of quantity alone. Independence is one dimension of strength because correlated evidence can repeatedly confirm the same mistaken assumption.</a:t>
            </a:r>
          </a:p>
          <a:p/>
          <a:p>
            <a:r>
              <a:t>• (a) What does “different evidence” mean? The coverage-bitmap example — note this is coverage data REPRESENTED AS a bitmap, not a characterization of test inputs. Represent each test’s execution as a bitmap over program lines: bit i = 1 if that execution covered line i.</a:t>
            </a:r>
          </a:p>
          <a:p>
            <a:r>
              <a:t xml:space="preserve">    T₁: 11110000</a:t>
            </a:r>
          </a:p>
          <a:p>
            <a:r>
              <a:t xml:space="preserve">    T₂: 00111100</a:t>
            </a:r>
          </a:p>
          <a:p>
            <a:r>
              <a:t xml:space="preserve">    T₃: 00001111</a:t>
            </a:r>
          </a:p>
          <a:p>
            <a:r>
              <a:t xml:space="preserve">  OR the bitmaps and the suite collectively exercised all eight lines: 11110000 ∨ 00111100 ∨ 00001111 = 11111111. But be precise about what became stronger: COVERAGE evidence. We obtained evidence about different parts of the implementation. We did not thereby obtain three independent reasons to believe the system is correct — all three tests might still share the same mistaken oracle, specification interpretation, environment assumption, or omitted behavior.</a:t>
            </a:r>
          </a:p>
          <a:p>
            <a:r>
              <a:t>• (b) The same idea applies to a model — and model coverage is a PEER of line coverage, not an upgrade; do not imply a hierarchy. If the model contains states, transitions, requirements, or architectural interactions, observations can tell us which portions of that model have been exercised; different observations may genuinely increase coverage of the thing being examined. But NEITHER kind of coverage establishes correctness. Coverage asks what we examined; the oracle asks whether we would recognize a problem when we examined it. A suite can cover every line and share one bad oracle. A suite can cover every modeled state or requirement and share one bad oracle. And the model itself may omit the behavior that matters. Different models give different coverage DIMENSIONS; they do not solve the oracle.</a:t>
            </a:r>
          </a:p>
          <a:p>
            <a:r>
              <a:t>• (c) The three-way distinction, worth saying at the board:</a:t>
            </a:r>
          </a:p>
          <a:p>
            <a:r>
              <a:t xml:space="preserve">    Coverage: Did we look somewhere new?</a:t>
            </a:r>
          </a:p>
          <a:p>
            <a:r>
              <a:t xml:space="preserve">    Oracle: Could we tell if what we saw was wrong?</a:t>
            </a:r>
          </a:p>
          <a:p>
            <a:r>
              <a:t xml:space="preserve">    Independence: Could the same mistake fool both observations?</a:t>
            </a:r>
          </a:p>
          <a:p>
            <a:r>
              <a:t xml:space="preserve">  The compact intuition to hammer: different executions are not necessarily different reasons. The chain students must not collapse: different executions ≠ different coverage ≠ independent evidence.</a:t>
            </a:r>
          </a:p>
          <a:p>
            <a:r>
              <a:t>• (d) What the 0.99ⁿ calculation actually assumed. Decompose the per-test probability: P(detect D) = P(exercise D) × P(oracle catches D | exercised). If only 1% of tests reach the defective behavior and the oracle catches it half the time when reached, per-test detection is 0.005, so P(all miss | D) = (1 − 0.005)ⁿ. And if none of the generated tests can reach the defective behavior, P(exercise D) = 0 — then 5 tests versus 5 million tests provides exactly ZERO additional evidence about that defect. Note the precision: “the tests must fully exercise the system” is too strong; each test needn’t exercise the whole system — the sampling/execution model must give the claimed probability of encountering AND detecting this particular defect.</a:t>
            </a:r>
          </a:p>
          <a:p>
            <a:r>
              <a:t>• (e) The payoff line — why this exercise belongs here: notice how much was smuggled into the phrase “each test has an independent 1% chance of detecting the defect.” The test must have some chance of exercising the defective behavior; the oracle must recognize the failure when it occurs; and the opportunities to detect it must be sufficiently independent. Those are exactly the dimensions from the previous slide. The probability exercise introduces no new concept — it makes the previous slide’s dimensions mathematically concrete. Representativeness then asks whether that test-generation distribution is the one we actually care about.</a:t>
            </a:r>
          </a:p>
          <a:p>
            <a:r>
              <a:t>• Foreshadow the Decision-Making/Metrics lecture: counting artifacts is an attractive metric that measures the wrong thing when the epistemic structure is correlated.</a:t>
            </a:r>
          </a:p>
          <a:p/>
          <a:p>
            <a:r>
              <a:t>=====</a:t>
            </a:r>
          </a:p>
          <a:p/>
          <a:p>
            <a:r>
              <a:t>Two scenarios. Five tests, all passing — or five thousand tests, all passing. Which gives you more confidence in the claim, and how much more? Talk to your neighbor.</a:t>
            </a:r>
          </a:p>
          <a:p>
            <a:r>
              <a:t>ANIMATE</a:t>
            </a:r>
          </a:p>
          <a:p>
            <a:r>
              <a:t>Let’s make them actually compute. Suppose each test has an independent one-percent chance of exposing the defect, if the defect exists. If the defect exists — what is the probability that all n tests miss it?</a:t>
            </a:r>
          </a:p>
          <a:p>
            <a:r>
              <a:t>ANIMATE</a:t>
            </a:r>
          </a:p>
          <a:p>
            <a:r>
              <a:t>Point ninety-nine to the n. For five tests: about ninety-five percent — the defect probably survives. For five thousand: ten to the minus twenty-two. Under this model, five thousand tests are overwhelmingly stronger evidence. More tests CAN help enormously. Hold that.</a:t>
            </a:r>
          </a:p>
          <a:p>
            <a:r>
              <a:t>ANIMATE</a:t>
            </a:r>
          </a:p>
          <a:p>
            <a:r>
              <a:t>Now suppose all five thousand tests were generated from the same mistaken interpretation of the requirement. Every one of them passes.</a:t>
            </a:r>
          </a:p>
          <a:p>
            <a:r>
              <a:t>ANIMATE</a:t>
            </a:r>
          </a:p>
          <a:p>
            <a:r>
              <a:t>What assumption made our calculation valid?</a:t>
            </a:r>
          </a:p>
          <a:p>
            <a:r>
              <a:t>ANIMATE</a:t>
            </a:r>
          </a:p>
          <a:p>
            <a:r>
              <a:t>Independence. Each test had to provide a separate chance of exposing the defect. With correlated tests, the probability that everything misses does not necessarily shrink like point-ninety-nine to the n.</a:t>
            </a:r>
          </a:p>
          <a:p>
            <a:r>
              <a:t>ANIMATE</a:t>
            </a:r>
          </a:p>
          <a:p>
            <a:r>
              <a:t>Two structures. One interpretation fanning out into five thousand tests — however many leaves, one root, one way to be wrong. Or tests, a model check, and a review, resting on different assumptions with different failure modes, converging on the same claim. That is the independence dimension from the previous slide, made concrete. Evidence volume increases confidence according to the information it adds — not merely the number of observations.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4 minutes — When is the evidence enough? Consequence, margin, and containment on one slide.</a:t>
            </a:r>
          </a:p>
          <a:p>
            <a:endParaRPr lang="en-US"/>
          </a:p>
          <a:p>
            <a:r>
              <a:rPr lang="en-US" b="0" i="0" dirty="0"/>
              <a:t>• Begin with consequence: the same residual uncertainty may justify delivery for a scratchpad and forbid it for a medical device. There is no absolute threshold.</a:t>
            </a:r>
          </a:p>
          <a:p>
            <a:r>
              <a:rPr lang="en-US" b="0" i="0" dirty="0"/>
              <a:t>• Left column, quantitative uncertainty: margin. Both 420 ms and 499 ms pass the p99 ≤ 500 ms spec — ask the room whether 499 is equally strong evidence, and wait. Then interrogate the good case too: observed separation is not automatically defensible margin — workloads vary, measurements have spread, forecasts err, utilization grows. Borrow the older disciplines' vocabulary if useful: tolerance, margin, safety factor. No civil engineer ships on predicted load 99.9 against failure load 100.</a:t>
            </a:r>
          </a:p>
          <a:p>
            <a:r>
              <a:rPr lang="en-US" b="0" i="0" dirty="0"/>
              <a:t>• Right column, discrete behavior: containment. Software jumps to qualitatively different paths — an authorization bypass, a duplicate charge, a malformed message reaching an unexpected state. There is no useful numerical distance from such a failure. So bound what it can reach: permissions, isolation, transactions, quotas, timeouts, staged rollout, rollback. Every one is an ARCHITECTURE decision, made long before validation.</a:t>
            </a:r>
          </a:p>
          <a:p>
            <a:r>
              <a:rPr lang="en-US" b="0" i="0" dirty="0"/>
              <a:t>• Controls do not prevent failure; they bound its consequences — which is what makes incomplete evidence safer to act on. A system with weaker evidence can sometimes ship responsibly behind containment; a system with stronger evidence can warrant more caution when one missed behavior has unbounded reach.</a:t>
            </a:r>
          </a:p>
          <a:p>
            <a:r>
              <a:rPr lang="en-US" b="0" i="0" dirty="0"/>
              <a:t>• Land the distinction: margin for what we can measure; containment for how far failure may propagate.</a:t>
            </a:r>
          </a:p>
          <a:p>
            <a:endParaRPr lang="en-US"/>
          </a:p>
          <a:p>
            <a:r>
              <a:rPr lang="en-US" b="0" i="0" dirty="0"/>
              <a:t>=====</a:t>
            </a:r>
          </a:p>
          <a:p>
            <a:endParaRPr lang="en-US"/>
          </a:p>
          <a:p>
            <a:r>
              <a:rPr lang="en-US" b="0" i="0" dirty="0"/>
              <a:t>The final question: is what we have enough? Enough is not a property of the evidence alone.</a:t>
            </a:r>
          </a:p>
          <a:p>
            <a:r>
              <a:rPr lang="en-US" b="0" i="0" dirty="0"/>
              <a:t>Evidence is judged against consequence. The same residual uncertainty can justify delivery for a scratchpad app and forbid it for a medical device. There is no absolute threshold, and anyone offering you one is selling something.</a:t>
            </a:r>
          </a:p>
          <a:p>
            <a:endParaRPr lang="en-US"/>
          </a:p>
          <a:p>
            <a:r>
              <a:rPr lang="en-US" b="0" i="0" dirty="0"/>
              <a:t>ANIMATE</a:t>
            </a:r>
          </a:p>
          <a:p>
            <a:endParaRPr lang="en-US"/>
          </a:p>
          <a:p>
            <a:r>
              <a:rPr lang="en-US" b="0" i="0" dirty="0"/>
              <a:t>For quantitative behavior, the tool is margin. Specification: p99 at or under 500 milliseconds. Two systems, one measures 420, one measures 499 — both green. Ask it plainly and wait: is 499 equally strong evidence that we are ready?</a:t>
            </a:r>
          </a:p>
          <a:p>
            <a:r>
              <a:rPr lang="en-US" b="0" i="0" dirty="0"/>
              <a:t>Then turn the interrogation on the good case, because this is the part students skip. The 420 gives 80 milliseconds of OBSERVED separation. Is that defensible margin? Was the workload representative? What is the measurement spread? The forecast error on load growth? Older engineering disciplines have the vocabulary: tolerance, margin, safety factor. No civil engineer ships on predicted load 99.9 against failure load 100.</a:t>
            </a:r>
          </a:p>
          <a:p>
            <a:endParaRPr lang="en-US"/>
          </a:p>
          <a:p>
            <a:r>
              <a:rPr lang="en-US" b="0" i="0" dirty="0"/>
              <a:t>ANIMATE</a:t>
            </a:r>
          </a:p>
          <a:p>
            <a:endParaRPr lang="en-US"/>
          </a:p>
          <a:p>
            <a:r>
              <a:rPr lang="en-US" b="0" i="0" dirty="0"/>
              <a:t>But software has a second kind of uncertainty, and margin cannot touch it. A little more load gives a little more deflection in a beam — software does not do that. One bit apart in the input, and execution takes a qualitatively different path: an authorization bypass, a duplicate charge, a malformed message reaching a state the designer believed unreachable. What is the margin on a latent authorization bypass? There is no number.</a:t>
            </a:r>
          </a:p>
          <a:p>
            <a:r>
              <a:rPr lang="en-US" b="0" i="0" dirty="0"/>
              <a:t>The engineering answer is containment: bound what a failure can reach. Permissions, isolation, transactions, quotas, timeouts, staged rollout, rollback. Notice they are all architecture decisions, made long before anybody ran a test. Controls do not prevent failure — they bound its consequences, and that is what makes incomplete evidence safer to act on. It can even invert your intuition: weaker evidence behind strong containment can ship responsibly, while stronger evidence may warrant more caution when a missed behavior has unbounded reach.</a:t>
            </a:r>
          </a:p>
          <a:p>
            <a:endParaRPr lang="en-US"/>
          </a:p>
          <a:p>
            <a:r>
              <a:rPr lang="en-US" b="0" i="0" dirty="0"/>
              <a:t>ANIMATE</a:t>
            </a:r>
          </a:p>
          <a:p>
            <a:endParaRPr lang="en-US"/>
          </a:p>
          <a:p>
            <a:r>
              <a:rPr lang="en-US" b="0" i="0" dirty="0"/>
              <a:t>So carry the pair out of this lecture: for quantitative uncertainty, ask how much margin remains. For discrete and unanticipated behavior, ask how far failure is permitted to propagate.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5 minutes — Students exercise the whole lecture on one under-determined delivery decision.</a:t>
            </a:r>
          </a:p>
          <a:p>
            <a:endParaRPr lang="en-US" dirty="0"/>
          </a:p>
          <a:p>
            <a:r>
              <a:rPr lang="en-US" b="0" i="0" dirty="0"/>
              <a:t>• The capstone TPS. Give them four minutes and force a choice.</a:t>
            </a:r>
          </a:p>
          <a:p>
            <a:r>
              <a:rPr lang="en-US" b="0" i="0" dirty="0"/>
              <a:t>• The evidence on the table: property tests pass; a load model predicts p99 under 500 ms but production workload is untested; one incident report suggests a rare double-charge; consequence is real money; no transaction limit; no rollback path.</a:t>
            </a:r>
          </a:p>
          <a:p>
            <a:r>
              <a:rPr lang="en-US" b="0" i="0" dirty="0"/>
              <a:t>• Every one of the five actions — deliver, gather more, change, revisit upstream, refuse — is defensible on some reading. Make them say which reading, justified from the criteria strip: claims covered, evidence strength, representativeness, independence, known failures, margin, containment, consequence and reversibility.</a:t>
            </a:r>
          </a:p>
          <a:p>
            <a:r>
              <a:rPr lang="en-US" b="0" i="0" dirty="0"/>
              <a:t>• The missing transaction limit is the containment hook — a cheap control can change the decision without any new evidence. That is the best thing that can happen in this discussion.</a:t>
            </a:r>
          </a:p>
          <a:p>
            <a:r>
              <a:rPr lang="en-US" b="0" i="0" dirty="0"/>
              <a:t>• Expected split: most pick GATHER MORE; some pick CHANGE once they spot the missing limit; a few argue DELIVER behind a flag. REVISIT UPSTREAM is the rarest and most interesting — it says the specification or architecture is the real problem.</a:t>
            </a:r>
          </a:p>
          <a:p>
            <a:r>
              <a:rPr lang="en-US" b="0" i="0" dirty="0"/>
              <a:t>• Harvest one argument per action, then stop. There is no answer key, and say so. The output of validation is a justified engineering action, not a score.</a:t>
            </a:r>
          </a:p>
          <a:p>
            <a:endParaRPr lang="en-US" dirty="0"/>
          </a:p>
          <a:p>
            <a:r>
              <a:rPr lang="en-US" b="0" i="0" dirty="0"/>
              <a:t>=====</a:t>
            </a:r>
          </a:p>
          <a:p>
            <a:endParaRPr lang="en-US" dirty="0"/>
          </a:p>
          <a:p>
            <a:r>
              <a:rPr lang="en-US" b="0" i="0" dirty="0"/>
              <a:t>Read them the evidence on the table. Property tests pass. A load model predicts p99 under 500 milliseconds, but production workload is untested. One incident report suggests a rare double-charge. Consequence: real money. There is no transaction limit and no rollback path.</a:t>
            </a:r>
          </a:p>
          <a:p>
            <a:endParaRPr lang="en-US" dirty="0"/>
          </a:p>
          <a:p>
            <a:r>
              <a:rPr lang="en-US" b="0" i="0" dirty="0"/>
              <a:t>ANIMATE</a:t>
            </a:r>
          </a:p>
          <a:p>
            <a:endParaRPr lang="en-US" dirty="0"/>
          </a:p>
          <a:p>
            <a:r>
              <a:rPr lang="en-US" b="0" i="0" dirty="0"/>
              <a:t>Five actions. Deliver, gather more, change, revisit upstream, refuse. Four minutes, in pairs, and you must commit to one — justified from the criteria on the strip: claims covered, strength, representativeness, independence, known failures, margin, containment, consequence and reversibility.</a:t>
            </a:r>
          </a:p>
          <a:p>
            <a:r>
              <a:rPr lang="en-US" b="0" i="0" dirty="0"/>
              <a:t>While they work, listen for who has noticed the last sentence. The missing transaction limit is a containment hook — a cheap control that changes the decision without producing any new evidence at all.</a:t>
            </a:r>
          </a:p>
          <a:p>
            <a:r>
              <a:rPr lang="en-US" b="0" i="0" dirty="0"/>
              <a:t>Harvest one argument per action. Push each: what is the margin on the latency claim, really? What bounds the double-charge if we are wrong? What does one incident report actually establish — a rare defect, or an unknown rate?</a:t>
            </a:r>
          </a:p>
          <a:p>
            <a:r>
              <a:rPr lang="en-US" b="0" i="0" dirty="0"/>
              <a:t>Expect most of the room on GATHER MORE, several on CHANGE once they see the missing limit, a few arguing DELIVER behind a flag with a small population. REVISIT UPSTREAM is rare — if someone offers it, spend time there.</a:t>
            </a:r>
          </a:p>
          <a:p>
            <a:r>
              <a:rPr lang="en-US" b="0" i="0" dirty="0"/>
              <a:t>Stop after one pass through the five. There is no answer key. The output of validation is a justified engineering action, not a score.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3 minutes — Return to the opening model, populated; leave them the reusable questions.</a:t>
            </a:r>
          </a:p>
          <a:p>
            <a:endParaRPr lang="en-US" dirty="0"/>
          </a:p>
          <a:p>
            <a:r>
              <a:rPr lang="en-US" b="0" i="0" dirty="0"/>
              <a:t>• This is the synthesis, and it is the same CLAIM → EVIDENCE → JUDGMENT → ACTION spine from the second slide — say that explicitly; the callback is the point.</a:t>
            </a:r>
          </a:p>
          <a:p>
            <a:r>
              <a:rPr lang="en-US" b="0" i="0" dirty="0"/>
              <a:t>• Build it band by band and name where each piece came from. Claims from the specification — payment charged at most once, p99 under 500 ms. Evidence from the mechanisms and strategies: property tests, model checking, a load model, a measured result, operational evidence. Judgment from strength and sufficiency: how strong, what assumptions, what margin, what containment, what consequence. Action: deliver, gather more, change, revisit upstream, refuse.</a:t>
            </a:r>
          </a:p>
          <a:p>
            <a:r>
              <a:rPr lang="en-US" b="0" i="0" dirty="0"/>
              <a:t>• Someone else can look at this and disagree with a specific link, rather than with a vibe. That is what an assurance case buys — not certainty, an argument somebody can audit.</a:t>
            </a:r>
          </a:p>
          <a:p>
            <a:r>
              <a:rPr lang="en-US" b="0" i="0" dirty="0"/>
              <a:t>• Close with the reusable questions; they are the lecture. Run them on any system: a service shipping next week, a library you are about to depend on, a model somebody wants in front of customers.</a:t>
            </a:r>
          </a:p>
          <a:p>
            <a:r>
              <a:rPr lang="en-US" b="0" i="0" dirty="0"/>
              <a:t>• The engineer exercises judgment over evidence; validation does not mechanically transform one into the other. End on the final sentence: an assurance case makes that reasoning inspectable.</a:t>
            </a:r>
          </a:p>
          <a:p>
            <a:endParaRPr lang="en-US" dirty="0"/>
          </a:p>
          <a:p>
            <a:r>
              <a:rPr lang="en-US" b="0" i="0" dirty="0"/>
              <a:t>=====</a:t>
            </a:r>
          </a:p>
          <a:p>
            <a:endParaRPr lang="en-US" dirty="0"/>
          </a:p>
          <a:p>
            <a:r>
              <a:rPr lang="en-US" b="0" i="0" dirty="0"/>
              <a:t>The second slide of this lecture promised we would build this. Here it is — the same spine, populated.</a:t>
            </a:r>
          </a:p>
          <a:p>
            <a:endParaRPr lang="en-US" dirty="0"/>
          </a:p>
          <a:p>
            <a:r>
              <a:rPr lang="en-US" b="0" i="0" dirty="0"/>
              <a:t>ANIMATE</a:t>
            </a:r>
          </a:p>
          <a:p>
            <a:endParaRPr lang="en-US" dirty="0"/>
          </a:p>
          <a:p>
            <a:r>
              <a:rPr lang="en-US" b="0" i="0" dirty="0"/>
              <a:t>The claims came from the specification, not from us: payment charged at most once; p99 latency under 500 milliseconds.</a:t>
            </a:r>
          </a:p>
          <a:p>
            <a:endParaRPr lang="en-US" dirty="0"/>
          </a:p>
          <a:p>
            <a:r>
              <a:rPr lang="en-US" b="0" i="0" dirty="0"/>
              <a:t>ANIMATE</a:t>
            </a:r>
          </a:p>
          <a:p>
            <a:endParaRPr lang="en-US" dirty="0"/>
          </a:p>
          <a:p>
            <a:r>
              <a:rPr lang="en-US" b="0" i="0" dirty="0"/>
              <a:t>The evidence came from the mechanisms and the strategies: property tests and model checking bear on the charging claim; a load model and a measured result bear on the latency claim; operational evidence keeps arriving after delivery.</a:t>
            </a:r>
          </a:p>
          <a:p>
            <a:endParaRPr lang="en-US" dirty="0"/>
          </a:p>
          <a:p>
            <a:r>
              <a:rPr lang="en-US" b="0" i="0" dirty="0"/>
              <a:t>ANIMATE</a:t>
            </a:r>
          </a:p>
          <a:p>
            <a:endParaRPr lang="en-US" dirty="0"/>
          </a:p>
          <a:p>
            <a:r>
              <a:rPr lang="en-US" b="0" i="0" dirty="0"/>
              <a:t>Judgment does not happen automatically: how strong is this evidence? What assumptions remain untested? What margin? What containment? What consequence if we are wrong?</a:t>
            </a:r>
          </a:p>
          <a:p>
            <a:endParaRPr lang="en-US" dirty="0"/>
          </a:p>
          <a:p>
            <a:r>
              <a:rPr lang="en-US" b="0" i="0" dirty="0"/>
              <a:t>ANIMATE</a:t>
            </a:r>
          </a:p>
          <a:p>
            <a:endParaRPr lang="en-US" dirty="0"/>
          </a:p>
          <a:p>
            <a:r>
              <a:rPr lang="en-US" b="0" i="0" dirty="0"/>
              <a:t>And the action — all five of them, not just deliver. The decision you argued about two minutes ago lives in this box.</a:t>
            </a:r>
          </a:p>
          <a:p>
            <a:r>
              <a:rPr lang="en-US" b="0" i="0" dirty="0"/>
              <a:t>Now the structure is inspectable: someone else can disagree with a specific link, rather than with a vibe. Not certainty — an argument somebody can audit.</a:t>
            </a:r>
          </a:p>
          <a:p>
            <a:endParaRPr lang="en-US" dirty="0"/>
          </a:p>
          <a:p>
            <a:r>
              <a:rPr lang="en-US" b="0" i="0" dirty="0"/>
              <a:t>ANIMATE</a:t>
            </a:r>
          </a:p>
          <a:p>
            <a:endParaRPr lang="en-US" dirty="0"/>
          </a:p>
          <a:p>
            <a:r>
              <a:rPr lang="en-US" b="0" i="0" dirty="0"/>
              <a:t>And the questions you can reuse on anything — a service you ship next week, a library you are about to depend on, a model somebody wants in front of customers. What is at stake? What must be true? Where must evidence attach? How can we obtain it? How strong is it? Is it enough to act?</a:t>
            </a:r>
          </a:p>
          <a:p>
            <a:endParaRPr lang="en-US" dirty="0"/>
          </a:p>
          <a:p>
            <a:r>
              <a:rPr lang="en-US" b="0" i="0" dirty="0"/>
              <a:t>ANIMATE</a:t>
            </a:r>
          </a:p>
          <a:p>
            <a:endParaRPr lang="en-US" dirty="0"/>
          </a:p>
          <a:p>
            <a:r>
              <a:rPr lang="en-US" b="0" i="0" dirty="0"/>
              <a:t>An assurance case makes that reasoning inspectable. That is the lecture.</a:t>
            </a: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simple">
    <p:spTree>
      <p:nvGrpSpPr>
        <p:cNvPr id="1" name=""/>
        <p:cNvGrpSpPr/>
        <p:nvPr/>
      </p:nvGrpSpPr>
      <p:grpSpPr>
        <a:xfrm>
          <a:off x="0" y="0"/>
          <a:ext cx="0" cy="0"/>
          <a:chOff x="0" y="0"/>
          <a:chExt cx="0" cy="0"/>
        </a:xfrm>
      </p:grpSpPr>
      <p:sp>
        <p:nvSpPr>
          <p:cNvPr id="251918" name="Rectangle 14"/>
          <p:cNvSpPr>
            <a:spLocks noGrp="1" noChangeArrowheads="1"/>
          </p:cNvSpPr>
          <p:nvPr>
            <p:ph type="subTitle" idx="1"/>
          </p:nvPr>
        </p:nvSpPr>
        <p:spPr>
          <a:xfrm>
            <a:off x="1308100" y="3235325"/>
            <a:ext cx="6400800" cy="1881188"/>
          </a:xfrm>
        </p:spPr>
        <p:txBody>
          <a:bodyPr/>
          <a:lstStyle>
            <a:lvl1pPr marL="0" indent="0" algn="ctr">
              <a:buFont typeface="Times" pitchFamily="18" charset="0"/>
              <a:buNone/>
              <a:defRPr>
                <a:solidFill>
                  <a:srgbClr val="000000"/>
                </a:solidFill>
                <a:latin typeface="Calibri" panose="020F0502020204030204" pitchFamily="34" charset="0"/>
                <a:cs typeface="Calibri" panose="020F0502020204030204" pitchFamily="34" charset="0"/>
              </a:defRPr>
            </a:lvl1pPr>
          </a:lstStyle>
          <a:p>
            <a:r>
              <a:rPr lang="en-US" altLang="ko-KR" dirty="0"/>
              <a:t>Click to edit Master subtitle style</a:t>
            </a:r>
          </a:p>
        </p:txBody>
      </p:sp>
      <p:sp>
        <p:nvSpPr>
          <p:cNvPr id="251914" name="Rectangle 10"/>
          <p:cNvSpPr>
            <a:spLocks noGrp="1" noChangeArrowheads="1"/>
          </p:cNvSpPr>
          <p:nvPr>
            <p:ph type="ctrTitle" hasCustomPrompt="1"/>
          </p:nvPr>
        </p:nvSpPr>
        <p:spPr>
          <a:xfrm>
            <a:off x="1127125" y="2078038"/>
            <a:ext cx="7031038" cy="874712"/>
          </a:xfrm>
          <a:ln>
            <a:noFill/>
          </a:ln>
        </p:spPr>
        <p:txBody>
          <a:bodyPr/>
          <a:lstStyle>
            <a:lvl1pPr algn="ctr">
              <a:defRPr sz="3600" cap="none">
                <a:solidFill>
                  <a:srgbClr val="000000"/>
                </a:solidFill>
                <a:latin typeface="Calibri" panose="020F0502020204030204" pitchFamily="34" charset="0"/>
                <a:cs typeface="Calibri" panose="020F0502020204030204" pitchFamily="34" charset="0"/>
              </a:defRPr>
            </a:lvl1pPr>
          </a:lstStyle>
          <a:p>
            <a:r>
              <a:rPr lang="en-US" altLang="ko-KR" dirty="0"/>
              <a:t>Click to edit master title style</a:t>
            </a:r>
          </a:p>
        </p:txBody>
      </p:sp>
      <p:sp>
        <p:nvSpPr>
          <p:cNvPr id="8" name="Line 66">
            <a:extLst>
              <a:ext uri="{FF2B5EF4-FFF2-40B4-BE49-F238E27FC236}">
                <a16:creationId xmlns:a16="http://schemas.microsoft.com/office/drawing/2014/main" id="{9629C0A1-FA46-974B-8B59-DAFA34D587F5}"/>
              </a:ext>
            </a:extLst>
          </p:cNvPr>
          <p:cNvSpPr>
            <a:spLocks noChangeShapeType="1"/>
          </p:cNvSpPr>
          <p:nvPr userDrawn="1"/>
        </p:nvSpPr>
        <p:spPr bwMode="auto">
          <a:xfrm flipV="1">
            <a:off x="-16760" y="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1" name="Line 66">
            <a:extLst>
              <a:ext uri="{FF2B5EF4-FFF2-40B4-BE49-F238E27FC236}">
                <a16:creationId xmlns:a16="http://schemas.microsoft.com/office/drawing/2014/main" id="{F21F285B-3B58-4149-B959-9010CE636448}"/>
              </a:ext>
            </a:extLst>
          </p:cNvPr>
          <p:cNvSpPr>
            <a:spLocks noChangeShapeType="1"/>
          </p:cNvSpPr>
          <p:nvPr userDrawn="1"/>
        </p:nvSpPr>
        <p:spPr bwMode="auto">
          <a:xfrm flipV="1">
            <a:off x="0" y="685800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0" name="Slide Number Placeholder 4">
            <a:extLst>
              <a:ext uri="{FF2B5EF4-FFF2-40B4-BE49-F238E27FC236}">
                <a16:creationId xmlns:a16="http://schemas.microsoft.com/office/drawing/2014/main" id="{5F3C42A2-A875-7F49-9930-886B64F2621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pic>
        <p:nvPicPr>
          <p:cNvPr id="1026" name="Purdue CoBrand">
            <a:extLst>
              <a:ext uri="{FF2B5EF4-FFF2-40B4-BE49-F238E27FC236}">
                <a16:creationId xmlns:a16="http://schemas.microsoft.com/office/drawing/2014/main" id="{BCBD89D8-43BD-5D41-99C6-91B0B6A51904}"/>
              </a:ext>
            </a:extLst>
          </p:cNvPr>
          <p:cNvPicPr>
            <a:picLocks noChangeAspect="1"/>
          </p:cNvPicPr>
          <p:nvPr userDrawn="1"/>
        </p:nvPicPr>
        <p:blipFill>
          <a:blip r:embed="rId2"/>
          <a:stretch>
            <a:fillRect/>
          </a:stretch>
        </p:blipFill>
        <p:spPr>
          <a:xfrm>
            <a:off x="2097131" y="5715964"/>
            <a:ext cx="5091026" cy="542584"/>
          </a:xfrm>
          <a:prstGeom prst="rect">
            <a:avLst/>
          </a:prstGeom>
        </p:spPr>
      </p:pic>
    </p:spTree>
    <p:extLst>
      <p:ext uri="{BB962C8B-B14F-4D97-AF65-F5344CB8AC3E}">
        <p14:creationId xmlns:p14="http://schemas.microsoft.com/office/powerpoint/2010/main" val="423260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277148" y="1305004"/>
            <a:ext cx="8557768" cy="5166916"/>
          </a:xfrm>
        </p:spPr>
        <p:txBody>
          <a:bodyPr/>
          <a:lstStyle>
            <a:lvl2pPr>
              <a:defRPr/>
            </a:lvl2pPr>
            <a:lvl3pPr>
              <a:defRPr/>
            </a:lvl3pPr>
          </a:lstStyle>
          <a:p>
            <a:pPr lvl="0"/>
            <a:r>
              <a:rPr lang="en-US" altLang="ko-KR" dirty="0"/>
              <a:t>Words</a:t>
            </a:r>
            <a:endParaRPr lang="ko-KR" altLang="en-US" dirty="0"/>
          </a:p>
          <a:p>
            <a:pPr lvl="1"/>
            <a:r>
              <a:rPr lang="en-US" altLang="ko-KR" dirty="0"/>
              <a:t>Words</a:t>
            </a:r>
            <a:endParaRPr lang="ko-KR" altLang="en-US" dirty="0"/>
          </a:p>
          <a:p>
            <a:pPr lvl="2"/>
            <a:r>
              <a:rPr lang="en-US" altLang="ko-KR" dirty="0"/>
              <a:t>Words</a:t>
            </a:r>
          </a:p>
          <a:p>
            <a:pPr lvl="3"/>
            <a:r>
              <a:rPr lang="en-US" altLang="ko-KR" dirty="0"/>
              <a:t>Words</a:t>
            </a:r>
          </a:p>
          <a:p>
            <a:pPr lvl="4"/>
            <a:r>
              <a:rPr lang="en-US" altLang="ko-KR" dirty="0"/>
              <a:t>Words</a:t>
            </a:r>
            <a:endParaRPr lang="ko-KR" altLang="en-US" dirty="0"/>
          </a:p>
        </p:txBody>
      </p:sp>
      <p:sp>
        <p:nvSpPr>
          <p:cNvPr id="5" name="제목 1"/>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4" name="Line 66">
            <a:extLst>
              <a:ext uri="{FF2B5EF4-FFF2-40B4-BE49-F238E27FC236}">
                <a16:creationId xmlns:a16="http://schemas.microsoft.com/office/drawing/2014/main" id="{67B3E873-1394-3543-8BD2-2C910090ECBD}"/>
              </a:ext>
            </a:extLst>
          </p:cNvPr>
          <p:cNvSpPr>
            <a:spLocks noChangeShapeType="1"/>
          </p:cNvSpPr>
          <p:nvPr userDrawn="1"/>
        </p:nvSpPr>
        <p:spPr bwMode="auto">
          <a:xfrm flipV="1">
            <a:off x="277148" y="756603"/>
            <a:ext cx="8557769" cy="0"/>
          </a:xfrm>
          <a:prstGeom prst="line">
            <a:avLst/>
          </a:prstGeom>
          <a:noFill/>
          <a:ln w="381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010635A2-0953-8C4C-807B-9F1EE80A1BF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3328718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3" name="내용 개체 틀 2"/>
          <p:cNvSpPr>
            <a:spLocks noGrp="1"/>
          </p:cNvSpPr>
          <p:nvPr>
            <p:ph sz="half" idx="1" hasCustomPrompt="1"/>
          </p:nvPr>
        </p:nvSpPr>
        <p:spPr>
          <a:xfrm>
            <a:off x="484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4" name="내용 개체 틀 3"/>
          <p:cNvSpPr>
            <a:spLocks noGrp="1"/>
          </p:cNvSpPr>
          <p:nvPr>
            <p:ph sz="half" idx="2" hasCustomPrompt="1"/>
          </p:nvPr>
        </p:nvSpPr>
        <p:spPr>
          <a:xfrm>
            <a:off x="4675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7" name="Line 66">
            <a:extLst>
              <a:ext uri="{FF2B5EF4-FFF2-40B4-BE49-F238E27FC236}">
                <a16:creationId xmlns:a16="http://schemas.microsoft.com/office/drawing/2014/main" id="{43238AEC-E676-EF48-A1EE-CE1856C5DB8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2" name="제목 1">
            <a:extLst>
              <a:ext uri="{FF2B5EF4-FFF2-40B4-BE49-F238E27FC236}">
                <a16:creationId xmlns:a16="http://schemas.microsoft.com/office/drawing/2014/main" id="{4EEA1B3E-FF6B-734D-830E-C9FC203C0A8A}"/>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9" name="Slide Number Placeholder 4">
            <a:extLst>
              <a:ext uri="{FF2B5EF4-FFF2-40B4-BE49-F238E27FC236}">
                <a16:creationId xmlns:a16="http://schemas.microsoft.com/office/drawing/2014/main" id="{3596EAF3-2266-1C40-896A-50BCE8F3A59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94698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685800" y="2747963"/>
            <a:ext cx="7772400" cy="1362075"/>
          </a:xfrm>
          <a:ln>
            <a:noFill/>
          </a:ln>
        </p:spPr>
        <p:txBody>
          <a:bodyPr anchor="t"/>
          <a:lstStyle>
            <a:lvl1pPr algn="ctr">
              <a:defRPr sz="4000" b="0" cap="none"/>
            </a:lvl1pPr>
          </a:lstStyle>
          <a:p>
            <a:r>
              <a:rPr lang="en-US" altLang="ko-KR" dirty="0"/>
              <a:t>Section heading</a:t>
            </a:r>
            <a:endParaRPr lang="ko-KR" altLang="en-US" dirty="0"/>
          </a:p>
        </p:txBody>
      </p:sp>
      <p:sp>
        <p:nvSpPr>
          <p:cNvPr id="5" name="Line 66">
            <a:extLst>
              <a:ext uri="{FF2B5EF4-FFF2-40B4-BE49-F238E27FC236}">
                <a16:creationId xmlns:a16="http://schemas.microsoft.com/office/drawing/2014/main" id="{5A7CBECB-F891-1E49-A038-D12E9EBD544E}"/>
              </a:ext>
            </a:extLst>
          </p:cNvPr>
          <p:cNvSpPr>
            <a:spLocks noChangeShapeType="1"/>
          </p:cNvSpPr>
          <p:nvPr userDrawn="1"/>
        </p:nvSpPr>
        <p:spPr bwMode="auto">
          <a:xfrm flipV="1">
            <a:off x="-57794"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6" name="Line 66">
            <a:extLst>
              <a:ext uri="{FF2B5EF4-FFF2-40B4-BE49-F238E27FC236}">
                <a16:creationId xmlns:a16="http://schemas.microsoft.com/office/drawing/2014/main" id="{A0F4931F-670B-5345-A445-E4A05AED83C7}"/>
              </a:ext>
            </a:extLst>
          </p:cNvPr>
          <p:cNvSpPr>
            <a:spLocks noChangeShapeType="1"/>
          </p:cNvSpPr>
          <p:nvPr userDrawn="1"/>
        </p:nvSpPr>
        <p:spPr bwMode="auto">
          <a:xfrm flipV="1">
            <a:off x="-78517"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Slide Number Placeholder 4">
            <a:extLst>
              <a:ext uri="{FF2B5EF4-FFF2-40B4-BE49-F238E27FC236}">
                <a16:creationId xmlns:a16="http://schemas.microsoft.com/office/drawing/2014/main" id="{8B85C08C-FD8D-C643-B13D-155D9A63D5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90925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content - titled">
    <p:spTree>
      <p:nvGrpSpPr>
        <p:cNvPr id="1" name=""/>
        <p:cNvGrpSpPr/>
        <p:nvPr/>
      </p:nvGrpSpPr>
      <p:grpSpPr>
        <a:xfrm>
          <a:off x="0" y="0"/>
          <a:ext cx="0" cy="0"/>
          <a:chOff x="0" y="0"/>
          <a:chExt cx="0" cy="0"/>
        </a:xfrm>
      </p:grpSpPr>
      <p:sp>
        <p:nvSpPr>
          <p:cNvPr id="3" name="텍스트 개체 틀 2"/>
          <p:cNvSpPr>
            <a:spLocks noGrp="1"/>
          </p:cNvSpPr>
          <p:nvPr>
            <p:ph type="body" idx="1" hasCustomPrompt="1"/>
          </p:nvPr>
        </p:nvSpPr>
        <p:spPr>
          <a:xfrm>
            <a:off x="457200" y="1258655"/>
            <a:ext cx="4040188"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Left title</a:t>
            </a:r>
            <a:endParaRPr lang="ko-KR" altLang="en-US" dirty="0"/>
          </a:p>
        </p:txBody>
      </p:sp>
      <p:sp>
        <p:nvSpPr>
          <p:cNvPr id="4" name="내용 개체 틀 3"/>
          <p:cNvSpPr>
            <a:spLocks noGrp="1"/>
          </p:cNvSpPr>
          <p:nvPr>
            <p:ph sz="half" idx="2" hasCustomPrompt="1"/>
          </p:nvPr>
        </p:nvSpPr>
        <p:spPr>
          <a:xfrm>
            <a:off x="457200" y="1898417"/>
            <a:ext cx="4040188"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5" name="텍스트 개체 틀 4"/>
          <p:cNvSpPr>
            <a:spLocks noGrp="1"/>
          </p:cNvSpPr>
          <p:nvPr>
            <p:ph type="body" sz="quarter" idx="3" hasCustomPrompt="1"/>
          </p:nvPr>
        </p:nvSpPr>
        <p:spPr>
          <a:xfrm>
            <a:off x="4645025" y="1258655"/>
            <a:ext cx="4041775"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Right title</a:t>
            </a:r>
            <a:endParaRPr lang="ko-KR" altLang="en-US" dirty="0"/>
          </a:p>
        </p:txBody>
      </p:sp>
      <p:sp>
        <p:nvSpPr>
          <p:cNvPr id="6" name="내용 개체 틀 5"/>
          <p:cNvSpPr>
            <a:spLocks noGrp="1"/>
          </p:cNvSpPr>
          <p:nvPr>
            <p:ph sz="quarter" idx="4" hasCustomPrompt="1"/>
          </p:nvPr>
        </p:nvSpPr>
        <p:spPr>
          <a:xfrm>
            <a:off x="4645025" y="1898417"/>
            <a:ext cx="4041775"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9" name="Line 66">
            <a:extLst>
              <a:ext uri="{FF2B5EF4-FFF2-40B4-BE49-F238E27FC236}">
                <a16:creationId xmlns:a16="http://schemas.microsoft.com/office/drawing/2014/main" id="{2473502F-33E0-294C-B0A7-D634CB78173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3" name="제목 1">
            <a:extLst>
              <a:ext uri="{FF2B5EF4-FFF2-40B4-BE49-F238E27FC236}">
                <a16:creationId xmlns:a16="http://schemas.microsoft.com/office/drawing/2014/main" id="{AA231EA3-1A2F-1844-B410-74339C343F3B}"/>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11" name="Slide Number Placeholder 4">
            <a:extLst>
              <a:ext uri="{FF2B5EF4-FFF2-40B4-BE49-F238E27FC236}">
                <a16:creationId xmlns:a16="http://schemas.microsoft.com/office/drawing/2014/main" id="{9B355AFC-141A-4E45-A581-13630ADD3A56}"/>
              </a:ext>
            </a:extLst>
          </p:cNvPr>
          <p:cNvSpPr>
            <a:spLocks noGrp="1"/>
          </p:cNvSpPr>
          <p:nvPr>
            <p:ph type="sldNum" sz="quarter" idx="11"/>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7216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border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6ABDBE64-F9E8-B742-A7A4-414B9EF73E5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1735298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drant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5" name="그림 개체 틀 2">
            <a:extLst>
              <a:ext uri="{FF2B5EF4-FFF2-40B4-BE49-F238E27FC236}">
                <a16:creationId xmlns:a16="http://schemas.microsoft.com/office/drawing/2014/main" id="{672F7B82-6823-A344-B297-9A5CC48E1F13}"/>
              </a:ext>
            </a:extLst>
          </p:cNvPr>
          <p:cNvSpPr>
            <a:spLocks noGrp="1"/>
          </p:cNvSpPr>
          <p:nvPr>
            <p:ph type="pic" idx="1"/>
          </p:nvPr>
        </p:nvSpPr>
        <p:spPr>
          <a:xfrm>
            <a:off x="877888"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7" name="그림 개체 틀 2">
            <a:extLst>
              <a:ext uri="{FF2B5EF4-FFF2-40B4-BE49-F238E27FC236}">
                <a16:creationId xmlns:a16="http://schemas.microsoft.com/office/drawing/2014/main" id="{07CA502D-41E1-4240-B817-57AFD70BC6F0}"/>
              </a:ext>
            </a:extLst>
          </p:cNvPr>
          <p:cNvSpPr>
            <a:spLocks noGrp="1"/>
          </p:cNvSpPr>
          <p:nvPr>
            <p:ph type="pic" idx="10"/>
          </p:nvPr>
        </p:nvSpPr>
        <p:spPr>
          <a:xfrm>
            <a:off x="5204723"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2" name="그림 개체 틀 2">
            <a:extLst>
              <a:ext uri="{FF2B5EF4-FFF2-40B4-BE49-F238E27FC236}">
                <a16:creationId xmlns:a16="http://schemas.microsoft.com/office/drawing/2014/main" id="{D1C72364-3DC9-604F-9514-883DF7EEBE18}"/>
              </a:ext>
            </a:extLst>
          </p:cNvPr>
          <p:cNvSpPr>
            <a:spLocks noGrp="1"/>
          </p:cNvSpPr>
          <p:nvPr>
            <p:ph type="pic" idx="11"/>
          </p:nvPr>
        </p:nvSpPr>
        <p:spPr>
          <a:xfrm>
            <a:off x="877887" y="3596647"/>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6" name="그림 개체 틀 2">
            <a:extLst>
              <a:ext uri="{FF2B5EF4-FFF2-40B4-BE49-F238E27FC236}">
                <a16:creationId xmlns:a16="http://schemas.microsoft.com/office/drawing/2014/main" id="{4193784B-AAFC-0447-AC84-915471C69183}"/>
              </a:ext>
            </a:extLst>
          </p:cNvPr>
          <p:cNvSpPr>
            <a:spLocks noGrp="1"/>
          </p:cNvSpPr>
          <p:nvPr>
            <p:ph type="pic" idx="12"/>
          </p:nvPr>
        </p:nvSpPr>
        <p:spPr>
          <a:xfrm>
            <a:off x="5204723" y="3616525"/>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32" name="Text Placeholder 31">
            <a:extLst>
              <a:ext uri="{FF2B5EF4-FFF2-40B4-BE49-F238E27FC236}">
                <a16:creationId xmlns:a16="http://schemas.microsoft.com/office/drawing/2014/main" id="{4036BF46-3CC3-FB43-A785-15DF5595B707}"/>
              </a:ext>
            </a:extLst>
          </p:cNvPr>
          <p:cNvSpPr>
            <a:spLocks noGrp="1"/>
          </p:cNvSpPr>
          <p:nvPr>
            <p:ph type="body" sz="quarter" idx="13" hasCustomPrompt="1"/>
          </p:nvPr>
        </p:nvSpPr>
        <p:spPr>
          <a:xfrm>
            <a:off x="877819" y="213987"/>
            <a:ext cx="3136900" cy="550603"/>
          </a:xfrm>
        </p:spPr>
        <p:txBody>
          <a:bodyPr/>
          <a:lstStyle>
            <a:lvl1pPr marL="0" indent="0" algn="ctr">
              <a:buNone/>
              <a:defRPr sz="3200"/>
            </a:lvl1pPr>
          </a:lstStyle>
          <a:p>
            <a:pPr lvl="0"/>
            <a:r>
              <a:rPr lang="en-US" dirty="0"/>
              <a:t>Title</a:t>
            </a:r>
          </a:p>
        </p:txBody>
      </p:sp>
      <p:sp>
        <p:nvSpPr>
          <p:cNvPr id="36" name="Text Placeholder 31">
            <a:extLst>
              <a:ext uri="{FF2B5EF4-FFF2-40B4-BE49-F238E27FC236}">
                <a16:creationId xmlns:a16="http://schemas.microsoft.com/office/drawing/2014/main" id="{8484378F-A4EB-7845-937E-05F967178942}"/>
              </a:ext>
            </a:extLst>
          </p:cNvPr>
          <p:cNvSpPr>
            <a:spLocks noGrp="1"/>
          </p:cNvSpPr>
          <p:nvPr>
            <p:ph type="body" sz="quarter" idx="14" hasCustomPrompt="1"/>
          </p:nvPr>
        </p:nvSpPr>
        <p:spPr>
          <a:xfrm>
            <a:off x="5205344" y="213987"/>
            <a:ext cx="3136900" cy="550603"/>
          </a:xfrm>
        </p:spPr>
        <p:txBody>
          <a:bodyPr/>
          <a:lstStyle>
            <a:lvl1pPr marL="0" indent="0" algn="ctr">
              <a:buNone/>
              <a:defRPr sz="3200"/>
            </a:lvl1pPr>
          </a:lstStyle>
          <a:p>
            <a:pPr lvl="0"/>
            <a:r>
              <a:rPr lang="en-US" dirty="0"/>
              <a:t>Title</a:t>
            </a:r>
          </a:p>
        </p:txBody>
      </p:sp>
      <p:sp>
        <p:nvSpPr>
          <p:cNvPr id="37" name="Text Placeholder 31">
            <a:extLst>
              <a:ext uri="{FF2B5EF4-FFF2-40B4-BE49-F238E27FC236}">
                <a16:creationId xmlns:a16="http://schemas.microsoft.com/office/drawing/2014/main" id="{1EB6C479-EE50-B041-BED8-613EFA5D95F7}"/>
              </a:ext>
            </a:extLst>
          </p:cNvPr>
          <p:cNvSpPr>
            <a:spLocks noGrp="1"/>
          </p:cNvSpPr>
          <p:nvPr>
            <p:ph type="body" sz="quarter" idx="15" hasCustomPrompt="1"/>
          </p:nvPr>
        </p:nvSpPr>
        <p:spPr>
          <a:xfrm>
            <a:off x="877819" y="6093410"/>
            <a:ext cx="3136900" cy="550603"/>
          </a:xfrm>
        </p:spPr>
        <p:txBody>
          <a:bodyPr/>
          <a:lstStyle>
            <a:lvl1pPr marL="0" indent="0" algn="ctr">
              <a:buNone/>
              <a:defRPr sz="3200"/>
            </a:lvl1pPr>
          </a:lstStyle>
          <a:p>
            <a:pPr lvl="0"/>
            <a:r>
              <a:rPr lang="en-US" dirty="0"/>
              <a:t>Title</a:t>
            </a:r>
          </a:p>
        </p:txBody>
      </p:sp>
      <p:sp>
        <p:nvSpPr>
          <p:cNvPr id="38" name="Text Placeholder 31">
            <a:extLst>
              <a:ext uri="{FF2B5EF4-FFF2-40B4-BE49-F238E27FC236}">
                <a16:creationId xmlns:a16="http://schemas.microsoft.com/office/drawing/2014/main" id="{7D0CA80B-F16F-FF48-80A3-27652129D326}"/>
              </a:ext>
            </a:extLst>
          </p:cNvPr>
          <p:cNvSpPr>
            <a:spLocks noGrp="1"/>
          </p:cNvSpPr>
          <p:nvPr>
            <p:ph type="body" sz="quarter" idx="16" hasCustomPrompt="1"/>
          </p:nvPr>
        </p:nvSpPr>
        <p:spPr>
          <a:xfrm>
            <a:off x="5205344" y="6093410"/>
            <a:ext cx="3136900" cy="550603"/>
          </a:xfrm>
        </p:spPr>
        <p:txBody>
          <a:bodyPr/>
          <a:lstStyle>
            <a:lvl1pPr marL="0" indent="0" algn="ctr">
              <a:buNone/>
              <a:defRPr sz="3200"/>
            </a:lvl1pPr>
          </a:lstStyle>
          <a:p>
            <a:pPr lvl="0"/>
            <a:r>
              <a:rPr lang="en-US" dirty="0"/>
              <a:t>Title</a:t>
            </a:r>
          </a:p>
        </p:txBody>
      </p:sp>
      <p:sp>
        <p:nvSpPr>
          <p:cNvPr id="14" name="Slide Number Placeholder 4">
            <a:extLst>
              <a:ext uri="{FF2B5EF4-FFF2-40B4-BE49-F238E27FC236}">
                <a16:creationId xmlns:a16="http://schemas.microsoft.com/office/drawing/2014/main" id="{A66D64DC-EDD3-FD46-B93B-F8B818A43FD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82239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lstStyle>
            <a:lvl1pPr algn="l">
              <a:defRPr sz="2000" b="1">
                <a:latin typeface="Calibri" panose="020F0502020204030204" pitchFamily="34" charset="0"/>
                <a:cs typeface="Calibri" panose="020F0502020204030204" pitchFamily="34" charset="0"/>
              </a:defRPr>
            </a:lvl1pPr>
          </a:lstStyle>
          <a:p>
            <a:r>
              <a:rPr lang="en-US" altLang="ko-KR" dirty="0"/>
              <a:t>Title</a:t>
            </a:r>
            <a:endParaRPr lang="ko-KR" altLang="en-US" dirty="0"/>
          </a:p>
        </p:txBody>
      </p:sp>
      <p:sp>
        <p:nvSpPr>
          <p:cNvPr id="3" name="그림 개체 틀 2"/>
          <p:cNvSpPr>
            <a:spLocks noGrp="1"/>
          </p:cNvSpPr>
          <p:nvPr>
            <p:ph type="pic" idx="1"/>
          </p:nvPr>
        </p:nvSpPr>
        <p:spPr>
          <a:xfrm>
            <a:off x="1792288" y="612775"/>
            <a:ext cx="5486400" cy="4114800"/>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dirty="0"/>
              <a:t>Remarks</a:t>
            </a:r>
            <a:endParaRPr lang="ko-KR" altLang="en-US" dirty="0"/>
          </a:p>
        </p:txBody>
      </p:sp>
      <p:sp>
        <p:nvSpPr>
          <p:cNvPr id="7" name="Line 66">
            <a:extLst>
              <a:ext uri="{FF2B5EF4-FFF2-40B4-BE49-F238E27FC236}">
                <a16:creationId xmlns:a16="http://schemas.microsoft.com/office/drawing/2014/main" id="{00379C94-9660-514E-8573-54286DE89411}"/>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Line 66">
            <a:extLst>
              <a:ext uri="{FF2B5EF4-FFF2-40B4-BE49-F238E27FC236}">
                <a16:creationId xmlns:a16="http://schemas.microsoft.com/office/drawing/2014/main" id="{D15DDF22-1F41-F644-A1F1-7ADD56BDE3A3}"/>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11" name="Slide Number Placeholder 4">
            <a:extLst>
              <a:ext uri="{FF2B5EF4-FFF2-40B4-BE49-F238E27FC236}">
                <a16:creationId xmlns:a16="http://schemas.microsoft.com/office/drawing/2014/main" id="{68A78BD7-835C-4B42-B0A0-24D4E1AA390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69961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ributio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93A8F23-A2CA-264E-8907-B0144A7D91AF}"/>
              </a:ext>
            </a:extLst>
          </p:cNvPr>
          <p:cNvSpPr>
            <a:spLocks noGrp="1"/>
          </p:cNvSpPr>
          <p:nvPr>
            <p:ph type="body" sz="quarter" idx="10" hasCustomPrompt="1"/>
          </p:nvPr>
        </p:nvSpPr>
        <p:spPr>
          <a:xfrm>
            <a:off x="595200" y="106023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1</a:t>
            </a:r>
            <a:r>
              <a:rPr lang="en-US" b="1" u="none" dirty="0"/>
              <a:t xml:space="preserve">		Details</a:t>
            </a:r>
          </a:p>
          <a:p>
            <a:pPr lvl="0"/>
            <a:endParaRPr lang="en-US" b="1" u="none" dirty="0"/>
          </a:p>
          <a:p>
            <a:pPr lvl="0"/>
            <a:endParaRPr lang="en-US" b="1" u="none" dirty="0"/>
          </a:p>
          <a:p>
            <a:pPr lvl="0"/>
            <a:endParaRPr lang="en-US" b="1" u="none" dirty="0"/>
          </a:p>
          <a:p>
            <a:pPr lvl="0"/>
            <a:endParaRPr lang="en-US" dirty="0"/>
          </a:p>
        </p:txBody>
      </p:sp>
      <p:sp>
        <p:nvSpPr>
          <p:cNvPr id="5" name="Line 66">
            <a:extLst>
              <a:ext uri="{FF2B5EF4-FFF2-40B4-BE49-F238E27FC236}">
                <a16:creationId xmlns:a16="http://schemas.microsoft.com/office/drawing/2014/main" id="{86516E46-FEB4-8747-ABDB-067B42ABF68D}"/>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8" name="Picture Placeholder 7">
            <a:extLst>
              <a:ext uri="{FF2B5EF4-FFF2-40B4-BE49-F238E27FC236}">
                <a16:creationId xmlns:a16="http://schemas.microsoft.com/office/drawing/2014/main" id="{21898EFD-2916-7E45-875E-EDC4A17C4091}"/>
              </a:ext>
            </a:extLst>
          </p:cNvPr>
          <p:cNvSpPr>
            <a:spLocks noGrp="1"/>
          </p:cNvSpPr>
          <p:nvPr>
            <p:ph type="pic" sz="quarter" idx="11"/>
          </p:nvPr>
        </p:nvSpPr>
        <p:spPr>
          <a:xfrm>
            <a:off x="1761066" y="1749288"/>
            <a:ext cx="1456267" cy="914400"/>
          </a:xfrm>
        </p:spPr>
        <p:txBody>
          <a:bodyPr/>
          <a:lstStyle/>
          <a:p>
            <a:endParaRPr lang="en-US"/>
          </a:p>
        </p:txBody>
      </p:sp>
      <p:sp>
        <p:nvSpPr>
          <p:cNvPr id="9" name="Picture Placeholder 7">
            <a:extLst>
              <a:ext uri="{FF2B5EF4-FFF2-40B4-BE49-F238E27FC236}">
                <a16:creationId xmlns:a16="http://schemas.microsoft.com/office/drawing/2014/main" id="{1F72ABDE-5179-AD48-8D9D-B12289E15BEC}"/>
              </a:ext>
            </a:extLst>
          </p:cNvPr>
          <p:cNvSpPr>
            <a:spLocks noGrp="1"/>
          </p:cNvSpPr>
          <p:nvPr>
            <p:ph type="pic" sz="quarter" idx="12"/>
          </p:nvPr>
        </p:nvSpPr>
        <p:spPr>
          <a:xfrm>
            <a:off x="3843866" y="1749288"/>
            <a:ext cx="1456267" cy="914400"/>
          </a:xfrm>
        </p:spPr>
        <p:txBody>
          <a:bodyPr/>
          <a:lstStyle/>
          <a:p>
            <a:endParaRPr lang="en-US"/>
          </a:p>
        </p:txBody>
      </p:sp>
      <p:sp>
        <p:nvSpPr>
          <p:cNvPr id="22" name="Text Placeholder 3">
            <a:extLst>
              <a:ext uri="{FF2B5EF4-FFF2-40B4-BE49-F238E27FC236}">
                <a16:creationId xmlns:a16="http://schemas.microsoft.com/office/drawing/2014/main" id="{B91A572F-A890-4245-9D69-1E7986ADF746}"/>
              </a:ext>
            </a:extLst>
          </p:cNvPr>
          <p:cNvSpPr>
            <a:spLocks noGrp="1"/>
          </p:cNvSpPr>
          <p:nvPr>
            <p:ph type="body" sz="quarter" idx="13" hasCustomPrompt="1"/>
          </p:nvPr>
        </p:nvSpPr>
        <p:spPr>
          <a:xfrm>
            <a:off x="595200" y="312988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2</a:t>
            </a:r>
            <a:r>
              <a:rPr lang="en-US" b="1" u="none" dirty="0"/>
              <a:t xml:space="preserve">		Details</a:t>
            </a:r>
          </a:p>
          <a:p>
            <a:pPr lvl="0"/>
            <a:endParaRPr lang="en-US" b="1" u="none" dirty="0"/>
          </a:p>
          <a:p>
            <a:pPr lvl="0"/>
            <a:endParaRPr lang="en-US" b="1" u="none" dirty="0"/>
          </a:p>
          <a:p>
            <a:pPr lvl="0"/>
            <a:endParaRPr lang="en-US" b="1" u="none" dirty="0"/>
          </a:p>
          <a:p>
            <a:pPr lvl="0"/>
            <a:endParaRPr lang="en-US" dirty="0"/>
          </a:p>
        </p:txBody>
      </p:sp>
      <p:sp>
        <p:nvSpPr>
          <p:cNvPr id="23" name="Picture Placeholder 7">
            <a:extLst>
              <a:ext uri="{FF2B5EF4-FFF2-40B4-BE49-F238E27FC236}">
                <a16:creationId xmlns:a16="http://schemas.microsoft.com/office/drawing/2014/main" id="{15D737B2-4D4D-4242-8E23-8DE607338BCE}"/>
              </a:ext>
            </a:extLst>
          </p:cNvPr>
          <p:cNvSpPr>
            <a:spLocks noGrp="1"/>
          </p:cNvSpPr>
          <p:nvPr>
            <p:ph type="pic" sz="quarter" idx="14"/>
          </p:nvPr>
        </p:nvSpPr>
        <p:spPr>
          <a:xfrm>
            <a:off x="1761066" y="3818938"/>
            <a:ext cx="1456267" cy="914400"/>
          </a:xfrm>
        </p:spPr>
        <p:txBody>
          <a:bodyPr/>
          <a:lstStyle/>
          <a:p>
            <a:endParaRPr lang="en-US"/>
          </a:p>
        </p:txBody>
      </p:sp>
      <p:sp>
        <p:nvSpPr>
          <p:cNvPr id="24" name="Picture Placeholder 7">
            <a:extLst>
              <a:ext uri="{FF2B5EF4-FFF2-40B4-BE49-F238E27FC236}">
                <a16:creationId xmlns:a16="http://schemas.microsoft.com/office/drawing/2014/main" id="{96C1B088-3A02-5945-975E-54F1F9D0E5EF}"/>
              </a:ext>
            </a:extLst>
          </p:cNvPr>
          <p:cNvSpPr>
            <a:spLocks noGrp="1"/>
          </p:cNvSpPr>
          <p:nvPr>
            <p:ph type="pic" sz="quarter" idx="15"/>
          </p:nvPr>
        </p:nvSpPr>
        <p:spPr>
          <a:xfrm>
            <a:off x="3843866" y="3818938"/>
            <a:ext cx="1456267" cy="914400"/>
          </a:xfrm>
        </p:spPr>
        <p:txBody>
          <a:bodyPr/>
          <a:lstStyle/>
          <a:p>
            <a:endParaRPr lang="en-US"/>
          </a:p>
        </p:txBody>
      </p:sp>
      <p:sp>
        <p:nvSpPr>
          <p:cNvPr id="11" name="제목 1">
            <a:extLst>
              <a:ext uri="{FF2B5EF4-FFF2-40B4-BE49-F238E27FC236}">
                <a16:creationId xmlns:a16="http://schemas.microsoft.com/office/drawing/2014/main" id="{763F7E14-41AB-9449-929A-4F43668AF032}"/>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Summary of contributions</a:t>
            </a:r>
            <a:endParaRPr lang="ko-KR" altLang="en-US" dirty="0"/>
          </a:p>
        </p:txBody>
      </p:sp>
      <p:sp>
        <p:nvSpPr>
          <p:cNvPr id="13" name="Slide Number Placeholder 4">
            <a:extLst>
              <a:ext uri="{FF2B5EF4-FFF2-40B4-BE49-F238E27FC236}">
                <a16:creationId xmlns:a16="http://schemas.microsoft.com/office/drawing/2014/main" id="{218A7F7C-A154-3640-88AE-9E855B94CC3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625959151"/>
      </p:ext>
    </p:extLst>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close up of a sign&#10;&#10;Description automatically generated">
            <a:extLst>
              <a:ext uri="{FF2B5EF4-FFF2-40B4-BE49-F238E27FC236}">
                <a16:creationId xmlns:a16="http://schemas.microsoft.com/office/drawing/2014/main" id="{C6965342-B6F4-4E4D-AE27-465DB42B2B52}"/>
              </a:ext>
            </a:extLst>
          </p:cNvPr>
          <p:cNvPicPr>
            <a:picLocks noChangeAspect="1"/>
          </p:cNvPicPr>
          <p:nvPr userDrawn="1"/>
        </p:nvPicPr>
        <p:blipFill>
          <a:blip r:embed="rId11"/>
          <a:stretch>
            <a:fillRect/>
          </a:stretch>
        </p:blipFill>
        <p:spPr>
          <a:xfrm>
            <a:off x="8746670" y="6562249"/>
            <a:ext cx="292555" cy="156273"/>
          </a:xfrm>
          <a:prstGeom prst="rect">
            <a:avLst/>
          </a:prstGeom>
        </p:spPr>
      </p:pic>
      <p:sp>
        <p:nvSpPr>
          <p:cNvPr id="5" name="Slide Number Placeholder 4">
            <a:extLst>
              <a:ext uri="{FF2B5EF4-FFF2-40B4-BE49-F238E27FC236}">
                <a16:creationId xmlns:a16="http://schemas.microsoft.com/office/drawing/2014/main" id="{00ABD288-7B20-F443-BAE8-CBAAD13A464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6"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Lst>
  <p:hf hdr="0" dt="0"/>
  <p:txStyles>
    <p:titleStyle>
      <a:lvl1pPr algn="ctr" defTabSz="914400" rtl="0" eaLnBrk="1" latinLnBrk="0" hangingPunct="1">
        <a:lnSpc>
          <a:spcPct val="90000"/>
        </a:lnSpc>
        <a:spcBef>
          <a:spcPct val="0"/>
        </a:spcBef>
        <a:buNone/>
        <a:defRPr sz="2600" kern="1200" cap="none" spc="200" baseline="0">
          <a:solidFill>
            <a:srgbClr val="262626"/>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guide id="3" orient="horz" pos="4056">
          <p15:clr>
            <a:srgbClr val="F26B43"/>
          </p15:clr>
        </p15:guide>
        <p15:guide id="4" orient="horz" pos="3936">
          <p15:clr>
            <a:srgbClr val="F26B43"/>
          </p15:clr>
        </p15:guide>
      </p15:sldGuideLst>
    </p:ext>
  </p:extLst>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5.png"/></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png"/></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7291C3-5AE9-477A-3F39-34A06A62D99C}"/>
              </a:ext>
            </a:extLst>
          </p:cNvPr>
          <p:cNvSpPr txBox="1">
            <a:spLocks/>
          </p:cNvSpPr>
          <p:nvPr/>
        </p:nvSpPr>
        <p:spPr bwMode="black">
          <a:xfrm>
            <a:off x="439339" y="565149"/>
            <a:ext cx="8265319" cy="1195411"/>
          </a:xfrm>
          <a:prstGeom prst="rect">
            <a:avLst/>
          </a:prstGeom>
          <a:solidFill>
            <a:srgbClr val="FFFFFF"/>
          </a:solidFill>
          <a:ln w="31750" cap="sq">
            <a:no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3600" kern="1200" cap="none" spc="200" baseline="0">
                <a:solidFill>
                  <a:srgbClr val="000000"/>
                </a:solidFill>
                <a:latin typeface="Calibri" panose="020F0502020204030204" pitchFamily="34" charset="0"/>
                <a:ea typeface="+mj-ea"/>
                <a:cs typeface="Calibri" panose="020F0502020204030204" pitchFamily="34" charset="0"/>
              </a:defRPr>
            </a:lvl1pPr>
          </a:lstStyle>
          <a:p>
            <a:r>
              <a:rPr lang="en-US" sz="2000" i="1" dirty="0"/>
              <a:t>Software Engineering</a:t>
            </a:r>
            <a:br>
              <a:rPr lang="en-US" sz="2000" i="1" dirty="0"/>
            </a:br>
            <a:br>
              <a:rPr lang="en-US" sz="2000" i="1" dirty="0"/>
            </a:br>
            <a:r>
              <a:rPr lang="en-US" sz="1600" i="1" dirty="0"/>
              <a:t>ECE 30861 / CSCI 45000</a:t>
            </a:r>
            <a:endParaRPr lang="en-US" sz="2000" i="1" dirty="0"/>
          </a:p>
        </p:txBody>
      </p:sp>
      <p:sp>
        <p:nvSpPr>
          <p:cNvPr id="3" name="Slide Number Placeholder 3"/>
          <p:cNvSpPr>
            <a:spLocks noGrp="1"/>
          </p:cNvSpPr>
          <p:nvPr>
            <p:ph type="sldNum" sz="quarter" idx="4"/>
          </p:nvPr>
        </p:nvSpPr>
        <p:spPr/>
        <p:txBody>
          <a:bodyPr/>
          <a:lstStyle/>
          <a:p>
            <a:fld id="{B7EB45DA-9A0D-DC49-8E02-F30A5DDC21C3}" type="slidenum">
              <a:rPr lang="en-US" smtClean="0"/>
              <a:t>1</a:t>
            </a:fld>
            <a:endParaRPr lang="en-US"/>
          </a:p>
        </p:txBody>
      </p:sp>
      <p:sp>
        <p:nvSpPr>
          <p:cNvPr id="100" name="T100"/>
          <p:cNvSpPr txBox="1"/>
          <p:nvPr/>
        </p:nvSpPr>
        <p:spPr>
          <a:xfrm>
            <a:off x="224171" y="1420000"/>
            <a:ext cx="8695654" cy="2050000"/>
          </a:xfrm>
          <a:prstGeom prst="rect">
            <a:avLst/>
          </a:prstGeom>
          <a:noFill/>
          <a:ln>
            <a:noFill/>
          </a:ln>
        </p:spPr>
        <p:txBody>
          <a:bodyPr wrap="square" lIns="0" tIns="0" rIns="0" bIns="0" anchor="t"/>
          <a:lstStyle/>
          <a:p>
            <a:pPr algn="ctr">
              <a:buNone/>
            </a:pPr>
            <a:r>
              <a:rPr lang="en-US" sz="5400" b="0" i="0" dirty="0">
                <a:solidFill>
                  <a:srgbClr val="000000"/>
                </a:solidFill>
              </a:rPr>
              <a:t>Software Validation</a:t>
            </a:r>
          </a:p>
          <a:p>
            <a:pPr algn="ctr">
              <a:spcBef>
                <a:spcPts val="600"/>
              </a:spcBef>
              <a:buNone/>
            </a:pPr>
            <a:r>
              <a:rPr lang="en-US" sz="2600" b="0" i="1" dirty="0">
                <a:solidFill>
                  <a:srgbClr val="555960"/>
                </a:solidFill>
              </a:rPr>
              <a:t>What evidence is sufficient to deliver a system into the world?</a:t>
            </a:r>
          </a:p>
          <a:p>
            <a:pPr algn="ctr">
              <a:spcBef>
                <a:spcPts val="900"/>
              </a:spcBef>
              <a:buNone/>
            </a:pPr>
            <a:r>
              <a:rPr lang="en-US" sz="1600" b="0" i="0" dirty="0">
                <a:solidFill>
                  <a:srgbClr val="000000"/>
                </a:solidFill>
              </a:rPr>
              <a:t>Prof. James C. Davis</a:t>
            </a:r>
          </a:p>
          <a:p>
            <a:pPr algn="ctr">
              <a:spcBef>
                <a:spcPts val="120"/>
              </a:spcBef>
              <a:buNone/>
            </a:pPr>
            <a:r>
              <a:rPr lang="en-US" sz="1600" b="0" i="0" dirty="0">
                <a:solidFill>
                  <a:srgbClr val="000000"/>
                </a:solidFill>
              </a:rPr>
              <a:t>Prof. Steve France</a:t>
            </a:r>
          </a:p>
        </p:txBody>
      </p:sp>
      <p:sp>
        <p:nvSpPr>
          <p:cNvPr id="101" name="T101"/>
          <p:cNvSpPr txBox="1"/>
          <p:nvPr/>
        </p:nvSpPr>
        <p:spPr>
          <a:xfrm>
            <a:off x="224171" y="3760000"/>
            <a:ext cx="8695654" cy="330000"/>
          </a:xfrm>
          <a:prstGeom prst="rect">
            <a:avLst/>
          </a:prstGeom>
          <a:noFill/>
          <a:ln>
            <a:noFill/>
          </a:ln>
        </p:spPr>
        <p:txBody>
          <a:bodyPr wrap="square" lIns="0" tIns="0" rIns="0" bIns="0" anchor="t"/>
          <a:lstStyle/>
          <a:p>
            <a:pPr algn="ctr">
              <a:buNone/>
            </a:pPr>
            <a:r>
              <a:rPr lang="en-US" sz="2000" b="1" i="0" dirty="0">
                <a:solidFill>
                  <a:srgbClr val="8E6F3E"/>
                </a:solidFill>
              </a:rPr>
              <a:t>EVERY PRIOR MODEL NOW MEETS EVIDENCE</a:t>
            </a:r>
          </a:p>
        </p:txBody>
      </p:sp>
      <p:sp>
        <p:nvSpPr>
          <p:cNvPr id="110" name="B110"/>
          <p:cNvSpPr/>
          <p:nvPr/>
        </p:nvSpPr>
        <p:spPr>
          <a:xfrm>
            <a:off x="713232" y="4100000"/>
            <a:ext cx="1620000" cy="64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CLAIM</a:t>
            </a:r>
          </a:p>
        </p:txBody>
      </p:sp>
      <p:cxnSp>
        <p:nvCxnSpPr>
          <p:cNvPr id="111" name="C111"/>
          <p:cNvCxnSpPr/>
          <p:nvPr/>
        </p:nvCxnSpPr>
        <p:spPr>
          <a:xfrm>
            <a:off x="2373232" y="4420000"/>
            <a:ext cx="304000" cy="0"/>
          </a:xfrm>
          <a:prstGeom prst="straightConnector1">
            <a:avLst/>
          </a:prstGeom>
          <a:ln w="38100">
            <a:solidFill>
              <a:srgbClr val="8E6F3E"/>
            </a:solidFill>
            <a:tailEnd type="triangle" w="med" len="med"/>
          </a:ln>
        </p:spPr>
      </p:cxnSp>
      <p:sp>
        <p:nvSpPr>
          <p:cNvPr id="112" name="B112"/>
          <p:cNvSpPr/>
          <p:nvPr/>
        </p:nvSpPr>
        <p:spPr>
          <a:xfrm>
            <a:off x="2717232" y="4100000"/>
            <a:ext cx="1620000" cy="64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EVIDENCE</a:t>
            </a:r>
          </a:p>
        </p:txBody>
      </p:sp>
      <p:cxnSp>
        <p:nvCxnSpPr>
          <p:cNvPr id="113" name="C113"/>
          <p:cNvCxnSpPr/>
          <p:nvPr/>
        </p:nvCxnSpPr>
        <p:spPr>
          <a:xfrm>
            <a:off x="4377232" y="4420000"/>
            <a:ext cx="304000" cy="0"/>
          </a:xfrm>
          <a:prstGeom prst="straightConnector1">
            <a:avLst/>
          </a:prstGeom>
          <a:ln w="38100">
            <a:solidFill>
              <a:srgbClr val="8E6F3E"/>
            </a:solidFill>
            <a:tailEnd type="triangle" w="med" len="med"/>
          </a:ln>
        </p:spPr>
      </p:cxnSp>
      <p:sp>
        <p:nvSpPr>
          <p:cNvPr id="114" name="B114"/>
          <p:cNvSpPr/>
          <p:nvPr/>
        </p:nvSpPr>
        <p:spPr>
          <a:xfrm>
            <a:off x="4721232" y="4100000"/>
            <a:ext cx="1620000" cy="64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JUDGMENT</a:t>
            </a:r>
          </a:p>
        </p:txBody>
      </p:sp>
      <p:cxnSp>
        <p:nvCxnSpPr>
          <p:cNvPr id="115" name="C115"/>
          <p:cNvCxnSpPr/>
          <p:nvPr/>
        </p:nvCxnSpPr>
        <p:spPr>
          <a:xfrm>
            <a:off x="6381232" y="4420000"/>
            <a:ext cx="304000" cy="0"/>
          </a:xfrm>
          <a:prstGeom prst="straightConnector1">
            <a:avLst/>
          </a:prstGeom>
          <a:ln w="38100">
            <a:solidFill>
              <a:srgbClr val="8E6F3E"/>
            </a:solidFill>
            <a:tailEnd type="triangle" w="med" len="med"/>
          </a:ln>
        </p:spPr>
      </p:cxnSp>
      <p:sp>
        <p:nvSpPr>
          <p:cNvPr id="116" name="B116"/>
          <p:cNvSpPr/>
          <p:nvPr/>
        </p:nvSpPr>
        <p:spPr>
          <a:xfrm>
            <a:off x="6725232" y="4100000"/>
            <a:ext cx="1620000" cy="64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ACTION</a:t>
            </a:r>
          </a:p>
        </p:txBody>
      </p:sp>
      <p:sp>
        <p:nvSpPr>
          <p:cNvPr id="130" name="T130"/>
          <p:cNvSpPr txBox="1"/>
          <p:nvPr/>
        </p:nvSpPr>
        <p:spPr>
          <a:xfrm>
            <a:off x="224171" y="5000000"/>
            <a:ext cx="8695654" cy="760000"/>
          </a:xfrm>
          <a:prstGeom prst="rect">
            <a:avLst/>
          </a:prstGeom>
          <a:noFill/>
          <a:ln>
            <a:noFill/>
          </a:ln>
        </p:spPr>
        <p:txBody>
          <a:bodyPr wrap="square" lIns="0" tIns="0" rIns="0" bIns="0" anchor="t"/>
          <a:lstStyle/>
          <a:p>
            <a:pPr algn="ctr">
              <a:buNone/>
            </a:pPr>
            <a:r>
              <a:rPr lang="en-US" sz="2400" b="0" i="1" dirty="0">
                <a:solidFill>
                  <a:srgbClr val="555960"/>
                </a:solidFill>
              </a:rPr>
              <a:t xml:space="preserve">Design produced a realization. </a:t>
            </a:r>
          </a:p>
          <a:p>
            <a:pPr algn="ctr">
              <a:buNone/>
            </a:pPr>
            <a:r>
              <a:rPr lang="en-US" sz="2400" b="0" i="1" dirty="0">
                <a:solidFill>
                  <a:srgbClr val="555960"/>
                </a:solidFill>
              </a:rPr>
              <a:t>Validation asks whether the evidence is enough to deliver it.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What would justify delivering this system?</a:t>
            </a:r>
          </a:p>
        </p:txBody>
      </p:sp>
      <p:sp>
        <p:nvSpPr>
          <p:cNvPr id="3" name="Slide Number Placeholder 3"/>
          <p:cNvSpPr>
            <a:spLocks noGrp="1"/>
          </p:cNvSpPr>
          <p:nvPr>
            <p:ph type="sldNum" sz="quarter" idx="4"/>
          </p:nvPr>
        </p:nvSpPr>
        <p:spPr/>
        <p:txBody>
          <a:bodyPr/>
          <a:lstStyle/>
          <a:p>
            <a:fld id="{B7EB45DA-9A0D-DC49-8E02-F30A5DDC21C3}" type="slidenum">
              <a:rPr lang="en-US" smtClean="0"/>
              <a:t>2</a:t>
            </a:fld>
            <a:endParaRPr lang="en-US"/>
          </a:p>
        </p:txBody>
      </p:sp>
      <p:sp>
        <p:nvSpPr>
          <p:cNvPr id="100" name="E100"/>
          <p:cNvSpPr/>
          <p:nvPr/>
        </p:nvSpPr>
        <p:spPr>
          <a:xfrm>
            <a:off x="2122000" y="1000653"/>
            <a:ext cx="4900000" cy="96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400" b="1" i="0" dirty="0">
                <a:solidFill>
                  <a:srgbClr val="5C4826"/>
                </a:solidFill>
              </a:rPr>
              <a:t>THE ASSURANCE CASE</a:t>
            </a:r>
          </a:p>
          <a:p>
            <a:pPr algn="ctr">
              <a:buNone/>
            </a:pPr>
            <a:r>
              <a:rPr lang="en-US" sz="2000" b="0" i="1" dirty="0">
                <a:solidFill>
                  <a:srgbClr val="555960"/>
                </a:solidFill>
              </a:rPr>
              <a:t>a structured argument connecting claims to evidence and action</a:t>
            </a:r>
          </a:p>
        </p:txBody>
      </p:sp>
      <p:sp>
        <p:nvSpPr>
          <p:cNvPr id="110" name="B110"/>
          <p:cNvSpPr/>
          <p:nvPr/>
        </p:nvSpPr>
        <p:spPr>
          <a:xfrm>
            <a:off x="504990" y="2263040"/>
            <a:ext cx="1836000" cy="64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CLAIM</a:t>
            </a:r>
          </a:p>
        </p:txBody>
      </p:sp>
      <p:sp>
        <p:nvSpPr>
          <p:cNvPr id="120" name="P120"/>
          <p:cNvSpPr/>
          <p:nvPr/>
        </p:nvSpPr>
        <p:spPr>
          <a:xfrm>
            <a:off x="504990" y="3023040"/>
            <a:ext cx="1836000" cy="8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What must</a:t>
            </a:r>
          </a:p>
          <a:p>
            <a:pPr algn="ctr">
              <a:buNone/>
            </a:pPr>
            <a:r>
              <a:rPr lang="en-US" sz="2000" b="0" i="0" dirty="0">
                <a:solidFill>
                  <a:srgbClr val="000000"/>
                </a:solidFill>
              </a:rPr>
              <a:t>be true?</a:t>
            </a:r>
          </a:p>
        </p:txBody>
      </p:sp>
      <p:cxnSp>
        <p:nvCxnSpPr>
          <p:cNvPr id="130" name="C130"/>
          <p:cNvCxnSpPr/>
          <p:nvPr/>
        </p:nvCxnSpPr>
        <p:spPr>
          <a:xfrm>
            <a:off x="2370990" y="2583040"/>
            <a:ext cx="162120" cy="0"/>
          </a:xfrm>
          <a:prstGeom prst="straightConnector1">
            <a:avLst/>
          </a:prstGeom>
          <a:ln w="38100">
            <a:solidFill>
              <a:srgbClr val="8E6F3E"/>
            </a:solidFill>
            <a:tailEnd type="triangle" w="med" len="med"/>
          </a:ln>
        </p:spPr>
      </p:cxnSp>
      <p:sp>
        <p:nvSpPr>
          <p:cNvPr id="111" name="B111"/>
          <p:cNvSpPr/>
          <p:nvPr/>
        </p:nvSpPr>
        <p:spPr>
          <a:xfrm>
            <a:off x="2563110" y="2263040"/>
            <a:ext cx="1836000" cy="64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EVIDENCE</a:t>
            </a:r>
          </a:p>
        </p:txBody>
      </p:sp>
      <p:sp>
        <p:nvSpPr>
          <p:cNvPr id="121" name="P121"/>
          <p:cNvSpPr/>
          <p:nvPr/>
        </p:nvSpPr>
        <p:spPr>
          <a:xfrm>
            <a:off x="2563110" y="3023040"/>
            <a:ext cx="1836000" cy="8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What evidence</a:t>
            </a:r>
          </a:p>
          <a:p>
            <a:pPr algn="ctr">
              <a:buNone/>
            </a:pPr>
            <a:r>
              <a:rPr lang="en-US" sz="2000" b="0" i="0" dirty="0">
                <a:solidFill>
                  <a:srgbClr val="000000"/>
                </a:solidFill>
              </a:rPr>
              <a:t>bears on it?</a:t>
            </a:r>
          </a:p>
        </p:txBody>
      </p:sp>
      <p:cxnSp>
        <p:nvCxnSpPr>
          <p:cNvPr id="131" name="C131"/>
          <p:cNvCxnSpPr/>
          <p:nvPr/>
        </p:nvCxnSpPr>
        <p:spPr>
          <a:xfrm>
            <a:off x="4429110" y="2583040"/>
            <a:ext cx="162120" cy="0"/>
          </a:xfrm>
          <a:prstGeom prst="straightConnector1">
            <a:avLst/>
          </a:prstGeom>
          <a:ln w="38100">
            <a:solidFill>
              <a:srgbClr val="8E6F3E"/>
            </a:solidFill>
            <a:tailEnd type="triangle" w="med" len="med"/>
          </a:ln>
        </p:spPr>
      </p:cxnSp>
      <p:sp>
        <p:nvSpPr>
          <p:cNvPr id="112" name="B112"/>
          <p:cNvSpPr/>
          <p:nvPr/>
        </p:nvSpPr>
        <p:spPr>
          <a:xfrm>
            <a:off x="4621230" y="2263040"/>
            <a:ext cx="1836000" cy="64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JUDGMENT</a:t>
            </a:r>
          </a:p>
        </p:txBody>
      </p:sp>
      <p:sp>
        <p:nvSpPr>
          <p:cNvPr id="122" name="P122"/>
          <p:cNvSpPr/>
          <p:nvPr/>
        </p:nvSpPr>
        <p:spPr>
          <a:xfrm>
            <a:off x="4621230" y="3023040"/>
            <a:ext cx="1836000" cy="8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How strong?</a:t>
            </a:r>
          </a:p>
          <a:p>
            <a:pPr algn="ctr">
              <a:buNone/>
            </a:pPr>
            <a:r>
              <a:rPr lang="en-US" sz="2000" b="0" i="0" dirty="0">
                <a:solidFill>
                  <a:srgbClr val="000000"/>
                </a:solidFill>
              </a:rPr>
              <a:t>Is it enough?</a:t>
            </a:r>
          </a:p>
        </p:txBody>
      </p:sp>
      <p:cxnSp>
        <p:nvCxnSpPr>
          <p:cNvPr id="132" name="C132"/>
          <p:cNvCxnSpPr/>
          <p:nvPr/>
        </p:nvCxnSpPr>
        <p:spPr>
          <a:xfrm>
            <a:off x="6487230" y="2583040"/>
            <a:ext cx="162120" cy="0"/>
          </a:xfrm>
          <a:prstGeom prst="straightConnector1">
            <a:avLst/>
          </a:prstGeom>
          <a:ln w="38100">
            <a:solidFill>
              <a:srgbClr val="8E6F3E"/>
            </a:solidFill>
            <a:tailEnd type="triangle" w="med" len="med"/>
          </a:ln>
        </p:spPr>
      </p:cxnSp>
      <p:sp>
        <p:nvSpPr>
          <p:cNvPr id="113" name="B113"/>
          <p:cNvSpPr/>
          <p:nvPr/>
        </p:nvSpPr>
        <p:spPr>
          <a:xfrm>
            <a:off x="6679350" y="2263040"/>
            <a:ext cx="1836000" cy="64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ACTION</a:t>
            </a:r>
          </a:p>
        </p:txBody>
      </p:sp>
      <p:sp>
        <p:nvSpPr>
          <p:cNvPr id="123" name="P123"/>
          <p:cNvSpPr/>
          <p:nvPr/>
        </p:nvSpPr>
        <p:spPr>
          <a:xfrm>
            <a:off x="6679350" y="3023040"/>
            <a:ext cx="1836000" cy="8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What should</a:t>
            </a:r>
          </a:p>
          <a:p>
            <a:pPr algn="ctr">
              <a:buNone/>
            </a:pPr>
            <a:r>
              <a:rPr lang="en-US" sz="2000" b="0" i="0" dirty="0">
                <a:solidFill>
                  <a:srgbClr val="000000"/>
                </a:solidFill>
              </a:rPr>
              <a:t>we do?</a:t>
            </a:r>
          </a:p>
        </p:txBody>
      </p:sp>
      <p:sp>
        <p:nvSpPr>
          <p:cNvPr id="140" name="E140"/>
          <p:cNvSpPr/>
          <p:nvPr/>
        </p:nvSpPr>
        <p:spPr>
          <a:xfrm>
            <a:off x="286146" y="4897348"/>
            <a:ext cx="8448048" cy="76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600" b="1" i="0" dirty="0">
                <a:solidFill>
                  <a:srgbClr val="5C4826"/>
                </a:solidFill>
              </a:rPr>
              <a:t>The argument from claim to action must be inspectable.</a:t>
            </a:r>
          </a:p>
        </p:txBody>
      </p:sp>
      <p:sp>
        <p:nvSpPr>
          <p:cNvPr id="160" name="FooterBand"/>
          <p:cNvSpPr/>
          <p:nvPr/>
        </p:nvSpPr>
        <p:spPr>
          <a:xfrm>
            <a:off x="274320" y="5852160"/>
            <a:ext cx="8595360" cy="566928"/>
          </a:xfrm>
          <a:prstGeom prst="rect">
            <a:avLst/>
          </a:prstGeom>
          <a:solidFill>
            <a:srgbClr val="8E6F3E"/>
          </a:solidFill>
          <a:ln>
            <a:noFill/>
          </a:ln>
        </p:spPr>
        <p:txBody>
          <a:bodyPr wrap="square" lIns="91440" tIns="27432" rIns="91440" bIns="27432" anchor="ctr"/>
          <a:lstStyle/>
          <a:p>
            <a:pPr algn="ctr">
              <a:buNone/>
            </a:pPr>
            <a:r>
              <a:rPr lang="en-US" sz="2000" b="1" i="0" dirty="0">
                <a:solidFill>
                  <a:srgbClr val="FFFFFF"/>
                </a:solidFill>
              </a:rPr>
              <a:t>We will build an assurance case for one running example —</a:t>
            </a:r>
          </a:p>
          <a:p>
            <a:pPr algn="ctr">
              <a:buNone/>
            </a:pPr>
            <a:r>
              <a:rPr lang="en-US" sz="2000" b="1" i="0" dirty="0">
                <a:solidFill>
                  <a:srgbClr val="FFFFFF"/>
                </a:solidFill>
              </a:rPr>
              <a:t>then return to it at the end.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nodeType="withEffect">
                                  <p:stCondLst>
                                    <p:cond delay="0"/>
                                  </p:stCondLst>
                                  <p:childTnLst>
                                    <p:set>
                                      <p:cBhvr>
                                        <p:cTn id="9" dur="1" fill="hold">
                                          <p:stCondLst>
                                            <p:cond delay="0"/>
                                          </p:stCondLst>
                                        </p:cTn>
                                        <p:tgtEl>
                                          <p:spTgt spid="120"/>
                                        </p:tgtEl>
                                        <p:attrNameLst>
                                          <p:attrName>style.visibility</p:attrName>
                                        </p:attrNameLst>
                                      </p:cBhvr>
                                      <p:to>
                                        <p:strVal val="visible"/>
                                      </p:to>
                                    </p:set>
                                    <p:animEffect transition="in" filter="fade">
                                      <p:cBhvr>
                                        <p:cTn id="10" dur="500"/>
                                        <p:tgtEl>
                                          <p:spTgt spid="1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0"/>
                                        </p:tgtEl>
                                        <p:attrNameLst>
                                          <p:attrName>style.visibility</p:attrName>
                                        </p:attrNameLst>
                                      </p:cBhvr>
                                      <p:to>
                                        <p:strVal val="visible"/>
                                      </p:to>
                                    </p:set>
                                    <p:animEffect transition="in" filter="fade">
                                      <p:cBhvr>
                                        <p:cTn id="15" dur="500"/>
                                        <p:tgtEl>
                                          <p:spTgt spid="130"/>
                                        </p:tgtEl>
                                      </p:cBhvr>
                                    </p:animEffect>
                                  </p:childTnLst>
                                </p:cTn>
                              </p:par>
                              <p:par>
                                <p:cTn id="16" presetID="10" presetClass="entr" presetSubtype="0" fill="hold" nodeType="withEffect">
                                  <p:stCondLst>
                                    <p:cond delay="0"/>
                                  </p:stCondLst>
                                  <p:childTnLst>
                                    <p:set>
                                      <p:cBhvr>
                                        <p:cTn id="17" dur="1" fill="hold">
                                          <p:stCondLst>
                                            <p:cond delay="0"/>
                                          </p:stCondLst>
                                        </p:cTn>
                                        <p:tgtEl>
                                          <p:spTgt spid="111"/>
                                        </p:tgtEl>
                                        <p:attrNameLst>
                                          <p:attrName>style.visibility</p:attrName>
                                        </p:attrNameLst>
                                      </p:cBhvr>
                                      <p:to>
                                        <p:strVal val="visible"/>
                                      </p:to>
                                    </p:set>
                                    <p:animEffect transition="in" filter="fade">
                                      <p:cBhvr>
                                        <p:cTn id="18" dur="500"/>
                                        <p:tgtEl>
                                          <p:spTgt spid="111"/>
                                        </p:tgtEl>
                                      </p:cBhvr>
                                    </p:animEffect>
                                  </p:childTnLst>
                                </p:cTn>
                              </p:par>
                              <p:par>
                                <p:cTn id="19" presetID="10" presetClass="entr" presetSubtype="0" fill="hold" nodeType="withEffect">
                                  <p:stCondLst>
                                    <p:cond delay="0"/>
                                  </p:stCondLst>
                                  <p:childTnLst>
                                    <p:set>
                                      <p:cBhvr>
                                        <p:cTn id="20" dur="1" fill="hold">
                                          <p:stCondLst>
                                            <p:cond delay="0"/>
                                          </p:stCondLst>
                                        </p:cTn>
                                        <p:tgtEl>
                                          <p:spTgt spid="121"/>
                                        </p:tgtEl>
                                        <p:attrNameLst>
                                          <p:attrName>style.visibility</p:attrName>
                                        </p:attrNameLst>
                                      </p:cBhvr>
                                      <p:to>
                                        <p:strVal val="visible"/>
                                      </p:to>
                                    </p:set>
                                    <p:animEffect transition="in" filter="fade">
                                      <p:cBhvr>
                                        <p:cTn id="21" dur="500"/>
                                        <p:tgtEl>
                                          <p:spTgt spid="12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1"/>
                                        </p:tgtEl>
                                        <p:attrNameLst>
                                          <p:attrName>style.visibility</p:attrName>
                                        </p:attrNameLst>
                                      </p:cBhvr>
                                      <p:to>
                                        <p:strVal val="visible"/>
                                      </p:to>
                                    </p:set>
                                    <p:animEffect transition="in" filter="fade">
                                      <p:cBhvr>
                                        <p:cTn id="26" dur="500"/>
                                        <p:tgtEl>
                                          <p:spTgt spid="131"/>
                                        </p:tgtEl>
                                      </p:cBhvr>
                                    </p:animEffect>
                                  </p:childTnLst>
                                </p:cTn>
                              </p:par>
                              <p:par>
                                <p:cTn id="27" presetID="10" presetClass="entr" presetSubtype="0" fill="hold" nodeType="withEffect">
                                  <p:stCondLst>
                                    <p:cond delay="0"/>
                                  </p:stCondLst>
                                  <p:childTnLst>
                                    <p:set>
                                      <p:cBhvr>
                                        <p:cTn id="28" dur="1" fill="hold">
                                          <p:stCondLst>
                                            <p:cond delay="0"/>
                                          </p:stCondLst>
                                        </p:cTn>
                                        <p:tgtEl>
                                          <p:spTgt spid="112"/>
                                        </p:tgtEl>
                                        <p:attrNameLst>
                                          <p:attrName>style.visibility</p:attrName>
                                        </p:attrNameLst>
                                      </p:cBhvr>
                                      <p:to>
                                        <p:strVal val="visible"/>
                                      </p:to>
                                    </p:set>
                                    <p:animEffect transition="in" filter="fade">
                                      <p:cBhvr>
                                        <p:cTn id="29" dur="500"/>
                                        <p:tgtEl>
                                          <p:spTgt spid="112"/>
                                        </p:tgtEl>
                                      </p:cBhvr>
                                    </p:animEffect>
                                  </p:childTnLst>
                                </p:cTn>
                              </p:par>
                              <p:par>
                                <p:cTn id="30" presetID="10" presetClass="entr" presetSubtype="0" fill="hold" nodeType="withEffect">
                                  <p:stCondLst>
                                    <p:cond delay="0"/>
                                  </p:stCondLst>
                                  <p:childTnLst>
                                    <p:set>
                                      <p:cBhvr>
                                        <p:cTn id="31" dur="1" fill="hold">
                                          <p:stCondLst>
                                            <p:cond delay="0"/>
                                          </p:stCondLst>
                                        </p:cTn>
                                        <p:tgtEl>
                                          <p:spTgt spid="122"/>
                                        </p:tgtEl>
                                        <p:attrNameLst>
                                          <p:attrName>style.visibility</p:attrName>
                                        </p:attrNameLst>
                                      </p:cBhvr>
                                      <p:to>
                                        <p:strVal val="visible"/>
                                      </p:to>
                                    </p:set>
                                    <p:animEffect transition="in" filter="fade">
                                      <p:cBhvr>
                                        <p:cTn id="32" dur="500"/>
                                        <p:tgtEl>
                                          <p:spTgt spid="1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2"/>
                                        </p:tgtEl>
                                        <p:attrNameLst>
                                          <p:attrName>style.visibility</p:attrName>
                                        </p:attrNameLst>
                                      </p:cBhvr>
                                      <p:to>
                                        <p:strVal val="visible"/>
                                      </p:to>
                                    </p:set>
                                    <p:animEffect transition="in" filter="fade">
                                      <p:cBhvr>
                                        <p:cTn id="37" dur="500"/>
                                        <p:tgtEl>
                                          <p:spTgt spid="132"/>
                                        </p:tgtEl>
                                      </p:cBhvr>
                                    </p:animEffect>
                                  </p:childTnLst>
                                </p:cTn>
                              </p:par>
                              <p:par>
                                <p:cTn id="38" presetID="10" presetClass="entr" presetSubtype="0" fill="hold" nodeType="withEffect">
                                  <p:stCondLst>
                                    <p:cond delay="0"/>
                                  </p:stCondLst>
                                  <p:childTnLst>
                                    <p:set>
                                      <p:cBhvr>
                                        <p:cTn id="39" dur="1" fill="hold">
                                          <p:stCondLst>
                                            <p:cond delay="0"/>
                                          </p:stCondLst>
                                        </p:cTn>
                                        <p:tgtEl>
                                          <p:spTgt spid="113"/>
                                        </p:tgtEl>
                                        <p:attrNameLst>
                                          <p:attrName>style.visibility</p:attrName>
                                        </p:attrNameLst>
                                      </p:cBhvr>
                                      <p:to>
                                        <p:strVal val="visible"/>
                                      </p:to>
                                    </p:set>
                                    <p:animEffect transition="in" filter="fade">
                                      <p:cBhvr>
                                        <p:cTn id="40" dur="500"/>
                                        <p:tgtEl>
                                          <p:spTgt spid="113"/>
                                        </p:tgtEl>
                                      </p:cBhvr>
                                    </p:animEffect>
                                  </p:childTnLst>
                                </p:cTn>
                              </p:par>
                              <p:par>
                                <p:cTn id="41" presetID="10" presetClass="entr" presetSubtype="0" fill="hold" nodeType="withEffect">
                                  <p:stCondLst>
                                    <p:cond delay="0"/>
                                  </p:stCondLst>
                                  <p:childTnLst>
                                    <p:set>
                                      <p:cBhvr>
                                        <p:cTn id="42" dur="1" fill="hold">
                                          <p:stCondLst>
                                            <p:cond delay="0"/>
                                          </p:stCondLst>
                                        </p:cTn>
                                        <p:tgtEl>
                                          <p:spTgt spid="123"/>
                                        </p:tgtEl>
                                        <p:attrNameLst>
                                          <p:attrName>style.visibility</p:attrName>
                                        </p:attrNameLst>
                                      </p:cBhvr>
                                      <p:to>
                                        <p:strVal val="visible"/>
                                      </p:to>
                                    </p:set>
                                    <p:animEffect transition="in" filter="fade">
                                      <p:cBhvr>
                                        <p:cTn id="43" dur="500"/>
                                        <p:tgtEl>
                                          <p:spTgt spid="12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40"/>
                                        </p:tgtEl>
                                        <p:attrNameLst>
                                          <p:attrName>style.visibility</p:attrName>
                                        </p:attrNameLst>
                                      </p:cBhvr>
                                      <p:to>
                                        <p:strVal val="visible"/>
                                      </p:to>
                                    </p:set>
                                    <p:animEffect transition="in" filter="fade">
                                      <p:cBhvr>
                                        <p:cTn id="48"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How sure do we need to be?</a:t>
            </a:r>
          </a:p>
        </p:txBody>
      </p:sp>
      <p:sp>
        <p:nvSpPr>
          <p:cNvPr id="3" name="Slide Number Placeholder 3"/>
          <p:cNvSpPr>
            <a:spLocks noGrp="1"/>
          </p:cNvSpPr>
          <p:nvPr>
            <p:ph type="sldNum" sz="quarter" idx="4"/>
          </p:nvPr>
        </p:nvSpPr>
        <p:spPr/>
        <p:txBody>
          <a:bodyPr/>
          <a:lstStyle/>
          <a:p>
            <a:fld id="{B7EB45DA-9A0D-DC49-8E02-F30A5DDC21C3}" type="slidenum">
              <a:rPr lang="en-US" smtClean="0"/>
              <a:t>3</a:t>
            </a:fld>
            <a:endParaRPr lang="en-US"/>
          </a:p>
        </p:txBody>
      </p:sp>
      <p:pic>
        <p:nvPicPr>
          <p:cNvPr id="4" name="Think Pair Share banner" descr="Think, Pair, Share">
            <a:extLst>
              <a:ext uri="{FF2B5EF4-FFF2-40B4-BE49-F238E27FC236}">
                <a16:creationId xmlns:a16="http://schemas.microsoft.com/office/drawing/2014/main" id="{9ED59124-F5ED-9B82-55A8-6D593C16C538}"/>
              </a:ext>
            </a:extLst>
          </p:cNvPr>
          <p:cNvPicPr>
            <a:picLocks noChangeAspect="1"/>
          </p:cNvPicPr>
          <p:nvPr/>
        </p:nvPicPr>
        <p:blipFill>
          <a:blip r:embed="rId3"/>
          <a:stretch>
            <a:fillRect/>
          </a:stretch>
        </p:blipFill>
        <p:spPr>
          <a:xfrm>
            <a:off x="3048000" y="820000"/>
            <a:ext cx="3048000" cy="877455"/>
          </a:xfrm>
          <a:prstGeom prst="rect">
            <a:avLst/>
          </a:prstGeom>
        </p:spPr>
      </p:pic>
      <p:sp>
        <p:nvSpPr>
          <p:cNvPr id="100" name="T100"/>
          <p:cNvSpPr txBox="1"/>
          <p:nvPr/>
        </p:nvSpPr>
        <p:spPr>
          <a:xfrm>
            <a:off x="408948" y="1800000"/>
            <a:ext cx="8326104" cy="800000"/>
          </a:xfrm>
          <a:prstGeom prst="rect">
            <a:avLst/>
          </a:prstGeom>
          <a:noFill/>
          <a:ln>
            <a:noFill/>
          </a:ln>
        </p:spPr>
        <p:txBody>
          <a:bodyPr wrap="square" lIns="0" tIns="0" rIns="0" bIns="0" anchor="t"/>
          <a:lstStyle/>
          <a:p>
            <a:pPr algn="ctr">
              <a:buNone/>
            </a:pPr>
            <a:r>
              <a:rPr lang="en-US" sz="2400" b="1" i="0" dirty="0">
                <a:solidFill>
                  <a:srgbClr val="000000"/>
                </a:solidFill>
              </a:rPr>
              <a:t>How confident must you be before shipping a product?</a:t>
            </a:r>
          </a:p>
          <a:p>
            <a:pPr algn="ctr">
              <a:buNone/>
            </a:pPr>
            <a:r>
              <a:rPr lang="en-US" sz="2400" b="0" i="1" dirty="0">
                <a:solidFill>
                  <a:srgbClr val="555960"/>
                </a:solidFill>
              </a:rPr>
              <a:t>What kind of confidence is needed?</a:t>
            </a:r>
          </a:p>
        </p:txBody>
      </p:sp>
      <p:sp>
        <p:nvSpPr>
          <p:cNvPr id="110" name="B110"/>
          <p:cNvSpPr/>
          <p:nvPr/>
        </p:nvSpPr>
        <p:spPr>
          <a:xfrm>
            <a:off x="566928" y="2760000"/>
            <a:ext cx="2560000" cy="50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TODO APP</a:t>
            </a:r>
          </a:p>
        </p:txBody>
      </p:sp>
      <p:sp>
        <p:nvSpPr>
          <p:cNvPr id="120" name="P120"/>
          <p:cNvSpPr/>
          <p:nvPr/>
        </p:nvSpPr>
        <p:spPr>
          <a:xfrm>
            <a:off x="566928" y="3320000"/>
            <a:ext cx="2560000" cy="13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1" dirty="0">
                <a:solidFill>
                  <a:srgbClr val="000000"/>
                </a:solidFill>
              </a:rPr>
              <a:t>loses a task</a:t>
            </a:r>
          </a:p>
          <a:p>
            <a:pPr algn="ctr">
              <a:buNone/>
            </a:pPr>
            <a:r>
              <a:rPr lang="en-US" sz="2000" b="0" i="0" dirty="0">
                <a:solidFill>
                  <a:srgbClr val="8E6F3E"/>
                </a:solidFill>
              </a:rPr>
              <a:t>↓</a:t>
            </a:r>
          </a:p>
          <a:p>
            <a:pPr algn="ctr">
              <a:buNone/>
            </a:pPr>
            <a:r>
              <a:rPr lang="en-US" sz="2000" b="0" i="0" dirty="0">
                <a:solidFill>
                  <a:srgbClr val="000000"/>
                </a:solidFill>
              </a:rPr>
              <a:t>destroys information users depend on</a:t>
            </a:r>
          </a:p>
        </p:txBody>
      </p:sp>
      <p:sp>
        <p:nvSpPr>
          <p:cNvPr id="111" name="B111"/>
          <p:cNvSpPr/>
          <p:nvPr/>
        </p:nvSpPr>
        <p:spPr>
          <a:xfrm>
            <a:off x="3292000" y="2760000"/>
            <a:ext cx="2560000" cy="50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PAYROLL SYSTEM</a:t>
            </a:r>
          </a:p>
        </p:txBody>
      </p:sp>
      <p:sp>
        <p:nvSpPr>
          <p:cNvPr id="121" name="P121"/>
          <p:cNvSpPr/>
          <p:nvPr/>
        </p:nvSpPr>
        <p:spPr>
          <a:xfrm>
            <a:off x="3292000" y="3320000"/>
            <a:ext cx="2560000" cy="13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1" dirty="0">
                <a:solidFill>
                  <a:srgbClr val="000000"/>
                </a:solidFill>
              </a:rPr>
              <a:t>incorrect payment</a:t>
            </a:r>
          </a:p>
          <a:p>
            <a:pPr algn="ctr">
              <a:buNone/>
            </a:pPr>
            <a:r>
              <a:rPr lang="en-US" sz="2000" b="0" i="0" dirty="0">
                <a:solidFill>
                  <a:srgbClr val="8E6F3E"/>
                </a:solidFill>
              </a:rPr>
              <a:t>↓</a:t>
            </a:r>
          </a:p>
          <a:p>
            <a:pPr algn="ctr">
              <a:buNone/>
            </a:pPr>
            <a:r>
              <a:rPr lang="en-US" sz="2000" b="0" i="0" dirty="0">
                <a:solidFill>
                  <a:srgbClr val="000000"/>
                </a:solidFill>
              </a:rPr>
              <a:t>money · trust · obligations</a:t>
            </a:r>
          </a:p>
        </p:txBody>
      </p:sp>
      <p:sp>
        <p:nvSpPr>
          <p:cNvPr id="112" name="B112"/>
          <p:cNvSpPr/>
          <p:nvPr/>
        </p:nvSpPr>
        <p:spPr>
          <a:xfrm>
            <a:off x="6017072" y="2760000"/>
            <a:ext cx="2560000" cy="50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X-RAY CONTROL</a:t>
            </a:r>
          </a:p>
        </p:txBody>
      </p:sp>
      <p:sp>
        <p:nvSpPr>
          <p:cNvPr id="122" name="P122"/>
          <p:cNvSpPr/>
          <p:nvPr/>
        </p:nvSpPr>
        <p:spPr>
          <a:xfrm>
            <a:off x="6017072" y="3320000"/>
            <a:ext cx="2560000" cy="13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1" dirty="0">
                <a:solidFill>
                  <a:srgbClr val="000000"/>
                </a:solidFill>
              </a:rPr>
              <a:t>incorrect dose</a:t>
            </a:r>
          </a:p>
          <a:p>
            <a:pPr algn="ctr">
              <a:buNone/>
            </a:pPr>
            <a:r>
              <a:rPr lang="en-US" sz="2000" b="0" i="0" dirty="0">
                <a:solidFill>
                  <a:srgbClr val="8E6F3E"/>
                </a:solidFill>
              </a:rPr>
              <a:t>↓</a:t>
            </a:r>
          </a:p>
          <a:p>
            <a:pPr algn="ctr">
              <a:buNone/>
            </a:pPr>
            <a:r>
              <a:rPr lang="en-US" sz="2000" b="0" i="0" dirty="0">
                <a:solidFill>
                  <a:srgbClr val="000000"/>
                </a:solidFill>
              </a:rPr>
              <a:t>direct physical injury</a:t>
            </a:r>
          </a:p>
        </p:txBody>
      </p:sp>
      <p:sp>
        <p:nvSpPr>
          <p:cNvPr id="130" name="T130"/>
          <p:cNvSpPr txBox="1"/>
          <p:nvPr/>
        </p:nvSpPr>
        <p:spPr>
          <a:xfrm>
            <a:off x="566928" y="4949614"/>
            <a:ext cx="8010144" cy="680385"/>
          </a:xfrm>
          <a:prstGeom prst="rect">
            <a:avLst/>
          </a:prstGeom>
          <a:noFill/>
          <a:ln>
            <a:noFill/>
          </a:ln>
        </p:spPr>
        <p:txBody>
          <a:bodyPr wrap="square" lIns="0" tIns="0" rIns="0" bIns="0" anchor="t"/>
          <a:lstStyle/>
          <a:p>
            <a:pPr algn="ctr">
              <a:buNone/>
            </a:pPr>
            <a:r>
              <a:rPr lang="en-US" sz="2200" b="0" i="1" dirty="0">
                <a:solidFill>
                  <a:srgbClr val="555960"/>
                </a:solidFill>
              </a:rPr>
              <a:t xml:space="preserve">Engineers weigh both the severity of a possible consequence </a:t>
            </a:r>
          </a:p>
          <a:p>
            <a:pPr algn="ctr">
              <a:buNone/>
            </a:pPr>
            <a:r>
              <a:rPr lang="en-US" sz="2200" b="0" i="1" dirty="0">
                <a:solidFill>
                  <a:srgbClr val="555960"/>
                </a:solidFill>
              </a:rPr>
              <a:t>and how directly the software can cause it.</a:t>
            </a:r>
          </a:p>
        </p:txBody>
      </p:sp>
      <p:sp>
        <p:nvSpPr>
          <p:cNvPr id="14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The more direct the consequence, the more evidence we demand.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fade">
                                      <p:cBhvr>
                                        <p:cTn id="12" dur="500"/>
                                        <p:tgtEl>
                                          <p:spTgt spid="1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2"/>
                                        </p:tgtEl>
                                        <p:attrNameLst>
                                          <p:attrName>style.visibility</p:attrName>
                                        </p:attrNameLst>
                                      </p:cBhvr>
                                      <p:to>
                                        <p:strVal val="visible"/>
                                      </p:to>
                                    </p:set>
                                    <p:animEffect transition="in" filter="fade">
                                      <p:cBhvr>
                                        <p:cTn id="17" dur="500"/>
                                        <p:tgtEl>
                                          <p:spTgt spid="1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0"/>
                                        </p:tgtEl>
                                        <p:attrNameLst>
                                          <p:attrName>style.visibility</p:attrName>
                                        </p:attrNameLst>
                                      </p:cBhvr>
                                      <p:to>
                                        <p:strVal val="visible"/>
                                      </p:to>
                                    </p:set>
                                    <p:animEffect transition="in" filter="fade">
                                      <p:cBhvr>
                                        <p:cTn id="22" dur="500"/>
                                        <p:tgtEl>
                                          <p:spTgt spid="130"/>
                                        </p:tgtEl>
                                      </p:cBhvr>
                                    </p:animEffect>
                                  </p:childTnLst>
                                </p:cTn>
                              </p:par>
                              <p:par>
                                <p:cTn id="23" presetID="10" presetClass="entr" presetSubtype="0" fill="hold" nodeType="withEffect">
                                  <p:stCondLst>
                                    <p:cond delay="0"/>
                                  </p:stCondLst>
                                  <p:childTnLst>
                                    <p:set>
                                      <p:cBhvr>
                                        <p:cTn id="24" dur="1" fill="hold">
                                          <p:stCondLst>
                                            <p:cond delay="0"/>
                                          </p:stCondLst>
                                        </p:cTn>
                                        <p:tgtEl>
                                          <p:spTgt spid="140"/>
                                        </p:tgtEl>
                                        <p:attrNameLst>
                                          <p:attrName>style.visibility</p:attrName>
                                        </p:attrNameLst>
                                      </p:cBhvr>
                                      <p:to>
                                        <p:strVal val="visible"/>
                                      </p:to>
                                    </p:set>
                                    <p:animEffect transition="in" filter="fade">
                                      <p:cBhvr>
                                        <p:cTn id="25"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Validation asks for sufficient evidence, not certainty</a:t>
            </a:r>
          </a:p>
        </p:txBody>
      </p:sp>
      <p:sp>
        <p:nvSpPr>
          <p:cNvPr id="3" name="Slide Number Placeholder 3"/>
          <p:cNvSpPr>
            <a:spLocks noGrp="1"/>
          </p:cNvSpPr>
          <p:nvPr>
            <p:ph type="sldNum" sz="quarter" idx="4"/>
          </p:nvPr>
        </p:nvSpPr>
        <p:spPr/>
        <p:txBody>
          <a:bodyPr/>
          <a:lstStyle/>
          <a:p>
            <a:fld id="{B7EB45DA-9A0D-DC49-8E02-F30A5DDC21C3}" type="slidenum">
              <a:rPr lang="en-US" smtClean="0"/>
              <a:t>4</a:t>
            </a:fld>
            <a:endParaRPr lang="en-US"/>
          </a:p>
        </p:txBody>
      </p:sp>
      <p:sp>
        <p:nvSpPr>
          <p:cNvPr id="100" name="P100"/>
          <p:cNvSpPr/>
          <p:nvPr/>
        </p:nvSpPr>
        <p:spPr>
          <a:xfrm>
            <a:off x="680000" y="1120000"/>
            <a:ext cx="7940000" cy="105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400" b="1" i="0" dirty="0">
                <a:solidFill>
                  <a:srgbClr val="000000"/>
                </a:solidFill>
              </a:rPr>
              <a:t>Validation does not demand certainty.</a:t>
            </a:r>
          </a:p>
          <a:p>
            <a:pPr algn="ctr">
              <a:spcBef>
                <a:spcPts val="120"/>
              </a:spcBef>
              <a:buNone/>
            </a:pPr>
            <a:r>
              <a:rPr lang="en-US" sz="2200" b="0" i="0" dirty="0">
                <a:solidFill>
                  <a:srgbClr val="000000"/>
                </a:solidFill>
              </a:rPr>
              <a:t>It asks whether the available evidence justifies acting under the remaining uncertainty.</a:t>
            </a:r>
          </a:p>
        </p:txBody>
      </p:sp>
      <p:sp>
        <p:nvSpPr>
          <p:cNvPr id="101" name="P101"/>
          <p:cNvSpPr/>
          <p:nvPr/>
        </p:nvSpPr>
        <p:spPr>
          <a:xfrm>
            <a:off x="680000" y="2400000"/>
            <a:ext cx="7940000" cy="105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400" b="1" i="0" dirty="0">
                <a:solidFill>
                  <a:srgbClr val="000000"/>
                </a:solidFill>
              </a:rPr>
              <a:t>Software is updatable.</a:t>
            </a:r>
          </a:p>
          <a:p>
            <a:pPr algn="ctr">
              <a:spcBef>
                <a:spcPts val="120"/>
              </a:spcBef>
              <a:buNone/>
            </a:pPr>
            <a:r>
              <a:rPr lang="en-US" sz="2200" b="0" i="0" dirty="0">
                <a:solidFill>
                  <a:srgbClr val="000000"/>
                </a:solidFill>
              </a:rPr>
              <a:t xml:space="preserve">Sometimes it is right to deliver under known uncertainty, </a:t>
            </a:r>
          </a:p>
          <a:p>
            <a:pPr algn="ctr">
              <a:spcBef>
                <a:spcPts val="120"/>
              </a:spcBef>
              <a:buNone/>
            </a:pPr>
            <a:r>
              <a:rPr lang="en-US" sz="2200" b="0" i="0" dirty="0">
                <a:solidFill>
                  <a:srgbClr val="000000"/>
                </a:solidFill>
              </a:rPr>
              <a:t>then observe, and repair.</a:t>
            </a:r>
          </a:p>
        </p:txBody>
      </p:sp>
      <p:sp>
        <p:nvSpPr>
          <p:cNvPr id="102" name="P102"/>
          <p:cNvSpPr/>
          <p:nvPr/>
        </p:nvSpPr>
        <p:spPr>
          <a:xfrm>
            <a:off x="680000" y="3680000"/>
            <a:ext cx="7940000" cy="105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400" b="1" i="0" dirty="0">
                <a:solidFill>
                  <a:srgbClr val="000000"/>
                </a:solidFill>
              </a:rPr>
              <a:t>But an update repairs the software,</a:t>
            </a:r>
          </a:p>
          <a:p>
            <a:pPr algn="ctr">
              <a:spcBef>
                <a:spcPts val="120"/>
              </a:spcBef>
              <a:buNone/>
            </a:pPr>
            <a:r>
              <a:rPr lang="en-US" sz="2200" b="0" i="0" dirty="0">
                <a:solidFill>
                  <a:srgbClr val="000000"/>
                </a:solidFill>
              </a:rPr>
              <a:t xml:space="preserve">not its past consequences. </a:t>
            </a:r>
          </a:p>
          <a:p>
            <a:pPr algn="ctr">
              <a:spcBef>
                <a:spcPts val="120"/>
              </a:spcBef>
              <a:buNone/>
            </a:pPr>
            <a:r>
              <a:rPr lang="en-US" sz="2200" b="0" i="0" dirty="0">
                <a:solidFill>
                  <a:srgbClr val="000000"/>
                </a:solidFill>
              </a:rPr>
              <a:t>It cannot recover lost money or reverse an injury.</a:t>
            </a:r>
          </a:p>
        </p:txBody>
      </p:sp>
      <p:sp>
        <p:nvSpPr>
          <p:cNvPr id="113" name="FooterBand"/>
          <p:cNvSpPr/>
          <p:nvPr/>
        </p:nvSpPr>
        <p:spPr>
          <a:xfrm>
            <a:off x="274320" y="5687568"/>
            <a:ext cx="8595360" cy="768096"/>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What uncertainty can we responsibly carry through this delivery?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Claims become more precise toward implementation</a:t>
            </a:r>
          </a:p>
        </p:txBody>
      </p:sp>
      <p:sp>
        <p:nvSpPr>
          <p:cNvPr id="3" name="Slide Number Placeholder 3"/>
          <p:cNvSpPr>
            <a:spLocks noGrp="1"/>
          </p:cNvSpPr>
          <p:nvPr>
            <p:ph type="sldNum" sz="quarter" idx="4"/>
          </p:nvPr>
        </p:nvSpPr>
        <p:spPr/>
        <p:txBody>
          <a:bodyPr/>
          <a:lstStyle/>
          <a:p>
            <a:fld id="{B7EB45DA-9A0D-DC49-8E02-F30A5DDC21C3}" type="slidenum">
              <a:rPr lang="en-US" smtClean="0"/>
              <a:t>5</a:t>
            </a:fld>
            <a:endParaRPr lang="en-US"/>
          </a:p>
        </p:txBody>
      </p:sp>
      <p:sp>
        <p:nvSpPr>
          <p:cNvPr id="150" name="L150"/>
          <p:cNvSpPr/>
          <p:nvPr/>
        </p:nvSpPr>
        <p:spPr>
          <a:xfrm>
            <a:off x="2350000" y="980000"/>
            <a:ext cx="1950000" cy="3580000"/>
          </a:xfrm>
          <a:custGeom>
            <a:avLst/>
            <a:gdLst/>
            <a:ahLst/>
            <a:cxnLst/>
            <a:rect l="l" t="t" r="r" b="b"/>
            <a:pathLst>
              <a:path w="1950000" h="3580000" fill="none">
                <a:moveTo>
                  <a:pt x="0" y="0"/>
                </a:moveTo>
                <a:lnTo>
                  <a:pt x="1950000" y="3580000"/>
                </a:lnTo>
              </a:path>
            </a:pathLst>
          </a:custGeom>
          <a:noFill/>
          <a:ln w="38100">
            <a:solidFill>
              <a:srgbClr val="8E6F3E"/>
            </a:solidFill>
          </a:ln>
        </p:spPr>
        <p:txBody>
          <a:bodyPr/>
          <a:lstStyle/>
          <a:p>
            <a:endParaRPr lang="en-US"/>
          </a:p>
        </p:txBody>
      </p:sp>
      <p:sp>
        <p:nvSpPr>
          <p:cNvPr id="110" name="T110"/>
          <p:cNvSpPr txBox="1"/>
          <p:nvPr/>
        </p:nvSpPr>
        <p:spPr>
          <a:xfrm>
            <a:off x="200000" y="940000"/>
            <a:ext cx="2050000" cy="800000"/>
          </a:xfrm>
          <a:prstGeom prst="rect">
            <a:avLst/>
          </a:prstGeom>
          <a:noFill/>
          <a:ln>
            <a:noFill/>
          </a:ln>
        </p:spPr>
        <p:txBody>
          <a:bodyPr wrap="square" lIns="0" tIns="0" rIns="0" bIns="0" anchor="t"/>
          <a:lstStyle/>
          <a:p>
            <a:pPr algn="r">
              <a:buNone/>
            </a:pPr>
            <a:r>
              <a:rPr lang="en-US" sz="2200" b="1" i="0" dirty="0">
                <a:solidFill>
                  <a:srgbClr val="000000"/>
                </a:solidFill>
              </a:rPr>
              <a:t>Requirements</a:t>
            </a:r>
          </a:p>
          <a:p>
            <a:pPr algn="r">
              <a:spcBef>
                <a:spcPts val="40"/>
              </a:spcBef>
              <a:buNone/>
            </a:pPr>
            <a:r>
              <a:rPr lang="en-US" sz="2000" b="0" i="1" dirty="0">
                <a:solidFill>
                  <a:srgbClr val="555960"/>
                </a:solidFill>
              </a:rPr>
              <a:t>world outcomes</a:t>
            </a:r>
          </a:p>
        </p:txBody>
      </p:sp>
      <p:sp>
        <p:nvSpPr>
          <p:cNvPr id="111" name="T111"/>
          <p:cNvSpPr txBox="1"/>
          <p:nvPr/>
        </p:nvSpPr>
        <p:spPr>
          <a:xfrm>
            <a:off x="200000" y="1850000"/>
            <a:ext cx="2050000" cy="900000"/>
          </a:xfrm>
          <a:prstGeom prst="rect">
            <a:avLst/>
          </a:prstGeom>
          <a:noFill/>
          <a:ln>
            <a:noFill/>
          </a:ln>
        </p:spPr>
        <p:txBody>
          <a:bodyPr wrap="square" lIns="0" tIns="0" rIns="0" bIns="0" anchor="t"/>
          <a:lstStyle/>
          <a:p>
            <a:pPr algn="r">
              <a:buNone/>
            </a:pPr>
            <a:r>
              <a:rPr lang="en-US" sz="2200" b="1" i="0" dirty="0">
                <a:solidFill>
                  <a:srgbClr val="000000"/>
                </a:solidFill>
              </a:rPr>
              <a:t>Specification</a:t>
            </a:r>
          </a:p>
          <a:p>
            <a:pPr algn="r">
              <a:spcBef>
                <a:spcPts val="40"/>
              </a:spcBef>
              <a:buNone/>
            </a:pPr>
            <a:r>
              <a:rPr lang="en-US" sz="2000" b="0" i="1" dirty="0">
                <a:solidFill>
                  <a:srgbClr val="555960"/>
                </a:solidFill>
              </a:rPr>
              <a:t>machine obligations</a:t>
            </a:r>
          </a:p>
        </p:txBody>
      </p:sp>
      <p:sp>
        <p:nvSpPr>
          <p:cNvPr id="112" name="T112"/>
          <p:cNvSpPr txBox="1"/>
          <p:nvPr/>
        </p:nvSpPr>
        <p:spPr>
          <a:xfrm>
            <a:off x="200000" y="3100000"/>
            <a:ext cx="2000000" cy="900000"/>
          </a:xfrm>
          <a:prstGeom prst="rect">
            <a:avLst/>
          </a:prstGeom>
          <a:noFill/>
          <a:ln>
            <a:noFill/>
          </a:ln>
        </p:spPr>
        <p:txBody>
          <a:bodyPr wrap="square" lIns="0" tIns="0" rIns="0" bIns="0" anchor="t"/>
          <a:lstStyle/>
          <a:p>
            <a:pPr algn="r">
              <a:buNone/>
            </a:pPr>
            <a:r>
              <a:rPr lang="en-US" sz="2200" b="1" i="0" dirty="0">
                <a:solidFill>
                  <a:srgbClr val="000000"/>
                </a:solidFill>
              </a:rPr>
              <a:t>Architecture + Design</a:t>
            </a:r>
          </a:p>
        </p:txBody>
      </p:sp>
      <p:sp>
        <p:nvSpPr>
          <p:cNvPr id="113" name="P113"/>
          <p:cNvSpPr/>
          <p:nvPr/>
        </p:nvSpPr>
        <p:spPr>
          <a:xfrm>
            <a:off x="2250000" y="3020000"/>
            <a:ext cx="1400000" cy="300000"/>
          </a:xfrm>
          <a:prstGeom prst="rect">
            <a:avLst/>
          </a:prstGeom>
          <a:solidFill>
            <a:srgbClr val="F5F1E8"/>
          </a:solidFill>
          <a:ln w="12700">
            <a:solidFill>
              <a:srgbClr val="C9B991"/>
            </a:solidFill>
          </a:ln>
        </p:spPr>
        <p:txBody>
          <a:bodyPr wrap="square" lIns="22860" tIns="45720" rIns="22860" bIns="45720" anchor="ctr"/>
          <a:lstStyle/>
          <a:p>
            <a:pPr algn="ctr">
              <a:buNone/>
            </a:pPr>
            <a:r>
              <a:rPr lang="en-US" sz="2000" b="0" i="0" dirty="0">
                <a:solidFill>
                  <a:srgbClr val="000000"/>
                </a:solidFill>
              </a:rPr>
              <a:t>system</a:t>
            </a:r>
          </a:p>
        </p:txBody>
      </p:sp>
      <p:sp>
        <p:nvSpPr>
          <p:cNvPr id="114" name="P114"/>
          <p:cNvSpPr/>
          <p:nvPr/>
        </p:nvSpPr>
        <p:spPr>
          <a:xfrm>
            <a:off x="2440000" y="3460000"/>
            <a:ext cx="1400000" cy="300000"/>
          </a:xfrm>
          <a:prstGeom prst="rect">
            <a:avLst/>
          </a:prstGeom>
          <a:solidFill>
            <a:srgbClr val="F5F1E8"/>
          </a:solidFill>
          <a:ln w="12700">
            <a:solidFill>
              <a:srgbClr val="C9B991"/>
            </a:solidFill>
          </a:ln>
        </p:spPr>
        <p:txBody>
          <a:bodyPr wrap="square" lIns="22860" tIns="45720" rIns="22860" bIns="45720" anchor="ctr"/>
          <a:lstStyle/>
          <a:p>
            <a:pPr algn="ctr">
              <a:buNone/>
            </a:pPr>
            <a:r>
              <a:rPr lang="en-US" sz="2000" b="0" i="0" dirty="0">
                <a:solidFill>
                  <a:srgbClr val="000000"/>
                </a:solidFill>
              </a:rPr>
              <a:t>subsystem</a:t>
            </a:r>
          </a:p>
        </p:txBody>
      </p:sp>
      <p:sp>
        <p:nvSpPr>
          <p:cNvPr id="115" name="P115"/>
          <p:cNvSpPr/>
          <p:nvPr/>
        </p:nvSpPr>
        <p:spPr>
          <a:xfrm>
            <a:off x="2630000" y="3900000"/>
            <a:ext cx="1300000" cy="300000"/>
          </a:xfrm>
          <a:prstGeom prst="rect">
            <a:avLst/>
          </a:prstGeom>
          <a:solidFill>
            <a:srgbClr val="F5F1E8"/>
          </a:solidFill>
          <a:ln w="12700">
            <a:solidFill>
              <a:srgbClr val="C9B991"/>
            </a:solidFill>
          </a:ln>
        </p:spPr>
        <p:txBody>
          <a:bodyPr wrap="square" lIns="22860" tIns="45720" rIns="22860" bIns="45720" anchor="ctr"/>
          <a:lstStyle/>
          <a:p>
            <a:pPr algn="ctr">
              <a:buNone/>
            </a:pPr>
            <a:r>
              <a:rPr lang="en-US" sz="2000" b="0" i="0" dirty="0">
                <a:solidFill>
                  <a:srgbClr val="000000"/>
                </a:solidFill>
              </a:rPr>
              <a:t>mechanism</a:t>
            </a:r>
          </a:p>
        </p:txBody>
      </p:sp>
      <p:sp>
        <p:nvSpPr>
          <p:cNvPr id="117" name="T117"/>
          <p:cNvSpPr txBox="1"/>
          <p:nvPr/>
        </p:nvSpPr>
        <p:spPr>
          <a:xfrm>
            <a:off x="2900000" y="4680000"/>
            <a:ext cx="2100000" cy="420000"/>
          </a:xfrm>
          <a:prstGeom prst="rect">
            <a:avLst/>
          </a:prstGeom>
          <a:noFill/>
          <a:ln>
            <a:noFill/>
          </a:ln>
        </p:spPr>
        <p:txBody>
          <a:bodyPr wrap="square" lIns="0" tIns="0" rIns="0" bIns="0" anchor="t"/>
          <a:lstStyle/>
          <a:p>
            <a:pPr algn="ctr">
              <a:buNone/>
            </a:pPr>
            <a:r>
              <a:rPr lang="en-US" sz="2200" b="1" i="0" dirty="0">
                <a:solidFill>
                  <a:srgbClr val="000000"/>
                </a:solidFill>
              </a:rPr>
              <a:t>Implementation</a:t>
            </a:r>
          </a:p>
        </p:txBody>
      </p:sp>
      <p:sp>
        <p:nvSpPr>
          <p:cNvPr id="4"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A chain of models growing more precise, not a schedule of phases.</a:t>
            </a:r>
          </a:p>
        </p:txBody>
      </p:sp>
      <p:sp>
        <p:nvSpPr>
          <p:cNvPr id="160" name="E160"/>
          <p:cNvSpPr/>
          <p:nvPr/>
        </p:nvSpPr>
        <p:spPr>
          <a:xfrm>
            <a:off x="2700000" y="1800000"/>
            <a:ext cx="6200000" cy="100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000" b="1" i="0" dirty="0">
                <a:solidFill>
                  <a:srgbClr val="5C4826"/>
                </a:solidFill>
              </a:rPr>
              <a:t>A submitted payment shall cause at most one charge.</a:t>
            </a:r>
          </a:p>
          <a:p>
            <a:pPr algn="ctr">
              <a:buNone/>
            </a:pPr>
            <a:r>
              <a:rPr lang="en-US" sz="2000" b="0" i="1" dirty="0">
                <a:solidFill>
                  <a:srgbClr val="555960"/>
                </a:solidFill>
              </a:rPr>
              <a:t>Validation inherits its claims from these models.</a:t>
            </a:r>
          </a:p>
        </p:txBody>
      </p:sp>
      <p:sp>
        <p:nvSpPr>
          <p:cNvPr id="200" name="C200"/>
          <p:cNvSpPr/>
          <p:nvPr/>
        </p:nvSpPr>
        <p:spPr>
          <a:xfrm>
            <a:off x="2700000" y="1030000"/>
            <a:ext cx="5900000" cy="460000"/>
          </a:xfrm>
          <a:prstGeom prst="rect">
            <a:avLst/>
          </a:prstGeom>
          <a:solidFill>
            <a:srgbClr val="F5F1E8"/>
          </a:solidFill>
          <a:ln w="12700">
            <a:solidFill>
              <a:srgbClr val="C9B991"/>
            </a:solidFill>
          </a:ln>
        </p:spPr>
        <p:txBody>
          <a:bodyPr wrap="square" lIns="91440" tIns="45720" rIns="45720" bIns="45720" anchor="ctr"/>
          <a:lstStyle/>
          <a:p>
            <a:pPr algn="l">
              <a:buNone/>
            </a:pPr>
            <a:r>
              <a:rPr lang="en-US" sz="2000" b="0" i="0" dirty="0">
                <a:solidFill>
                  <a:srgbClr val="000000"/>
                </a:solidFill>
              </a:rPr>
              <a:t>Customer is charged at most once for one payment</a:t>
            </a:r>
          </a:p>
        </p:txBody>
      </p:sp>
      <p:sp>
        <p:nvSpPr>
          <p:cNvPr id="201" name="C201"/>
          <p:cNvSpPr/>
          <p:nvPr/>
        </p:nvSpPr>
        <p:spPr>
          <a:xfrm>
            <a:off x="3800000" y="2990000"/>
            <a:ext cx="4700000" cy="360000"/>
          </a:xfrm>
          <a:prstGeom prst="rect">
            <a:avLst/>
          </a:prstGeom>
          <a:solidFill>
            <a:srgbClr val="F5F1E8"/>
          </a:solidFill>
          <a:ln w="12700">
            <a:solidFill>
              <a:srgbClr val="C9B991"/>
            </a:solidFill>
          </a:ln>
        </p:spPr>
        <p:txBody>
          <a:bodyPr wrap="square" lIns="91440" tIns="45720" rIns="45720" bIns="45720" anchor="ctr"/>
          <a:lstStyle/>
          <a:p>
            <a:pPr algn="l">
              <a:buNone/>
            </a:pPr>
            <a:r>
              <a:rPr lang="en-US" sz="2000" b="0" i="0" dirty="0">
                <a:solidFill>
                  <a:srgbClr val="000000"/>
                </a:solidFill>
              </a:rPr>
              <a:t>Payment service suppresses duplicates</a:t>
            </a:r>
          </a:p>
        </p:txBody>
      </p:sp>
      <p:sp>
        <p:nvSpPr>
          <p:cNvPr id="202" name="C202"/>
          <p:cNvSpPr/>
          <p:nvPr/>
        </p:nvSpPr>
        <p:spPr>
          <a:xfrm>
            <a:off x="3990000" y="3430000"/>
            <a:ext cx="4899000" cy="360000"/>
          </a:xfrm>
          <a:prstGeom prst="rect">
            <a:avLst/>
          </a:prstGeom>
          <a:solidFill>
            <a:srgbClr val="F5F1E8"/>
          </a:solidFill>
          <a:ln w="12700">
            <a:solidFill>
              <a:srgbClr val="C9B991"/>
            </a:solidFill>
          </a:ln>
        </p:spPr>
        <p:txBody>
          <a:bodyPr wrap="square" lIns="91440" tIns="45720" rIns="45720" bIns="45720" anchor="ctr"/>
          <a:lstStyle/>
          <a:p>
            <a:pPr algn="l">
              <a:buNone/>
            </a:pPr>
            <a:r>
              <a:rPr lang="en-US" sz="2000" b="0" i="0" dirty="0">
                <a:solidFill>
                  <a:srgbClr val="000000"/>
                </a:solidFill>
              </a:rPr>
              <a:t>Idempotency component catches duplicates</a:t>
            </a:r>
          </a:p>
        </p:txBody>
      </p:sp>
      <p:sp>
        <p:nvSpPr>
          <p:cNvPr id="203" name="C203"/>
          <p:cNvSpPr/>
          <p:nvPr/>
        </p:nvSpPr>
        <p:spPr>
          <a:xfrm>
            <a:off x="4080000" y="3870000"/>
            <a:ext cx="4810000" cy="360000"/>
          </a:xfrm>
          <a:prstGeom prst="rect">
            <a:avLst/>
          </a:prstGeom>
          <a:solidFill>
            <a:srgbClr val="F5F1E8"/>
          </a:solidFill>
          <a:ln w="12700">
            <a:solidFill>
              <a:srgbClr val="C9B991"/>
            </a:solidFill>
          </a:ln>
        </p:spPr>
        <p:txBody>
          <a:bodyPr wrap="square" lIns="91440" tIns="45720" rIns="45720" bIns="45720" anchor="ctr"/>
          <a:lstStyle/>
          <a:p>
            <a:pPr algn="l">
              <a:buNone/>
            </a:pPr>
            <a:r>
              <a:rPr lang="en-US" sz="2000" b="0" i="0" dirty="0">
                <a:solidFill>
                  <a:srgbClr val="000000"/>
                </a:solidFill>
              </a:rPr>
              <a:t>Record payment ID before charging provider</a:t>
            </a:r>
          </a:p>
        </p:txBody>
      </p:sp>
      <p:sp>
        <p:nvSpPr>
          <p:cNvPr id="204" name="C204"/>
          <p:cNvSpPr/>
          <p:nvPr/>
        </p:nvSpPr>
        <p:spPr>
          <a:xfrm>
            <a:off x="2900000" y="5160000"/>
            <a:ext cx="4700000" cy="42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lookup ID → record ID → charge provider</a:t>
            </a:r>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5" presetID="10" presetClass="entr" presetSubtype="0" fill="hold" nodeType="clickEffect">
                                  <p:stCondLst>
                                    <p:cond delay="0"/>
                                  </p:stCondLst>
                                  <p:childTnLst>
                                    <p:set>
                                      <p:cBhvr>
                                        <p:cTn id="3" dur="1" fill="hold">
                                          <p:stCondLst>
                                            <p:cond delay="0"/>
                                          </p:stCondLst>
                                        </p:cTn>
                                        <p:tgtEl>
                                          <p:spTgt spid="110"/>
                                        </p:tgtEl>
                                        <p:attrNameLst>
                                          <p:attrName>style.visibility</p:attrName>
                                        </p:attrNameLst>
                                      </p:cBhvr>
                                      <p:to>
                                        <p:strVal val="visible"/>
                                      </p:to>
                                    </p:set>
                                    <p:animEffect transition="in" filter="fade">
                                      <p:cBhvr>
                                        <p:cTn id="4" dur="500"/>
                                        <p:tgtEl>
                                          <p:spTgt spid="110"/>
                                        </p:tgtEl>
                                      </p:cBhvr>
                                    </p:animEffect>
                                  </p:childTnLst>
                                </p:cTn>
                              </p:par>
                              <p:par>
                                <p:cTn id="8" presetID="10" presetClass="entr" presetSubtype="0" fill="hold" nodeType="with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par>
                    <p:cTn id="14" fill="hold">
                      <p:stCondLst>
                        <p:cond delay="indefinite"/>
                      </p:stCondLst>
                      <p:childTnLst>
                        <p:par>
                          <p:cTn id="15" fill="hold">
                            <p:stCondLst>
                              <p:cond delay="0"/>
                            </p:stCondLst>
                            <p:childTnLst>
                              <p:par>
                                <p:cTn id="13" presetID="10" presetClass="entr" presetSubtype="0" fill="hold" nodeType="click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fade">
                                      <p:cBhvr>
                                        <p:cTn id="12" dur="500"/>
                                        <p:tgtEl>
                                          <p:spTgt spid="111"/>
                                        </p:tgtEl>
                                      </p:cBhvr>
                                    </p:animEffect>
                                  </p:childTnLst>
                                </p:cTn>
                              </p:par>
                            </p:childTnLst>
                          </p:cTn>
                        </p:par>
                      </p:childTnLst>
                    </p:cTn>
                  </p:par>
                  <p:par>
                    <p:cTn id="19" fill="hold">
                      <p:stCondLst>
                        <p:cond delay="indefinite"/>
                      </p:stCondLst>
                      <p:childTnLst>
                        <p:par>
                          <p:cTn id="20" fill="hold">
                            <p:stCondLst>
                              <p:cond delay="0"/>
                            </p:stCondLst>
                            <p:childTnLst>
                              <p:par>
                                <p:cTn id="18" presetID="10" presetClass="entr" presetSubtype="0" fill="hold" nodeType="clickEffect">
                                  <p:stCondLst>
                                    <p:cond delay="0"/>
                                  </p:stCondLst>
                                  <p:childTnLst>
                                    <p:set>
                                      <p:cBhvr>
                                        <p:cTn id="16" dur="1" fill="hold">
                                          <p:stCondLst>
                                            <p:cond delay="0"/>
                                          </p:stCondLst>
                                        </p:cTn>
                                        <p:tgtEl>
                                          <p:spTgt spid="160"/>
                                        </p:tgtEl>
                                        <p:attrNameLst>
                                          <p:attrName>style.visibility</p:attrName>
                                        </p:attrNameLst>
                                      </p:cBhvr>
                                      <p:to>
                                        <p:strVal val="visible"/>
                                      </p:to>
                                    </p:set>
                                    <p:animEffect transition="in" filter="fade">
                                      <p:cBhvr>
                                        <p:cTn id="17" dur="500"/>
                                        <p:tgtEl>
                                          <p:spTgt spid="160"/>
                                        </p:tgtEl>
                                      </p:cBhvr>
                                    </p:animEffect>
                                  </p:childTnLst>
                                </p:cTn>
                              </p:par>
                            </p:childTnLst>
                          </p:cTn>
                        </p:par>
                      </p:childTnLst>
                    </p:cTn>
                  </p:par>
                  <p:par>
                    <p:cTn id="24" fill="hold">
                      <p:stCondLst>
                        <p:cond delay="indefinite"/>
                      </p:stCondLst>
                      <p:childTnLst>
                        <p:par>
                          <p:cTn id="25" fill="hold">
                            <p:stCondLst>
                              <p:cond delay="0"/>
                            </p:stCondLst>
                            <p:childTnLst>
                              <p:par>
                                <p:cTn id="23" presetID="10" presetClass="entr" presetSubtype="0" fill="hold" nodeType="clickEffect">
                                  <p:stCondLst>
                                    <p:cond delay="0"/>
                                  </p:stCondLst>
                                  <p:childTnLst>
                                    <p:set>
                                      <p:cBhvr>
                                        <p:cTn id="21" dur="1" fill="hold">
                                          <p:stCondLst>
                                            <p:cond delay="0"/>
                                          </p:stCondLst>
                                        </p:cTn>
                                        <p:tgtEl>
                                          <p:spTgt spid="112"/>
                                        </p:tgtEl>
                                        <p:attrNameLst>
                                          <p:attrName>style.visibility</p:attrName>
                                        </p:attrNameLst>
                                      </p:cBhvr>
                                      <p:to>
                                        <p:strVal val="visible"/>
                                      </p:to>
                                    </p:set>
                                    <p:animEffect transition="in" filter="fade">
                                      <p:cBhvr>
                                        <p:cTn id="22" dur="500"/>
                                        <p:tgtEl>
                                          <p:spTgt spid="112"/>
                                        </p:tgtEl>
                                      </p:cBhvr>
                                    </p:animEffect>
                                  </p:childTnLst>
                                </p:cTn>
                              </p:par>
                            </p:childTnLst>
                          </p:cTn>
                        </p:par>
                      </p:childTnLst>
                    </p:cTn>
                  </p:par>
                  <p:par>
                    <p:cTn id="32" fill="hold">
                      <p:stCondLst>
                        <p:cond delay="indefinite"/>
                      </p:stCondLst>
                      <p:childTnLst>
                        <p:par>
                          <p:cTn id="33" fill="hold">
                            <p:stCondLst>
                              <p:cond delay="0"/>
                            </p:stCondLst>
                            <p:childTnLst>
                              <p:par>
                                <p:cTn id="28" presetID="10" presetClass="entr" presetSubtype="0" fill="hold" nodeType="click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500"/>
                                        <p:tgtEl>
                                          <p:spTgt spid="113"/>
                                        </p:tgtEl>
                                      </p:cBhvr>
                                    </p:animEffect>
                                  </p:childTnLst>
                                </p:cTn>
                              </p:par>
                              <p:par>
                                <p:cTn id="31" presetID="10" presetClass="entr" presetSubtype="0" fill="hold" nodeType="withEffect">
                                  <p:stCondLst>
                                    <p:cond delay="0"/>
                                  </p:stCondLst>
                                  <p:childTnLst>
                                    <p:set>
                                      <p:cBhvr>
                                        <p:cTn id="29" dur="1" fill="hold">
                                          <p:stCondLst>
                                            <p:cond delay="0"/>
                                          </p:stCondLst>
                                        </p:cTn>
                                        <p:tgtEl>
                                          <p:spTgt spid="201"/>
                                        </p:tgtEl>
                                        <p:attrNameLst>
                                          <p:attrName>style.visibility</p:attrName>
                                        </p:attrNameLst>
                                      </p:cBhvr>
                                      <p:to>
                                        <p:strVal val="visible"/>
                                      </p:to>
                                    </p:set>
                                    <p:animEffect transition="in" filter="fade">
                                      <p:cBhvr>
                                        <p:cTn id="30" dur="500"/>
                                        <p:tgtEl>
                                          <p:spTgt spid="201"/>
                                        </p:tgtEl>
                                      </p:cBhvr>
                                    </p:animEffect>
                                  </p:childTnLst>
                                </p:cTn>
                              </p:par>
                            </p:childTnLst>
                          </p:cTn>
                        </p:par>
                      </p:childTnLst>
                    </p:cTn>
                  </p:par>
                  <p:par>
                    <p:cTn id="40" fill="hold">
                      <p:stCondLst>
                        <p:cond delay="indefinite"/>
                      </p:stCondLst>
                      <p:childTnLst>
                        <p:par>
                          <p:cTn id="41" fill="hold">
                            <p:stCondLst>
                              <p:cond delay="0"/>
                            </p:stCondLst>
                            <p:childTnLst>
                              <p:par>
                                <p:cTn id="36" presetID="10" presetClass="entr" presetSubtype="0" fill="hold" nodeType="clickEffect">
                                  <p:stCondLst>
                                    <p:cond delay="0"/>
                                  </p:stCondLst>
                                  <p:childTnLst>
                                    <p:set>
                                      <p:cBhvr>
                                        <p:cTn id="34" dur="1" fill="hold">
                                          <p:stCondLst>
                                            <p:cond delay="0"/>
                                          </p:stCondLst>
                                        </p:cTn>
                                        <p:tgtEl>
                                          <p:spTgt spid="114"/>
                                        </p:tgtEl>
                                        <p:attrNameLst>
                                          <p:attrName>style.visibility</p:attrName>
                                        </p:attrNameLst>
                                      </p:cBhvr>
                                      <p:to>
                                        <p:strVal val="visible"/>
                                      </p:to>
                                    </p:set>
                                    <p:animEffect transition="in" filter="fade">
                                      <p:cBhvr>
                                        <p:cTn id="35" dur="500"/>
                                        <p:tgtEl>
                                          <p:spTgt spid="114"/>
                                        </p:tgtEl>
                                      </p:cBhvr>
                                    </p:animEffect>
                                  </p:childTnLst>
                                </p:cTn>
                              </p:par>
                              <p:par>
                                <p:cTn id="39" presetID="10" presetClass="entr" presetSubtype="0" fill="hold" nodeType="withEffect">
                                  <p:stCondLst>
                                    <p:cond delay="0"/>
                                  </p:stCondLst>
                                  <p:childTnLst>
                                    <p:set>
                                      <p:cBhvr>
                                        <p:cTn id="37" dur="1" fill="hold">
                                          <p:stCondLst>
                                            <p:cond delay="0"/>
                                          </p:stCondLst>
                                        </p:cTn>
                                        <p:tgtEl>
                                          <p:spTgt spid="202"/>
                                        </p:tgtEl>
                                        <p:attrNameLst>
                                          <p:attrName>style.visibility</p:attrName>
                                        </p:attrNameLst>
                                      </p:cBhvr>
                                      <p:to>
                                        <p:strVal val="visible"/>
                                      </p:to>
                                    </p:set>
                                    <p:animEffect transition="in" filter="fade">
                                      <p:cBhvr>
                                        <p:cTn id="38" dur="500"/>
                                        <p:tgtEl>
                                          <p:spTgt spid="202"/>
                                        </p:tgtEl>
                                      </p:cBhvr>
                                    </p:animEffect>
                                  </p:childTnLst>
                                </p:cTn>
                              </p:par>
                            </p:childTnLst>
                          </p:cTn>
                        </p:par>
                      </p:childTnLst>
                    </p:cTn>
                  </p:par>
                  <p:par>
                    <p:cTn id="48" fill="hold">
                      <p:stCondLst>
                        <p:cond delay="indefinite"/>
                      </p:stCondLst>
                      <p:childTnLst>
                        <p:par>
                          <p:cTn id="49" fill="hold">
                            <p:stCondLst>
                              <p:cond delay="0"/>
                            </p:stCondLst>
                            <p:childTnLst>
                              <p:par>
                                <p:cTn id="44" presetID="10" presetClass="entr" presetSubtype="0" fill="hold" nodeType="clickEffect">
                                  <p:stCondLst>
                                    <p:cond delay="0"/>
                                  </p:stCondLst>
                                  <p:childTnLst>
                                    <p:set>
                                      <p:cBhvr>
                                        <p:cTn id="42" dur="1" fill="hold">
                                          <p:stCondLst>
                                            <p:cond delay="0"/>
                                          </p:stCondLst>
                                        </p:cTn>
                                        <p:tgtEl>
                                          <p:spTgt spid="115"/>
                                        </p:tgtEl>
                                        <p:attrNameLst>
                                          <p:attrName>style.visibility</p:attrName>
                                        </p:attrNameLst>
                                      </p:cBhvr>
                                      <p:to>
                                        <p:strVal val="visible"/>
                                      </p:to>
                                    </p:set>
                                    <p:animEffect transition="in" filter="fade">
                                      <p:cBhvr>
                                        <p:cTn id="43" dur="500"/>
                                        <p:tgtEl>
                                          <p:spTgt spid="115"/>
                                        </p:tgtEl>
                                      </p:cBhvr>
                                    </p:animEffect>
                                  </p:childTnLst>
                                </p:cTn>
                              </p:par>
                              <p:par>
                                <p:cTn id="47" presetID="10" presetClass="entr" presetSubtype="0" fill="hold" nodeType="withEffect">
                                  <p:stCondLst>
                                    <p:cond delay="0"/>
                                  </p:stCondLst>
                                  <p:childTnLst>
                                    <p:set>
                                      <p:cBhvr>
                                        <p:cTn id="45" dur="1" fill="hold">
                                          <p:stCondLst>
                                            <p:cond delay="0"/>
                                          </p:stCondLst>
                                        </p:cTn>
                                        <p:tgtEl>
                                          <p:spTgt spid="203"/>
                                        </p:tgtEl>
                                        <p:attrNameLst>
                                          <p:attrName>style.visibility</p:attrName>
                                        </p:attrNameLst>
                                      </p:cBhvr>
                                      <p:to>
                                        <p:strVal val="visible"/>
                                      </p:to>
                                    </p:set>
                                    <p:animEffect transition="in" filter="fade">
                                      <p:cBhvr>
                                        <p:cTn id="46" dur="500"/>
                                        <p:tgtEl>
                                          <p:spTgt spid="203"/>
                                        </p:tgtEl>
                                      </p:cBhvr>
                                    </p:animEffect>
                                  </p:childTnLst>
                                </p:cTn>
                              </p:par>
                            </p:childTnLst>
                          </p:cTn>
                        </p:par>
                      </p:childTnLst>
                    </p:cTn>
                  </p:par>
                  <p:par>
                    <p:cTn id="56" fill="hold">
                      <p:stCondLst>
                        <p:cond delay="indefinite"/>
                      </p:stCondLst>
                      <p:childTnLst>
                        <p:par>
                          <p:cTn id="57" fill="hold">
                            <p:stCondLst>
                              <p:cond delay="0"/>
                            </p:stCondLst>
                            <p:childTnLst>
                              <p:par>
                                <p:cTn id="52" presetID="10" presetClass="entr" presetSubtype="0" fill="hold" nodeType="clickEffect">
                                  <p:stCondLst>
                                    <p:cond delay="0"/>
                                  </p:stCondLst>
                                  <p:childTnLst>
                                    <p:set>
                                      <p:cBhvr>
                                        <p:cTn id="50" dur="1" fill="hold">
                                          <p:stCondLst>
                                            <p:cond delay="0"/>
                                          </p:stCondLst>
                                        </p:cTn>
                                        <p:tgtEl>
                                          <p:spTgt spid="117"/>
                                        </p:tgtEl>
                                        <p:attrNameLst>
                                          <p:attrName>style.visibility</p:attrName>
                                        </p:attrNameLst>
                                      </p:cBhvr>
                                      <p:to>
                                        <p:strVal val="visible"/>
                                      </p:to>
                                    </p:set>
                                    <p:animEffect transition="in" filter="fade">
                                      <p:cBhvr>
                                        <p:cTn id="51" dur="500"/>
                                        <p:tgtEl>
                                          <p:spTgt spid="117"/>
                                        </p:tgtEl>
                                      </p:cBhvr>
                                    </p:animEffect>
                                  </p:childTnLst>
                                </p:cTn>
                              </p:par>
                              <p:par>
                                <p:cTn id="55" presetID="10" presetClass="entr" presetSubtype="0" fill="hold" nodeType="withEffect">
                                  <p:stCondLst>
                                    <p:cond delay="0"/>
                                  </p:stCondLst>
                                  <p:childTnLst>
                                    <p:set>
                                      <p:cBhvr>
                                        <p:cTn id="53" dur="1" fill="hold">
                                          <p:stCondLst>
                                            <p:cond delay="0"/>
                                          </p:stCondLst>
                                        </p:cTn>
                                        <p:tgtEl>
                                          <p:spTgt spid="204"/>
                                        </p:tgtEl>
                                        <p:attrNameLst>
                                          <p:attrName>style.visibility</p:attrName>
                                        </p:attrNameLst>
                                      </p:cBhvr>
                                      <p:to>
                                        <p:strVal val="visible"/>
                                      </p:to>
                                    </p:set>
                                    <p:animEffect transition="in" filter="fade">
                                      <p:cBhvr>
                                        <p:cTn id="54" dur="5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Why not just test the whole system?</a:t>
            </a:r>
          </a:p>
        </p:txBody>
      </p:sp>
      <p:sp>
        <p:nvSpPr>
          <p:cNvPr id="3" name="Slide Number Placeholder 3"/>
          <p:cNvSpPr>
            <a:spLocks noGrp="1"/>
          </p:cNvSpPr>
          <p:nvPr>
            <p:ph type="sldNum" sz="quarter" idx="4"/>
          </p:nvPr>
        </p:nvSpPr>
        <p:spPr/>
        <p:txBody>
          <a:bodyPr/>
          <a:lstStyle/>
          <a:p>
            <a:fld id="{B7EB45DA-9A0D-DC49-8E02-F30A5DDC21C3}" type="slidenum">
              <a:rPr lang="en-US" smtClean="0"/>
              <a:t>6</a:t>
            </a:fld>
            <a:endParaRPr lang="en-US"/>
          </a:p>
        </p:txBody>
      </p:sp>
      <p:sp>
        <p:nvSpPr>
          <p:cNvPr id="90" name="E90"/>
          <p:cNvSpPr/>
          <p:nvPr/>
        </p:nvSpPr>
        <p:spPr>
          <a:xfrm>
            <a:off x="566928" y="850000"/>
            <a:ext cx="8010144" cy="75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200" b="1" i="0" dirty="0">
                <a:solidFill>
                  <a:srgbClr val="5C4826"/>
                </a:solidFill>
              </a:rPr>
              <a:t>THE OBVIOUS STRATEGY</a:t>
            </a:r>
          </a:p>
          <a:p>
            <a:pPr algn="ctr">
              <a:buNone/>
            </a:pPr>
            <a:r>
              <a:rPr lang="en-US" sz="2000" b="0" i="0" dirty="0">
                <a:solidFill>
                  <a:srgbClr val="000000"/>
                </a:solidFill>
              </a:rPr>
              <a:t>Assemble the service; verify at most one charge appears.</a:t>
            </a:r>
          </a:p>
        </p:txBody>
      </p:sp>
      <p:sp>
        <p:nvSpPr>
          <p:cNvPr id="100" name="B100"/>
          <p:cNvSpPr/>
          <p:nvPr/>
        </p:nvSpPr>
        <p:spPr>
          <a:xfrm>
            <a:off x="566928" y="1710000"/>
            <a:ext cx="1417320" cy="530352"/>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client</a:t>
            </a:r>
          </a:p>
        </p:txBody>
      </p:sp>
      <p:cxnSp>
        <p:nvCxnSpPr>
          <p:cNvPr id="105" name="C105"/>
          <p:cNvCxnSpPr/>
          <p:nvPr/>
        </p:nvCxnSpPr>
        <p:spPr>
          <a:xfrm>
            <a:off x="2024248" y="1975176"/>
            <a:ext cx="152752" cy="0"/>
          </a:xfrm>
          <a:prstGeom prst="straightConnector1">
            <a:avLst/>
          </a:prstGeom>
          <a:ln w="28575">
            <a:solidFill>
              <a:srgbClr val="8E6F3E"/>
            </a:solidFill>
            <a:tailEnd type="triangle" w="med" len="med"/>
          </a:ln>
        </p:spPr>
      </p:cxnSp>
      <p:sp>
        <p:nvSpPr>
          <p:cNvPr id="101" name="B101"/>
          <p:cNvSpPr/>
          <p:nvPr/>
        </p:nvSpPr>
        <p:spPr>
          <a:xfrm>
            <a:off x="2217000" y="1710000"/>
            <a:ext cx="1417320" cy="530352"/>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API</a:t>
            </a:r>
          </a:p>
        </p:txBody>
      </p:sp>
      <p:cxnSp>
        <p:nvCxnSpPr>
          <p:cNvPr id="106" name="C106"/>
          <p:cNvCxnSpPr/>
          <p:nvPr/>
        </p:nvCxnSpPr>
        <p:spPr>
          <a:xfrm>
            <a:off x="3674320" y="1975176"/>
            <a:ext cx="152752" cy="0"/>
          </a:xfrm>
          <a:prstGeom prst="straightConnector1">
            <a:avLst/>
          </a:prstGeom>
          <a:ln w="28575">
            <a:solidFill>
              <a:srgbClr val="8E6F3E"/>
            </a:solidFill>
            <a:tailEnd type="triangle" w="med" len="med"/>
          </a:ln>
        </p:spPr>
      </p:cxnSp>
      <p:sp>
        <p:nvSpPr>
          <p:cNvPr id="102" name="B102"/>
          <p:cNvSpPr/>
          <p:nvPr/>
        </p:nvSpPr>
        <p:spPr>
          <a:xfrm>
            <a:off x="3867072" y="1710000"/>
            <a:ext cx="1417320" cy="530352"/>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payments</a:t>
            </a:r>
          </a:p>
        </p:txBody>
      </p:sp>
      <p:cxnSp>
        <p:nvCxnSpPr>
          <p:cNvPr id="107" name="C107"/>
          <p:cNvCxnSpPr/>
          <p:nvPr/>
        </p:nvCxnSpPr>
        <p:spPr>
          <a:xfrm>
            <a:off x="5324392" y="1975176"/>
            <a:ext cx="152752" cy="0"/>
          </a:xfrm>
          <a:prstGeom prst="straightConnector1">
            <a:avLst/>
          </a:prstGeom>
          <a:ln w="28575">
            <a:solidFill>
              <a:srgbClr val="8E6F3E"/>
            </a:solidFill>
            <a:tailEnd type="triangle" w="med" len="med"/>
          </a:ln>
        </p:spPr>
      </p:cxnSp>
      <p:sp>
        <p:nvSpPr>
          <p:cNvPr id="103" name="B103"/>
          <p:cNvSpPr/>
          <p:nvPr/>
        </p:nvSpPr>
        <p:spPr>
          <a:xfrm>
            <a:off x="5517144" y="1710000"/>
            <a:ext cx="1417320" cy="530352"/>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ledger</a:t>
            </a:r>
          </a:p>
        </p:txBody>
      </p:sp>
      <p:cxnSp>
        <p:nvCxnSpPr>
          <p:cNvPr id="108" name="C108"/>
          <p:cNvCxnSpPr/>
          <p:nvPr/>
        </p:nvCxnSpPr>
        <p:spPr>
          <a:xfrm>
            <a:off x="6974464" y="1975176"/>
            <a:ext cx="152752" cy="0"/>
          </a:xfrm>
          <a:prstGeom prst="straightConnector1">
            <a:avLst/>
          </a:prstGeom>
          <a:ln w="28575">
            <a:solidFill>
              <a:srgbClr val="8E6F3E"/>
            </a:solidFill>
            <a:tailEnd type="triangle" w="med" len="med"/>
          </a:ln>
        </p:spPr>
      </p:cxnSp>
      <p:sp>
        <p:nvSpPr>
          <p:cNvPr id="104" name="B104"/>
          <p:cNvSpPr/>
          <p:nvPr/>
        </p:nvSpPr>
        <p:spPr>
          <a:xfrm>
            <a:off x="7167216" y="1710000"/>
            <a:ext cx="1417320" cy="530352"/>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provider</a:t>
            </a:r>
          </a:p>
        </p:txBody>
      </p:sp>
      <p:sp>
        <p:nvSpPr>
          <p:cNvPr id="120" name="T120"/>
          <p:cNvSpPr txBox="1"/>
          <p:nvPr/>
        </p:nvSpPr>
        <p:spPr>
          <a:xfrm>
            <a:off x="566928" y="2345000"/>
            <a:ext cx="8010144" cy="675000"/>
          </a:xfrm>
          <a:prstGeom prst="rect">
            <a:avLst/>
          </a:prstGeom>
          <a:noFill/>
          <a:ln>
            <a:noFill/>
          </a:ln>
        </p:spPr>
        <p:txBody>
          <a:bodyPr wrap="square" lIns="0" tIns="0" rIns="0" bIns="0" anchor="t"/>
          <a:lstStyle/>
          <a:p>
            <a:pPr algn="ctr">
              <a:buNone/>
            </a:pPr>
            <a:r>
              <a:rPr lang="en-US" sz="2200" b="1" i="0" dirty="0">
                <a:solidFill>
                  <a:srgbClr val="5C4826"/>
                </a:solidFill>
              </a:rPr>
              <a:t>The test failed. Where is the defect? Any component — or any interaction — could be responsible.</a:t>
            </a:r>
          </a:p>
        </p:txBody>
      </p:sp>
      <p:sp>
        <p:nvSpPr>
          <p:cNvPr id="130" name="P130"/>
          <p:cNvSpPr/>
          <p:nvPr/>
        </p:nvSpPr>
        <p:spPr>
          <a:xfrm>
            <a:off x="566928" y="3125000"/>
            <a:ext cx="2487168" cy="195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LOCALIZE</a:t>
            </a:r>
          </a:p>
          <a:p>
            <a:pPr algn="ctr">
              <a:buNone/>
            </a:pPr>
            <a:r>
              <a:rPr lang="en-US" sz="2000" b="0" i="0" dirty="0">
                <a:solidFill>
                  <a:srgbClr val="000000"/>
                </a:solidFill>
              </a:rPr>
              <a:t>The failure names a symptom, not a part.</a:t>
            </a:r>
          </a:p>
        </p:txBody>
      </p:sp>
      <p:sp>
        <p:nvSpPr>
          <p:cNvPr id="131" name="P131"/>
          <p:cNvSpPr/>
          <p:nvPr/>
        </p:nvSpPr>
        <p:spPr>
          <a:xfrm>
            <a:off x="3328416" y="3125000"/>
            <a:ext cx="2487168" cy="195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REPRODUCE</a:t>
            </a:r>
          </a:p>
          <a:p>
            <a:pPr algn="ctr">
              <a:buNone/>
            </a:pPr>
            <a:r>
              <a:rPr lang="en-US" sz="2000" b="0" i="0" dirty="0">
                <a:solidFill>
                  <a:srgbClr val="000000"/>
                </a:solidFill>
              </a:rPr>
              <a:t>Timing, state, and environment may not repeat on demand.</a:t>
            </a:r>
          </a:p>
        </p:txBody>
      </p:sp>
      <p:sp>
        <p:nvSpPr>
          <p:cNvPr id="132" name="P132"/>
          <p:cNvSpPr/>
          <p:nvPr/>
        </p:nvSpPr>
        <p:spPr>
          <a:xfrm>
            <a:off x="6089904" y="3125000"/>
            <a:ext cx="2487168" cy="195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DIAGNOSE</a:t>
            </a:r>
          </a:p>
          <a:p>
            <a:pPr algn="ctr">
              <a:buNone/>
            </a:pPr>
            <a:r>
              <a:rPr lang="en-US" sz="2000" b="0" i="0" dirty="0">
                <a:solidFill>
                  <a:srgbClr val="000000"/>
                </a:solidFill>
              </a:rPr>
              <a:t>The further the observation from the fault, the more it costs to explain.</a:t>
            </a:r>
          </a:p>
        </p:txBody>
      </p:sp>
      <p:sp>
        <p:nvSpPr>
          <p:cNvPr id="150" name="E150"/>
          <p:cNvSpPr/>
          <p:nvPr/>
        </p:nvSpPr>
        <p:spPr>
          <a:xfrm>
            <a:off x="566928" y="5170000"/>
            <a:ext cx="8010144" cy="60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400" b="1" i="0" dirty="0">
                <a:solidFill>
                  <a:srgbClr val="5C4826"/>
                </a:solidFill>
              </a:rPr>
              <a:t>So engineers seek evidence at multiple scopes.</a:t>
            </a:r>
          </a:p>
        </p:txBody>
      </p:sp>
      <p:sp>
        <p:nvSpPr>
          <p:cNvPr id="16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System evidence is realistic and expensive to act 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nodeType="withEffect">
                                  <p:stCondLst>
                                    <p:cond delay="0"/>
                                  </p:stCondLst>
                                  <p:childTnLst>
                                    <p:set>
                                      <p:cBhvr>
                                        <p:cTn id="9" dur="1" fill="hold">
                                          <p:stCondLst>
                                            <p:cond delay="0"/>
                                          </p:stCondLst>
                                        </p:cTn>
                                        <p:tgtEl>
                                          <p:spTgt spid="105"/>
                                        </p:tgtEl>
                                        <p:attrNameLst>
                                          <p:attrName>style.visibility</p:attrName>
                                        </p:attrNameLst>
                                      </p:cBhvr>
                                      <p:to>
                                        <p:strVal val="visible"/>
                                      </p:to>
                                    </p:set>
                                    <p:animEffect transition="in" filter="fade">
                                      <p:cBhvr>
                                        <p:cTn id="10" dur="500"/>
                                        <p:tgtEl>
                                          <p:spTgt spid="105"/>
                                        </p:tgtEl>
                                      </p:cBhvr>
                                    </p:animEffect>
                                  </p:childTnLst>
                                </p:cTn>
                              </p:par>
                              <p:par>
                                <p:cTn id="11" presetID="10" presetClass="entr" presetSubtype="0"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childTnLst>
                                </p:cTn>
                              </p:par>
                              <p:par>
                                <p:cTn id="14" presetID="10" presetClass="entr" presetSubtype="0" fill="hold" nodeType="withEffect">
                                  <p:stCondLst>
                                    <p:cond delay="0"/>
                                  </p:stCondLst>
                                  <p:childTnLst>
                                    <p:set>
                                      <p:cBhvr>
                                        <p:cTn id="15" dur="1" fill="hold">
                                          <p:stCondLst>
                                            <p:cond delay="0"/>
                                          </p:stCondLst>
                                        </p:cTn>
                                        <p:tgtEl>
                                          <p:spTgt spid="106"/>
                                        </p:tgtEl>
                                        <p:attrNameLst>
                                          <p:attrName>style.visibility</p:attrName>
                                        </p:attrNameLst>
                                      </p:cBhvr>
                                      <p:to>
                                        <p:strVal val="visible"/>
                                      </p:to>
                                    </p:set>
                                    <p:animEffect transition="in" filter="fade">
                                      <p:cBhvr>
                                        <p:cTn id="16" dur="500"/>
                                        <p:tgtEl>
                                          <p:spTgt spid="106"/>
                                        </p:tgtEl>
                                      </p:cBhvr>
                                    </p:animEffect>
                                  </p:childTnLst>
                                </p:cTn>
                              </p:par>
                              <p:par>
                                <p:cTn id="17" presetID="10" presetClass="entr" presetSubtype="0" fill="hold" nodeType="with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fade">
                                      <p:cBhvr>
                                        <p:cTn id="19" dur="500"/>
                                        <p:tgtEl>
                                          <p:spTgt spid="102"/>
                                        </p:tgtEl>
                                      </p:cBhvr>
                                    </p:animEffect>
                                  </p:childTnLst>
                                </p:cTn>
                              </p:par>
                              <p:par>
                                <p:cTn id="20" presetID="10" presetClass="entr" presetSubtype="0" fill="hold" nodeType="withEffect">
                                  <p:stCondLst>
                                    <p:cond delay="0"/>
                                  </p:stCondLst>
                                  <p:childTnLst>
                                    <p:set>
                                      <p:cBhvr>
                                        <p:cTn id="21" dur="1" fill="hold">
                                          <p:stCondLst>
                                            <p:cond delay="0"/>
                                          </p:stCondLst>
                                        </p:cTn>
                                        <p:tgtEl>
                                          <p:spTgt spid="107"/>
                                        </p:tgtEl>
                                        <p:attrNameLst>
                                          <p:attrName>style.visibility</p:attrName>
                                        </p:attrNameLst>
                                      </p:cBhvr>
                                      <p:to>
                                        <p:strVal val="visible"/>
                                      </p:to>
                                    </p:set>
                                    <p:animEffect transition="in" filter="fade">
                                      <p:cBhvr>
                                        <p:cTn id="22" dur="500"/>
                                        <p:tgtEl>
                                          <p:spTgt spid="107"/>
                                        </p:tgtEl>
                                      </p:cBhvr>
                                    </p:animEffect>
                                  </p:childTnLst>
                                </p:cTn>
                              </p:par>
                              <p:par>
                                <p:cTn id="23" presetID="10" presetClass="entr" presetSubtype="0" fill="hold" nodeType="withEffect">
                                  <p:stCondLst>
                                    <p:cond delay="0"/>
                                  </p:stCondLst>
                                  <p:childTnLst>
                                    <p:set>
                                      <p:cBhvr>
                                        <p:cTn id="24" dur="1" fill="hold">
                                          <p:stCondLst>
                                            <p:cond delay="0"/>
                                          </p:stCondLst>
                                        </p:cTn>
                                        <p:tgtEl>
                                          <p:spTgt spid="103"/>
                                        </p:tgtEl>
                                        <p:attrNameLst>
                                          <p:attrName>style.visibility</p:attrName>
                                        </p:attrNameLst>
                                      </p:cBhvr>
                                      <p:to>
                                        <p:strVal val="visible"/>
                                      </p:to>
                                    </p:set>
                                    <p:animEffect transition="in" filter="fade">
                                      <p:cBhvr>
                                        <p:cTn id="25" dur="500"/>
                                        <p:tgtEl>
                                          <p:spTgt spid="103"/>
                                        </p:tgtEl>
                                      </p:cBhvr>
                                    </p:animEffect>
                                  </p:childTnLst>
                                </p:cTn>
                              </p:par>
                              <p:par>
                                <p:cTn id="26" presetID="10" presetClass="entr" presetSubtype="0" fill="hold" nodeType="with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500"/>
                                        <p:tgtEl>
                                          <p:spTgt spid="108"/>
                                        </p:tgtEl>
                                      </p:cBhvr>
                                    </p:animEffect>
                                  </p:childTnLst>
                                </p:cTn>
                              </p:par>
                              <p:par>
                                <p:cTn id="29" presetID="10" presetClass="entr" presetSubtype="0" fill="hold" nodeType="withEffect">
                                  <p:stCondLst>
                                    <p:cond delay="0"/>
                                  </p:stCondLst>
                                  <p:childTnLst>
                                    <p:set>
                                      <p:cBhvr>
                                        <p:cTn id="30" dur="1" fill="hold">
                                          <p:stCondLst>
                                            <p:cond delay="0"/>
                                          </p:stCondLst>
                                        </p:cTn>
                                        <p:tgtEl>
                                          <p:spTgt spid="104"/>
                                        </p:tgtEl>
                                        <p:attrNameLst>
                                          <p:attrName>style.visibility</p:attrName>
                                        </p:attrNameLst>
                                      </p:cBhvr>
                                      <p:to>
                                        <p:strVal val="visible"/>
                                      </p:to>
                                    </p:set>
                                    <p:animEffect transition="in" filter="fade">
                                      <p:cBhvr>
                                        <p:cTn id="31" dur="500"/>
                                        <p:tgtEl>
                                          <p:spTgt spid="104"/>
                                        </p:tgtEl>
                                      </p:cBhvr>
                                    </p:animEffect>
                                  </p:childTnLst>
                                </p:cTn>
                              </p:par>
                              <p:par>
                                <p:cTn id="32" presetID="10" presetClass="entr" presetSubtype="0" fill="hold" nodeType="withEffect">
                                  <p:stCondLst>
                                    <p:cond delay="0"/>
                                  </p:stCondLst>
                                  <p:childTnLst>
                                    <p:set>
                                      <p:cBhvr>
                                        <p:cTn id="33" dur="1" fill="hold">
                                          <p:stCondLst>
                                            <p:cond delay="0"/>
                                          </p:stCondLst>
                                        </p:cTn>
                                        <p:tgtEl>
                                          <p:spTgt spid="120"/>
                                        </p:tgtEl>
                                        <p:attrNameLst>
                                          <p:attrName>style.visibility</p:attrName>
                                        </p:attrNameLst>
                                      </p:cBhvr>
                                      <p:to>
                                        <p:strVal val="visible"/>
                                      </p:to>
                                    </p:set>
                                    <p:animEffect transition="in" filter="fade">
                                      <p:cBhvr>
                                        <p:cTn id="34" dur="500"/>
                                        <p:tgtEl>
                                          <p:spTgt spid="1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fade">
                                      <p:cBhvr>
                                        <p:cTn id="39" dur="500"/>
                                        <p:tgtEl>
                                          <p:spTgt spid="130"/>
                                        </p:tgtEl>
                                      </p:cBhvr>
                                    </p:animEffect>
                                  </p:childTnLst>
                                </p:cTn>
                              </p:par>
                              <p:par>
                                <p:cTn id="40" presetID="10" presetClass="entr" presetSubtype="0" fill="hold" nodeType="withEffect">
                                  <p:stCondLst>
                                    <p:cond delay="0"/>
                                  </p:stCondLst>
                                  <p:childTnLst>
                                    <p:set>
                                      <p:cBhvr>
                                        <p:cTn id="41" dur="1" fill="hold">
                                          <p:stCondLst>
                                            <p:cond delay="0"/>
                                          </p:stCondLst>
                                        </p:cTn>
                                        <p:tgtEl>
                                          <p:spTgt spid="131"/>
                                        </p:tgtEl>
                                        <p:attrNameLst>
                                          <p:attrName>style.visibility</p:attrName>
                                        </p:attrNameLst>
                                      </p:cBhvr>
                                      <p:to>
                                        <p:strVal val="visible"/>
                                      </p:to>
                                    </p:set>
                                    <p:animEffect transition="in" filter="fade">
                                      <p:cBhvr>
                                        <p:cTn id="42" dur="500"/>
                                        <p:tgtEl>
                                          <p:spTgt spid="131"/>
                                        </p:tgtEl>
                                      </p:cBhvr>
                                    </p:animEffect>
                                  </p:childTnLst>
                                </p:cTn>
                              </p:par>
                              <p:par>
                                <p:cTn id="43" presetID="10" presetClass="entr" presetSubtype="0" fill="hold" nodeType="withEffect">
                                  <p:stCondLst>
                                    <p:cond delay="0"/>
                                  </p:stCondLst>
                                  <p:childTnLst>
                                    <p:set>
                                      <p:cBhvr>
                                        <p:cTn id="44" dur="1" fill="hold">
                                          <p:stCondLst>
                                            <p:cond delay="0"/>
                                          </p:stCondLst>
                                        </p:cTn>
                                        <p:tgtEl>
                                          <p:spTgt spid="132"/>
                                        </p:tgtEl>
                                        <p:attrNameLst>
                                          <p:attrName>style.visibility</p:attrName>
                                        </p:attrNameLst>
                                      </p:cBhvr>
                                      <p:to>
                                        <p:strVal val="visible"/>
                                      </p:to>
                                    </p:set>
                                    <p:animEffect transition="in" filter="fade">
                                      <p:cBhvr>
                                        <p:cTn id="45" dur="500"/>
                                        <p:tgtEl>
                                          <p:spTgt spid="13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50"/>
                                        </p:tgtEl>
                                        <p:attrNameLst>
                                          <p:attrName>style.visibility</p:attrName>
                                        </p:attrNameLst>
                                      </p:cBhvr>
                                      <p:to>
                                        <p:strVal val="visible"/>
                                      </p:to>
                                    </p:set>
                                    <p:animEffect transition="in" filter="fade">
                                      <p:cBhvr>
                                        <p:cTn id="50"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One claim, several scopes of evidence</a:t>
            </a:r>
          </a:p>
        </p:txBody>
      </p:sp>
      <p:sp>
        <p:nvSpPr>
          <p:cNvPr id="3" name="Slide Number Placeholder 3"/>
          <p:cNvSpPr>
            <a:spLocks noGrp="1"/>
          </p:cNvSpPr>
          <p:nvPr>
            <p:ph type="sldNum" sz="quarter" idx="4"/>
          </p:nvPr>
        </p:nvSpPr>
        <p:spPr/>
        <p:txBody>
          <a:bodyPr/>
          <a:lstStyle/>
          <a:p>
            <a:fld id="{B7EB45DA-9A0D-DC49-8E02-F30A5DDC21C3}" type="slidenum">
              <a:rPr lang="en-US" smtClean="0"/>
              <a:t>7</a:t>
            </a:fld>
            <a:endParaRPr lang="en-US"/>
          </a:p>
        </p:txBody>
      </p:sp>
      <p:sp>
        <p:nvSpPr>
          <p:cNvPr id="100" name="E100"/>
          <p:cNvSpPr/>
          <p:nvPr/>
        </p:nvSpPr>
        <p:spPr>
          <a:xfrm>
            <a:off x="676656" y="896112"/>
            <a:ext cx="7936992" cy="566928"/>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200" b="1" i="0" dirty="0">
                <a:solidFill>
                  <a:srgbClr val="5C4826"/>
                </a:solidFill>
              </a:rPr>
              <a:t>SPEC: a submitted payment shall cause at most one charge.</a:t>
            </a:r>
          </a:p>
        </p:txBody>
      </p:sp>
      <p:sp>
        <p:nvSpPr>
          <p:cNvPr id="110" name="B110"/>
          <p:cNvSpPr/>
          <p:nvPr/>
        </p:nvSpPr>
        <p:spPr>
          <a:xfrm>
            <a:off x="676656" y="1627632"/>
            <a:ext cx="2395728" cy="64008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LOCAL</a:t>
            </a:r>
          </a:p>
        </p:txBody>
      </p:sp>
      <p:sp>
        <p:nvSpPr>
          <p:cNvPr id="120" name="P120"/>
          <p:cNvSpPr/>
          <p:nvPr/>
        </p:nvSpPr>
        <p:spPr>
          <a:xfrm>
            <a:off x="3163824" y="1627632"/>
            <a:ext cx="5458968" cy="6400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Does the idempotency component reject a duplicate payment ID?</a:t>
            </a:r>
          </a:p>
        </p:txBody>
      </p:sp>
      <p:sp>
        <p:nvSpPr>
          <p:cNvPr id="111" name="B111"/>
          <p:cNvSpPr/>
          <p:nvPr/>
        </p:nvSpPr>
        <p:spPr>
          <a:xfrm>
            <a:off x="676656" y="2340864"/>
            <a:ext cx="2395728" cy="64008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COMPOSITION</a:t>
            </a:r>
          </a:p>
        </p:txBody>
      </p:sp>
      <p:sp>
        <p:nvSpPr>
          <p:cNvPr id="121" name="P121"/>
          <p:cNvSpPr/>
          <p:nvPr/>
        </p:nvSpPr>
        <p:spPr>
          <a:xfrm>
            <a:off x="3163824" y="2340864"/>
            <a:ext cx="5458968" cy="6400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When client retry and server retry interact, can one payment be submitted twice?</a:t>
            </a:r>
          </a:p>
        </p:txBody>
      </p:sp>
      <p:sp>
        <p:nvSpPr>
          <p:cNvPr id="112" name="B112"/>
          <p:cNvSpPr/>
          <p:nvPr/>
        </p:nvSpPr>
        <p:spPr>
          <a:xfrm>
            <a:off x="676656" y="3054096"/>
            <a:ext cx="2395728" cy="64008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SYSTEM</a:t>
            </a:r>
          </a:p>
        </p:txBody>
      </p:sp>
      <p:sp>
        <p:nvSpPr>
          <p:cNvPr id="122" name="P122"/>
          <p:cNvSpPr/>
          <p:nvPr/>
        </p:nvSpPr>
        <p:spPr>
          <a:xfrm>
            <a:off x="3163824" y="3054096"/>
            <a:ext cx="5458968" cy="6400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Can one submitted payment ever produce two charges at the boundary?</a:t>
            </a:r>
          </a:p>
        </p:txBody>
      </p:sp>
      <p:sp>
        <p:nvSpPr>
          <p:cNvPr id="113" name="B113"/>
          <p:cNvSpPr/>
          <p:nvPr/>
        </p:nvSpPr>
        <p:spPr>
          <a:xfrm>
            <a:off x="676656" y="3767328"/>
            <a:ext cx="2395728" cy="64008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WORLD</a:t>
            </a:r>
          </a:p>
        </p:txBody>
      </p:sp>
      <p:sp>
        <p:nvSpPr>
          <p:cNvPr id="123" name="P123"/>
          <p:cNvSpPr/>
          <p:nvPr/>
        </p:nvSpPr>
        <p:spPr>
          <a:xfrm>
            <a:off x="3163824" y="3767328"/>
            <a:ext cx="5458968" cy="6400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Under the provider’s actual semantics, can the customer still be charged twice?</a:t>
            </a:r>
          </a:p>
        </p:txBody>
      </p:sp>
      <p:sp>
        <p:nvSpPr>
          <p:cNvPr id="130" name="T130"/>
          <p:cNvSpPr txBox="1"/>
          <p:nvPr/>
        </p:nvSpPr>
        <p:spPr>
          <a:xfrm>
            <a:off x="676656" y="4572000"/>
            <a:ext cx="7936992" cy="914400"/>
          </a:xfrm>
          <a:prstGeom prst="rect">
            <a:avLst/>
          </a:prstGeom>
          <a:noFill/>
          <a:ln>
            <a:noFill/>
          </a:ln>
        </p:spPr>
        <p:txBody>
          <a:bodyPr wrap="square" lIns="0" tIns="0" rIns="0" bIns="0" anchor="t"/>
          <a:lstStyle/>
          <a:p>
            <a:pPr algn="ctr">
              <a:buNone/>
            </a:pPr>
            <a:r>
              <a:rPr lang="en-US" sz="2200" b="0" i="1" dirty="0">
                <a:solidFill>
                  <a:srgbClr val="555960"/>
                </a:solidFill>
              </a:rPr>
              <a:t>Some properties exist only in composition — and only world evidence can expose a false assumption.</a:t>
            </a:r>
          </a:p>
        </p:txBody>
      </p:sp>
      <p:sp>
        <p:nvSpPr>
          <p:cNvPr id="14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Check at the lowest scope that can establish it but no lower.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nodeType="withEffect">
                                  <p:stCondLst>
                                    <p:cond delay="0"/>
                                  </p:stCondLst>
                                  <p:childTnLst>
                                    <p:set>
                                      <p:cBhvr>
                                        <p:cTn id="9" dur="1" fill="hold">
                                          <p:stCondLst>
                                            <p:cond delay="0"/>
                                          </p:stCondLst>
                                        </p:cTn>
                                        <p:tgtEl>
                                          <p:spTgt spid="120"/>
                                        </p:tgtEl>
                                        <p:attrNameLst>
                                          <p:attrName>style.visibility</p:attrName>
                                        </p:attrNameLst>
                                      </p:cBhvr>
                                      <p:to>
                                        <p:strVal val="visible"/>
                                      </p:to>
                                    </p:set>
                                    <p:animEffect transition="in" filter="fade">
                                      <p:cBhvr>
                                        <p:cTn id="10" dur="500"/>
                                        <p:tgtEl>
                                          <p:spTgt spid="1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fade">
                                      <p:cBhvr>
                                        <p:cTn id="15" dur="500"/>
                                        <p:tgtEl>
                                          <p:spTgt spid="111"/>
                                        </p:tgtEl>
                                      </p:cBhvr>
                                    </p:animEffect>
                                  </p:childTnLst>
                                </p:cTn>
                              </p:par>
                              <p:par>
                                <p:cTn id="16" presetID="10" presetClass="entr" presetSubtype="0" fill="hold" nodeType="withEffect">
                                  <p:stCondLst>
                                    <p:cond delay="0"/>
                                  </p:stCondLst>
                                  <p:childTnLst>
                                    <p:set>
                                      <p:cBhvr>
                                        <p:cTn id="17" dur="1" fill="hold">
                                          <p:stCondLst>
                                            <p:cond delay="0"/>
                                          </p:stCondLst>
                                        </p:cTn>
                                        <p:tgtEl>
                                          <p:spTgt spid="121"/>
                                        </p:tgtEl>
                                        <p:attrNameLst>
                                          <p:attrName>style.visibility</p:attrName>
                                        </p:attrNameLst>
                                      </p:cBhvr>
                                      <p:to>
                                        <p:strVal val="visible"/>
                                      </p:to>
                                    </p:set>
                                    <p:animEffect transition="in" filter="fade">
                                      <p:cBhvr>
                                        <p:cTn id="18" dur="500"/>
                                        <p:tgtEl>
                                          <p:spTgt spid="1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2"/>
                                        </p:tgtEl>
                                        <p:attrNameLst>
                                          <p:attrName>style.visibility</p:attrName>
                                        </p:attrNameLst>
                                      </p:cBhvr>
                                      <p:to>
                                        <p:strVal val="visible"/>
                                      </p:to>
                                    </p:set>
                                    <p:animEffect transition="in" filter="fade">
                                      <p:cBhvr>
                                        <p:cTn id="23" dur="500"/>
                                        <p:tgtEl>
                                          <p:spTgt spid="112"/>
                                        </p:tgtEl>
                                      </p:cBhvr>
                                    </p:animEffect>
                                  </p:childTnLst>
                                </p:cTn>
                              </p:par>
                              <p:par>
                                <p:cTn id="24" presetID="10" presetClass="entr" presetSubtype="0" fill="hold" nodeType="withEffect">
                                  <p:stCondLst>
                                    <p:cond delay="0"/>
                                  </p:stCondLst>
                                  <p:childTnLst>
                                    <p:set>
                                      <p:cBhvr>
                                        <p:cTn id="25" dur="1" fill="hold">
                                          <p:stCondLst>
                                            <p:cond delay="0"/>
                                          </p:stCondLst>
                                        </p:cTn>
                                        <p:tgtEl>
                                          <p:spTgt spid="122"/>
                                        </p:tgtEl>
                                        <p:attrNameLst>
                                          <p:attrName>style.visibility</p:attrName>
                                        </p:attrNameLst>
                                      </p:cBhvr>
                                      <p:to>
                                        <p:strVal val="visible"/>
                                      </p:to>
                                    </p:set>
                                    <p:animEffect transition="in" filter="fade">
                                      <p:cBhvr>
                                        <p:cTn id="26" dur="500"/>
                                        <p:tgtEl>
                                          <p:spTgt spid="12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3"/>
                                        </p:tgtEl>
                                        <p:attrNameLst>
                                          <p:attrName>style.visibility</p:attrName>
                                        </p:attrNameLst>
                                      </p:cBhvr>
                                      <p:to>
                                        <p:strVal val="visible"/>
                                      </p:to>
                                    </p:set>
                                    <p:animEffect transition="in" filter="fade">
                                      <p:cBhvr>
                                        <p:cTn id="31" dur="500"/>
                                        <p:tgtEl>
                                          <p:spTgt spid="113"/>
                                        </p:tgtEl>
                                      </p:cBhvr>
                                    </p:animEffect>
                                  </p:childTnLst>
                                </p:cTn>
                              </p:par>
                              <p:par>
                                <p:cTn id="32" presetID="10" presetClass="entr" presetSubtype="0" fill="hold" nodeType="withEffect">
                                  <p:stCondLst>
                                    <p:cond delay="0"/>
                                  </p:stCondLst>
                                  <p:childTnLst>
                                    <p:set>
                                      <p:cBhvr>
                                        <p:cTn id="33" dur="1" fill="hold">
                                          <p:stCondLst>
                                            <p:cond delay="0"/>
                                          </p:stCondLst>
                                        </p:cTn>
                                        <p:tgtEl>
                                          <p:spTgt spid="123"/>
                                        </p:tgtEl>
                                        <p:attrNameLst>
                                          <p:attrName>style.visibility</p:attrName>
                                        </p:attrNameLst>
                                      </p:cBhvr>
                                      <p:to>
                                        <p:strVal val="visible"/>
                                      </p:to>
                                    </p:set>
                                    <p:animEffect transition="in" filter="fade">
                                      <p:cBhvr>
                                        <p:cTn id="34" dur="500"/>
                                        <p:tgtEl>
                                          <p:spTgt spid="1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fade">
                                      <p:cBhvr>
                                        <p:cTn id="39"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The V: models and evidence at matching scopes</a:t>
            </a:r>
          </a:p>
        </p:txBody>
      </p:sp>
      <p:sp>
        <p:nvSpPr>
          <p:cNvPr id="3" name="Slide Number Placeholder 3"/>
          <p:cNvSpPr>
            <a:spLocks noGrp="1"/>
          </p:cNvSpPr>
          <p:nvPr>
            <p:ph type="sldNum" sz="quarter" idx="4"/>
          </p:nvPr>
        </p:nvSpPr>
        <p:spPr/>
        <p:txBody>
          <a:bodyPr/>
          <a:lstStyle/>
          <a:p>
            <a:fld id="{B7EB45DA-9A0D-DC49-8E02-F30A5DDC21C3}" type="slidenum">
              <a:rPr lang="en-US" smtClean="0"/>
              <a:t>8</a:t>
            </a:fld>
            <a:endParaRPr lang="en-US"/>
          </a:p>
        </p:txBody>
      </p:sp>
      <p:sp>
        <p:nvSpPr>
          <p:cNvPr id="110" name="T110"/>
          <p:cNvSpPr txBox="1"/>
          <p:nvPr/>
        </p:nvSpPr>
        <p:spPr>
          <a:xfrm>
            <a:off x="370000" y="980000"/>
            <a:ext cx="2200000" cy="420000"/>
          </a:xfrm>
          <a:prstGeom prst="rect">
            <a:avLst/>
          </a:prstGeom>
          <a:noFill/>
          <a:ln>
            <a:noFill/>
          </a:ln>
        </p:spPr>
        <p:txBody>
          <a:bodyPr wrap="square" lIns="0" tIns="0" rIns="0" bIns="0" anchor="ctr"/>
          <a:lstStyle/>
          <a:p>
            <a:pPr algn="r">
              <a:buNone/>
            </a:pPr>
            <a:r>
              <a:rPr lang="en-US" sz="2200" b="1" i="0" dirty="0">
                <a:solidFill>
                  <a:srgbClr val="000000"/>
                </a:solidFill>
              </a:rPr>
              <a:t>Requirements</a:t>
            </a:r>
          </a:p>
        </p:txBody>
      </p:sp>
      <p:sp>
        <p:nvSpPr>
          <p:cNvPr id="111" name="T111"/>
          <p:cNvSpPr txBox="1"/>
          <p:nvPr/>
        </p:nvSpPr>
        <p:spPr>
          <a:xfrm>
            <a:off x="410000" y="1900000"/>
            <a:ext cx="2500000" cy="420000"/>
          </a:xfrm>
          <a:prstGeom prst="rect">
            <a:avLst/>
          </a:prstGeom>
          <a:noFill/>
          <a:ln>
            <a:noFill/>
          </a:ln>
        </p:spPr>
        <p:txBody>
          <a:bodyPr wrap="square" lIns="0" tIns="0" rIns="0" bIns="0" anchor="ctr"/>
          <a:lstStyle/>
          <a:p>
            <a:pPr algn="r">
              <a:buNone/>
            </a:pPr>
            <a:r>
              <a:rPr lang="en-US" sz="2200" b="1" i="0" dirty="0">
                <a:solidFill>
                  <a:srgbClr val="000000"/>
                </a:solidFill>
              </a:rPr>
              <a:t>Specification</a:t>
            </a:r>
          </a:p>
        </p:txBody>
      </p:sp>
      <p:sp>
        <p:nvSpPr>
          <p:cNvPr id="112" name="T112"/>
          <p:cNvSpPr txBox="1"/>
          <p:nvPr/>
        </p:nvSpPr>
        <p:spPr>
          <a:xfrm>
            <a:off x="240000" y="2820000"/>
            <a:ext cx="3000000" cy="420000"/>
          </a:xfrm>
          <a:prstGeom prst="rect">
            <a:avLst/>
          </a:prstGeom>
          <a:noFill/>
          <a:ln>
            <a:noFill/>
          </a:ln>
        </p:spPr>
        <p:txBody>
          <a:bodyPr wrap="square" lIns="0" tIns="0" rIns="0" bIns="0" anchor="ctr"/>
          <a:lstStyle/>
          <a:p>
            <a:pPr algn="r">
              <a:buNone/>
            </a:pPr>
            <a:r>
              <a:rPr lang="en-US" sz="2200" b="1" i="0" dirty="0">
                <a:solidFill>
                  <a:srgbClr val="000000"/>
                </a:solidFill>
              </a:rPr>
              <a:t>Architecture + Design</a:t>
            </a:r>
          </a:p>
        </p:txBody>
      </p:sp>
      <p:sp>
        <p:nvSpPr>
          <p:cNvPr id="117" name="T117"/>
          <p:cNvSpPr txBox="1"/>
          <p:nvPr/>
        </p:nvSpPr>
        <p:spPr>
          <a:xfrm>
            <a:off x="2625000" y="4650000"/>
            <a:ext cx="2250000" cy="420000"/>
          </a:xfrm>
          <a:prstGeom prst="rect">
            <a:avLst/>
          </a:prstGeom>
          <a:noFill/>
          <a:ln>
            <a:noFill/>
          </a:ln>
        </p:spPr>
        <p:txBody>
          <a:bodyPr wrap="square" lIns="0" tIns="0" rIns="0" bIns="0" anchor="ctr"/>
          <a:lstStyle/>
          <a:p>
            <a:pPr algn="ctr">
              <a:buNone/>
            </a:pPr>
            <a:r>
              <a:rPr lang="en-US" sz="2200" b="1" i="0" dirty="0">
                <a:solidFill>
                  <a:srgbClr val="000000"/>
                </a:solidFill>
              </a:rPr>
              <a:t>Implementation</a:t>
            </a:r>
          </a:p>
        </p:txBody>
      </p:sp>
      <p:sp>
        <p:nvSpPr>
          <p:cNvPr id="120" name="T120"/>
          <p:cNvSpPr txBox="1"/>
          <p:nvPr/>
        </p:nvSpPr>
        <p:spPr>
          <a:xfrm>
            <a:off x="6580000" y="980000"/>
            <a:ext cx="2200000" cy="420000"/>
          </a:xfrm>
          <a:prstGeom prst="rect">
            <a:avLst/>
          </a:prstGeom>
          <a:noFill/>
          <a:ln>
            <a:noFill/>
          </a:ln>
        </p:spPr>
        <p:txBody>
          <a:bodyPr wrap="square" lIns="0" tIns="0" rIns="0" bIns="0" anchor="ctr"/>
          <a:lstStyle/>
          <a:p>
            <a:pPr algn="l">
              <a:buNone/>
            </a:pPr>
            <a:r>
              <a:rPr lang="en-US" sz="2400" b="1" i="0" dirty="0">
                <a:solidFill>
                  <a:srgbClr val="000000"/>
                </a:solidFill>
              </a:rPr>
              <a:t>Acceptance</a:t>
            </a:r>
          </a:p>
        </p:txBody>
      </p:sp>
      <p:sp>
        <p:nvSpPr>
          <p:cNvPr id="121" name="T121"/>
          <p:cNvSpPr txBox="1"/>
          <p:nvPr/>
        </p:nvSpPr>
        <p:spPr>
          <a:xfrm>
            <a:off x="6240000" y="1900000"/>
            <a:ext cx="2400000" cy="420000"/>
          </a:xfrm>
          <a:prstGeom prst="rect">
            <a:avLst/>
          </a:prstGeom>
          <a:noFill/>
          <a:ln>
            <a:noFill/>
          </a:ln>
        </p:spPr>
        <p:txBody>
          <a:bodyPr wrap="square" lIns="0" tIns="0" rIns="0" bIns="0" anchor="ctr"/>
          <a:lstStyle/>
          <a:p>
            <a:pPr algn="l">
              <a:buNone/>
            </a:pPr>
            <a:r>
              <a:rPr lang="en-US" sz="2400" b="1" i="0" dirty="0">
                <a:solidFill>
                  <a:srgbClr val="000000"/>
                </a:solidFill>
              </a:rPr>
              <a:t>System</a:t>
            </a:r>
          </a:p>
        </p:txBody>
      </p:sp>
      <p:sp>
        <p:nvSpPr>
          <p:cNvPr id="122" name="T122"/>
          <p:cNvSpPr txBox="1"/>
          <p:nvPr/>
        </p:nvSpPr>
        <p:spPr>
          <a:xfrm>
            <a:off x="5900000" y="2820000"/>
            <a:ext cx="2500000" cy="420000"/>
          </a:xfrm>
          <a:prstGeom prst="rect">
            <a:avLst/>
          </a:prstGeom>
          <a:noFill/>
          <a:ln>
            <a:noFill/>
          </a:ln>
        </p:spPr>
        <p:txBody>
          <a:bodyPr wrap="square" lIns="0" tIns="0" rIns="0" bIns="0" anchor="ctr"/>
          <a:lstStyle/>
          <a:p>
            <a:pPr algn="l">
              <a:buNone/>
            </a:pPr>
            <a:r>
              <a:rPr lang="en-US" sz="2400" b="1" i="0" dirty="0">
                <a:solidFill>
                  <a:srgbClr val="000000"/>
                </a:solidFill>
              </a:rPr>
              <a:t>Integration</a:t>
            </a:r>
          </a:p>
        </p:txBody>
      </p:sp>
      <p:sp>
        <p:nvSpPr>
          <p:cNvPr id="123" name="T123"/>
          <p:cNvSpPr txBox="1"/>
          <p:nvPr/>
        </p:nvSpPr>
        <p:spPr>
          <a:xfrm>
            <a:off x="4800000" y="4650000"/>
            <a:ext cx="1200000" cy="420000"/>
          </a:xfrm>
          <a:prstGeom prst="rect">
            <a:avLst/>
          </a:prstGeom>
          <a:noFill/>
          <a:ln>
            <a:noFill/>
          </a:ln>
        </p:spPr>
        <p:txBody>
          <a:bodyPr wrap="square" lIns="0" tIns="0" rIns="0" bIns="0" anchor="ctr"/>
          <a:lstStyle/>
          <a:p>
            <a:pPr algn="ctr">
              <a:buNone/>
            </a:pPr>
            <a:r>
              <a:rPr lang="en-US" sz="2400" b="1" i="0" dirty="0">
                <a:solidFill>
                  <a:srgbClr val="000000"/>
                </a:solidFill>
              </a:rPr>
              <a:t>Unit</a:t>
            </a:r>
          </a:p>
        </p:txBody>
      </p:sp>
      <p:cxnSp>
        <p:nvCxnSpPr>
          <p:cNvPr id="125" name="D125"/>
          <p:cNvCxnSpPr/>
          <p:nvPr/>
        </p:nvCxnSpPr>
        <p:spPr>
          <a:xfrm>
            <a:off x="2750000" y="1190000"/>
            <a:ext cx="3660000" cy="0"/>
          </a:xfrm>
          <a:prstGeom prst="straightConnector1">
            <a:avLst/>
          </a:prstGeom>
          <a:ln w="12700">
            <a:solidFill>
              <a:srgbClr val="8E6F3E"/>
            </a:solidFill>
            <a:prstDash val="dash"/>
            <a:tailEnd type="triangle" w="med" len="med"/>
          </a:ln>
        </p:spPr>
      </p:cxnSp>
      <p:cxnSp>
        <p:nvCxnSpPr>
          <p:cNvPr id="126" name="D126"/>
          <p:cNvCxnSpPr/>
          <p:nvPr/>
        </p:nvCxnSpPr>
        <p:spPr>
          <a:xfrm>
            <a:off x="2990000" y="2110000"/>
            <a:ext cx="3100000" cy="0"/>
          </a:xfrm>
          <a:prstGeom prst="straightConnector1">
            <a:avLst/>
          </a:prstGeom>
          <a:ln w="12700">
            <a:solidFill>
              <a:srgbClr val="8E6F3E"/>
            </a:solidFill>
            <a:prstDash val="dash"/>
            <a:tailEnd type="triangle" w="med" len="med"/>
          </a:ln>
        </p:spPr>
      </p:cxnSp>
      <p:cxnSp>
        <p:nvCxnSpPr>
          <p:cNvPr id="127" name="D127"/>
          <p:cNvCxnSpPr/>
          <p:nvPr/>
        </p:nvCxnSpPr>
        <p:spPr>
          <a:xfrm>
            <a:off x="3320000" y="3030000"/>
            <a:ext cx="2400000" cy="0"/>
          </a:xfrm>
          <a:prstGeom prst="straightConnector1">
            <a:avLst/>
          </a:prstGeom>
          <a:ln w="12700">
            <a:solidFill>
              <a:srgbClr val="8E6F3E"/>
            </a:solidFill>
            <a:prstDash val="dash"/>
            <a:tailEnd type="triangle" w="med" len="med"/>
          </a:ln>
        </p:spPr>
      </p:cxnSp>
      <p:sp>
        <p:nvSpPr>
          <p:cNvPr id="140" name="FooterBand"/>
          <p:cNvSpPr/>
          <p:nvPr/>
        </p:nvSpPr>
        <p:spPr>
          <a:xfrm>
            <a:off x="274320" y="5687568"/>
            <a:ext cx="8595360" cy="768096"/>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 xml:space="preserve">Unit, integration, system, acceptance name </a:t>
            </a:r>
          </a:p>
          <a:p>
            <a:pPr algn="ctr">
              <a:buNone/>
            </a:pPr>
            <a:r>
              <a:rPr lang="en-US" sz="2000" b="1" i="0" dirty="0">
                <a:solidFill>
                  <a:srgbClr val="FFFFFF"/>
                </a:solidFill>
              </a:rPr>
              <a:t>scopes of evidence, not mechanisms.</a:t>
            </a:r>
          </a:p>
        </p:txBody>
      </p:sp>
      <p:sp>
        <p:nvSpPr>
          <p:cNvPr id="150" name="L150"/>
          <p:cNvSpPr/>
          <p:nvPr/>
        </p:nvSpPr>
        <p:spPr>
          <a:xfrm>
            <a:off x="2600000" y="1000000"/>
            <a:ext cx="1300000" cy="3550000"/>
          </a:xfrm>
          <a:custGeom>
            <a:avLst/>
            <a:gdLst/>
            <a:ahLst/>
            <a:cxnLst/>
            <a:rect l="l" t="t" r="r" b="b"/>
            <a:pathLst>
              <a:path w="1300000" h="3550000" fill="none">
                <a:moveTo>
                  <a:pt x="0" y="0"/>
                </a:moveTo>
                <a:lnTo>
                  <a:pt x="1300000" y="3550000"/>
                </a:lnTo>
              </a:path>
            </a:pathLst>
          </a:custGeom>
          <a:noFill/>
          <a:ln w="38100">
            <a:solidFill>
              <a:srgbClr val="8E6F3E"/>
            </a:solidFill>
          </a:ln>
        </p:spPr>
        <p:txBody>
          <a:bodyPr/>
          <a:lstStyle/>
          <a:p>
            <a:endParaRPr lang="en-US"/>
          </a:p>
        </p:txBody>
      </p:sp>
      <p:sp>
        <p:nvSpPr>
          <p:cNvPr id="151" name="L151"/>
          <p:cNvSpPr/>
          <p:nvPr/>
        </p:nvSpPr>
        <p:spPr>
          <a:xfrm>
            <a:off x="5250000" y="1000000"/>
            <a:ext cx="1300000" cy="3550000"/>
          </a:xfrm>
          <a:custGeom>
            <a:avLst/>
            <a:gdLst/>
            <a:ahLst/>
            <a:cxnLst/>
            <a:rect l="l" t="t" r="r" b="b"/>
            <a:pathLst>
              <a:path w="1300000" h="3550000" fill="none">
                <a:moveTo>
                  <a:pt x="0" y="3550000"/>
                </a:moveTo>
                <a:lnTo>
                  <a:pt x="1300000" y="0"/>
                </a:lnTo>
              </a:path>
            </a:pathLst>
          </a:custGeom>
          <a:noFill/>
          <a:ln w="38100">
            <a:solidFill>
              <a:srgbClr val="8E6F3E"/>
            </a:solidFill>
          </a:ln>
        </p:spPr>
        <p:txBody>
          <a:bodyPr/>
          <a:lstStyle/>
          <a:p>
            <a:endParaRPr lang="en-US"/>
          </a:p>
        </p:txBody>
      </p:sp>
      <p:cxnSp>
        <p:nvCxnSpPr>
          <p:cNvPr id="128" name="D128"/>
          <p:cNvCxnSpPr/>
          <p:nvPr/>
        </p:nvCxnSpPr>
        <p:spPr>
          <a:xfrm>
            <a:off x="3900000" y="4550000"/>
            <a:ext cx="1350000" cy="0"/>
          </a:xfrm>
          <a:prstGeom prst="straightConnector1">
            <a:avLst/>
          </a:prstGeom>
          <a:ln w="38100">
            <a:solidFill>
              <a:srgbClr val="8E6F3E"/>
            </a:solidFill>
          </a:ln>
        </p:spPr>
      </p:cxnSp>
      <p:sp>
        <p:nvSpPr>
          <p:cNvPr id="160" name="SideL160"/>
          <p:cNvSpPr txBox="1"/>
          <p:nvPr/>
        </p:nvSpPr>
        <p:spPr>
          <a:xfrm>
            <a:off x="370000" y="1500000"/>
            <a:ext cx="2600000" cy="300000"/>
          </a:xfrm>
          <a:prstGeom prst="rect">
            <a:avLst/>
          </a:prstGeom>
          <a:noFill/>
          <a:ln>
            <a:noFill/>
          </a:ln>
        </p:spPr>
        <p:txBody>
          <a:bodyPr wrap="square" lIns="0" tIns="0" rIns="0" bIns="0" anchor="ctr"/>
          <a:lstStyle/>
          <a:p>
            <a:pPr algn="l">
              <a:buNone/>
            </a:pPr>
            <a:r>
              <a:rPr lang="en-US" sz="1600" b="1" i="0" dirty="0">
                <a:solidFill>
                  <a:srgbClr val="8E6F3E"/>
                </a:solidFill>
              </a:rPr>
              <a:t>MODELS / CLAIMS</a:t>
            </a:r>
          </a:p>
        </p:txBody>
      </p:sp>
      <p:sp>
        <p:nvSpPr>
          <p:cNvPr id="161" name="SideL161"/>
          <p:cNvSpPr txBox="1"/>
          <p:nvPr/>
        </p:nvSpPr>
        <p:spPr>
          <a:xfrm>
            <a:off x="6180000" y="1500000"/>
            <a:ext cx="2600000" cy="300000"/>
          </a:xfrm>
          <a:prstGeom prst="rect">
            <a:avLst/>
          </a:prstGeom>
          <a:noFill/>
          <a:ln>
            <a:noFill/>
          </a:ln>
        </p:spPr>
        <p:txBody>
          <a:bodyPr wrap="square" lIns="0" tIns="0" rIns="0" bIns="0" anchor="ctr"/>
          <a:lstStyle/>
          <a:p>
            <a:pPr algn="r">
              <a:buNone/>
            </a:pPr>
            <a:r>
              <a:rPr lang="en-US" sz="1600" b="1" i="0" dirty="0">
                <a:solidFill>
                  <a:srgbClr val="8E6F3E"/>
                </a:solidFill>
              </a:rPr>
              <a:t>EVIDENCE SCOPES</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5" presetID="10" presetClass="entr" presetSubtype="0" fill="hold" nodeType="clickEffect">
                                  <p:stCondLst>
                                    <p:cond delay="0"/>
                                  </p:stCondLst>
                                  <p:childTnLst>
                                    <p:set>
                                      <p:cBhvr>
                                        <p:cTn id="3" dur="1" fill="hold">
                                          <p:stCondLst>
                                            <p:cond delay="0"/>
                                          </p:stCondLst>
                                        </p:cTn>
                                        <p:tgtEl>
                                          <p:spTgt spid="110"/>
                                        </p:tgtEl>
                                        <p:attrNameLst>
                                          <p:attrName>style.visibility</p:attrName>
                                        </p:attrNameLst>
                                      </p:cBhvr>
                                      <p:to>
                                        <p:strVal val="visible"/>
                                      </p:to>
                                    </p:set>
                                    <p:animEffect transition="in" filter="fade">
                                      <p:cBhvr>
                                        <p:cTn id="4" dur="500"/>
                                        <p:tgtEl>
                                          <p:spTgt spid="110"/>
                                        </p:tgtEl>
                                      </p:cBhvr>
                                    </p:animEffect>
                                  </p:childTnLst>
                                </p:cTn>
                              </p:par>
                            </p:childTnLst>
                          </p:cTn>
                        </p:par>
                      </p:childTnLst>
                    </p:cTn>
                  </p:par>
                  <p:par>
                    <p:cTn id="11" fill="hold">
                      <p:stCondLst>
                        <p:cond delay="indefinite"/>
                      </p:stCondLst>
                      <p:childTnLst>
                        <p:par>
                          <p:cTn id="12" fill="hold">
                            <p:stCondLst>
                              <p:cond delay="0"/>
                            </p:stCondLst>
                            <p:childTnLst>
                              <p:par>
                                <p:cTn id="10" presetID="10" presetClass="entr" presetSubtype="0" fill="hold" nodeType="clickEffect">
                                  <p:stCondLst>
                                    <p:cond delay="0"/>
                                  </p:stCondLst>
                                  <p:childTnLst>
                                    <p:set>
                                      <p:cBhvr>
                                        <p:cTn id="8" dur="1" fill="hold">
                                          <p:stCondLst>
                                            <p:cond delay="0"/>
                                          </p:stCondLst>
                                        </p:cTn>
                                        <p:tgtEl>
                                          <p:spTgt spid="111"/>
                                        </p:tgtEl>
                                        <p:attrNameLst>
                                          <p:attrName>style.visibility</p:attrName>
                                        </p:attrNameLst>
                                      </p:cBhvr>
                                      <p:to>
                                        <p:strVal val="visible"/>
                                      </p:to>
                                    </p:set>
                                    <p:animEffect transition="in" filter="fade">
                                      <p:cBhvr>
                                        <p:cTn id="9" dur="500"/>
                                        <p:tgtEl>
                                          <p:spTgt spid="111"/>
                                        </p:tgtEl>
                                      </p:cBhvr>
                                    </p:animEffect>
                                  </p:childTnLst>
                                </p:cTn>
                              </p:par>
                            </p:childTnLst>
                          </p:cTn>
                        </p:par>
                      </p:childTnLst>
                    </p:cTn>
                  </p:par>
                  <p:par>
                    <p:cTn id="16" fill="hold">
                      <p:stCondLst>
                        <p:cond delay="indefinite"/>
                      </p:stCondLst>
                      <p:childTnLst>
                        <p:par>
                          <p:cTn id="17" fill="hold">
                            <p:stCondLst>
                              <p:cond delay="0"/>
                            </p:stCondLst>
                            <p:childTnLst>
                              <p:par>
                                <p:cTn id="15" presetID="10" presetClass="entr" presetSubtype="0" fill="hold" nodeType="clickEffect">
                                  <p:stCondLst>
                                    <p:cond delay="0"/>
                                  </p:stCondLst>
                                  <p:childTnLst>
                                    <p:set>
                                      <p:cBhvr>
                                        <p:cTn id="13" dur="1" fill="hold">
                                          <p:stCondLst>
                                            <p:cond delay="0"/>
                                          </p:stCondLst>
                                        </p:cTn>
                                        <p:tgtEl>
                                          <p:spTgt spid="112"/>
                                        </p:tgtEl>
                                        <p:attrNameLst>
                                          <p:attrName>style.visibility</p:attrName>
                                        </p:attrNameLst>
                                      </p:cBhvr>
                                      <p:to>
                                        <p:strVal val="visible"/>
                                      </p:to>
                                    </p:set>
                                    <p:animEffect transition="in" filter="fade">
                                      <p:cBhvr>
                                        <p:cTn id="14" dur="500"/>
                                        <p:tgtEl>
                                          <p:spTgt spid="112"/>
                                        </p:tgtEl>
                                      </p:cBhvr>
                                    </p:animEffect>
                                  </p:childTnLst>
                                </p:cTn>
                              </p:par>
                            </p:childTnLst>
                          </p:cTn>
                        </p:par>
                      </p:childTnLst>
                    </p:cTn>
                  </p:par>
                  <p:par>
                    <p:cTn id="21" fill="hold">
                      <p:stCondLst>
                        <p:cond delay="indefinite"/>
                      </p:stCondLst>
                      <p:childTnLst>
                        <p:par>
                          <p:cTn id="22" fill="hold">
                            <p:stCondLst>
                              <p:cond delay="0"/>
                            </p:stCondLst>
                            <p:childTnLst>
                              <p:par>
                                <p:cTn id="20" presetID="10" presetClass="entr" presetSubtype="0" fill="hold" nodeType="clickEffect">
                                  <p:stCondLst>
                                    <p:cond delay="0"/>
                                  </p:stCondLst>
                                  <p:childTnLst>
                                    <p:set>
                                      <p:cBhvr>
                                        <p:cTn id="18" dur="1" fill="hold">
                                          <p:stCondLst>
                                            <p:cond delay="0"/>
                                          </p:stCondLst>
                                        </p:cTn>
                                        <p:tgtEl>
                                          <p:spTgt spid="117"/>
                                        </p:tgtEl>
                                        <p:attrNameLst>
                                          <p:attrName>style.visibility</p:attrName>
                                        </p:attrNameLst>
                                      </p:cBhvr>
                                      <p:to>
                                        <p:strVal val="visible"/>
                                      </p:to>
                                    </p:set>
                                    <p:animEffect transition="in" filter="fade">
                                      <p:cBhvr>
                                        <p:cTn id="19" dur="500"/>
                                        <p:tgtEl>
                                          <p:spTgt spid="117"/>
                                        </p:tgtEl>
                                      </p:cBhvr>
                                    </p:animEffect>
                                  </p:childTnLst>
                                </p:cTn>
                              </p:par>
                            </p:childTnLst>
                          </p:cTn>
                        </p:par>
                      </p:childTnLst>
                    </p:cTn>
                  </p:par>
                  <p:par>
                    <p:cTn id="29" fill="hold">
                      <p:stCondLst>
                        <p:cond delay="indefinite"/>
                      </p:stCondLst>
                      <p:childTnLst>
                        <p:par>
                          <p:cTn id="30" fill="hold">
                            <p:stCondLst>
                              <p:cond delay="0"/>
                            </p:stCondLst>
                            <p:childTnLst>
                              <p:par>
                                <p:cTn id="25" presetID="10" presetClass="entr" presetSubtype="0" fill="hold" nodeType="clickEffect">
                                  <p:stCondLst>
                                    <p:cond delay="0"/>
                                  </p:stCondLst>
                                  <p:childTnLst>
                                    <p:set>
                                      <p:cBhvr>
                                        <p:cTn id="23" dur="1" fill="hold">
                                          <p:stCondLst>
                                            <p:cond delay="0"/>
                                          </p:stCondLst>
                                        </p:cTn>
                                        <p:tgtEl>
                                          <p:spTgt spid="128"/>
                                        </p:tgtEl>
                                        <p:attrNameLst>
                                          <p:attrName>style.visibility</p:attrName>
                                        </p:attrNameLst>
                                      </p:cBhvr>
                                      <p:to>
                                        <p:strVal val="visible"/>
                                      </p:to>
                                    </p:set>
                                    <p:animEffect transition="in" filter="fade">
                                      <p:cBhvr>
                                        <p:cTn id="24" dur="500"/>
                                        <p:tgtEl>
                                          <p:spTgt spid="128"/>
                                        </p:tgtEl>
                                      </p:cBhvr>
                                    </p:animEffect>
                                  </p:childTnLst>
                                </p:cTn>
                              </p:par>
                              <p:par>
                                <p:cTn id="28" presetID="10" presetClass="entr" presetSubtype="0" fill="hold" nodeType="with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fade">
                                      <p:cBhvr>
                                        <p:cTn id="27" dur="500"/>
                                        <p:tgtEl>
                                          <p:spTgt spid="123"/>
                                        </p:tgtEl>
                                      </p:cBhvr>
                                    </p:animEffect>
                                  </p:childTnLst>
                                </p:cTn>
                              </p:par>
                            </p:childTnLst>
                          </p:cTn>
                        </p:par>
                      </p:childTnLst>
                    </p:cTn>
                  </p:par>
                  <p:par>
                    <p:cTn id="37" fill="hold">
                      <p:stCondLst>
                        <p:cond delay="indefinite"/>
                      </p:stCondLst>
                      <p:childTnLst>
                        <p:par>
                          <p:cTn id="38" fill="hold">
                            <p:stCondLst>
                              <p:cond delay="0"/>
                            </p:stCondLst>
                            <p:childTnLst>
                              <p:par>
                                <p:cTn id="33" presetID="10" presetClass="entr" presetSubtype="0" fill="hold" nodeType="clickEffect">
                                  <p:stCondLst>
                                    <p:cond delay="0"/>
                                  </p:stCondLst>
                                  <p:childTnLst>
                                    <p:set>
                                      <p:cBhvr>
                                        <p:cTn id="31" dur="1" fill="hold">
                                          <p:stCondLst>
                                            <p:cond delay="0"/>
                                          </p:stCondLst>
                                        </p:cTn>
                                        <p:tgtEl>
                                          <p:spTgt spid="122"/>
                                        </p:tgtEl>
                                        <p:attrNameLst>
                                          <p:attrName>style.visibility</p:attrName>
                                        </p:attrNameLst>
                                      </p:cBhvr>
                                      <p:to>
                                        <p:strVal val="visible"/>
                                      </p:to>
                                    </p:set>
                                    <p:animEffect transition="in" filter="fade">
                                      <p:cBhvr>
                                        <p:cTn id="32" dur="500"/>
                                        <p:tgtEl>
                                          <p:spTgt spid="122"/>
                                        </p:tgtEl>
                                      </p:cBhvr>
                                    </p:animEffect>
                                  </p:childTnLst>
                                </p:cTn>
                              </p:par>
                              <p:par>
                                <p:cTn id="36" presetID="10" presetClass="entr" presetSubtype="0" fill="hold" nodeType="withEffect">
                                  <p:stCondLst>
                                    <p:cond delay="0"/>
                                  </p:stCondLst>
                                  <p:childTnLst>
                                    <p:set>
                                      <p:cBhvr>
                                        <p:cTn id="34" dur="1" fill="hold">
                                          <p:stCondLst>
                                            <p:cond delay="0"/>
                                          </p:stCondLst>
                                        </p:cTn>
                                        <p:tgtEl>
                                          <p:spTgt spid="127"/>
                                        </p:tgtEl>
                                        <p:attrNameLst>
                                          <p:attrName>style.visibility</p:attrName>
                                        </p:attrNameLst>
                                      </p:cBhvr>
                                      <p:to>
                                        <p:strVal val="visible"/>
                                      </p:to>
                                    </p:set>
                                    <p:animEffect transition="in" filter="fade">
                                      <p:cBhvr>
                                        <p:cTn id="35" dur="500"/>
                                        <p:tgtEl>
                                          <p:spTgt spid="127"/>
                                        </p:tgtEl>
                                      </p:cBhvr>
                                    </p:animEffect>
                                  </p:childTnLst>
                                </p:cTn>
                              </p:par>
                            </p:childTnLst>
                          </p:cTn>
                        </p:par>
                      </p:childTnLst>
                    </p:cTn>
                  </p:par>
                  <p:par>
                    <p:cTn id="45" fill="hold">
                      <p:stCondLst>
                        <p:cond delay="indefinite"/>
                      </p:stCondLst>
                      <p:childTnLst>
                        <p:par>
                          <p:cTn id="46" fill="hold">
                            <p:stCondLst>
                              <p:cond delay="0"/>
                            </p:stCondLst>
                            <p:childTnLst>
                              <p:par>
                                <p:cTn id="41" presetID="10" presetClass="entr" presetSubtype="0" fill="hold" nodeType="clickEffect">
                                  <p:stCondLst>
                                    <p:cond delay="0"/>
                                  </p:stCondLst>
                                  <p:childTnLst>
                                    <p:set>
                                      <p:cBhvr>
                                        <p:cTn id="39" dur="1" fill="hold">
                                          <p:stCondLst>
                                            <p:cond delay="0"/>
                                          </p:stCondLst>
                                        </p:cTn>
                                        <p:tgtEl>
                                          <p:spTgt spid="121"/>
                                        </p:tgtEl>
                                        <p:attrNameLst>
                                          <p:attrName>style.visibility</p:attrName>
                                        </p:attrNameLst>
                                      </p:cBhvr>
                                      <p:to>
                                        <p:strVal val="visible"/>
                                      </p:to>
                                    </p:set>
                                    <p:animEffect transition="in" filter="fade">
                                      <p:cBhvr>
                                        <p:cTn id="40" dur="500"/>
                                        <p:tgtEl>
                                          <p:spTgt spid="121"/>
                                        </p:tgtEl>
                                      </p:cBhvr>
                                    </p:animEffect>
                                  </p:childTnLst>
                                </p:cTn>
                              </p:par>
                              <p:par>
                                <p:cTn id="44" presetID="10" presetClass="entr" presetSubtype="0" fill="hold" nodeType="with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fade">
                                      <p:cBhvr>
                                        <p:cTn id="43" dur="500"/>
                                        <p:tgtEl>
                                          <p:spTgt spid="126"/>
                                        </p:tgtEl>
                                      </p:cBhvr>
                                    </p:animEffect>
                                  </p:childTnLst>
                                </p:cTn>
                              </p:par>
                            </p:childTnLst>
                          </p:cTn>
                        </p:par>
                      </p:childTnLst>
                    </p:cTn>
                  </p:par>
                  <p:par>
                    <p:cTn id="53" fill="hold">
                      <p:stCondLst>
                        <p:cond delay="indefinite"/>
                      </p:stCondLst>
                      <p:childTnLst>
                        <p:par>
                          <p:cTn id="54" fill="hold">
                            <p:stCondLst>
                              <p:cond delay="0"/>
                            </p:stCondLst>
                            <p:childTnLst>
                              <p:par>
                                <p:cTn id="49" presetID="10" presetClass="entr" presetSubtype="0" fill="hold" nodeType="clickEffect">
                                  <p:stCondLst>
                                    <p:cond delay="0"/>
                                  </p:stCondLst>
                                  <p:childTnLst>
                                    <p:set>
                                      <p:cBhvr>
                                        <p:cTn id="47" dur="1" fill="hold">
                                          <p:stCondLst>
                                            <p:cond delay="0"/>
                                          </p:stCondLst>
                                        </p:cTn>
                                        <p:tgtEl>
                                          <p:spTgt spid="120"/>
                                        </p:tgtEl>
                                        <p:attrNameLst>
                                          <p:attrName>style.visibility</p:attrName>
                                        </p:attrNameLst>
                                      </p:cBhvr>
                                      <p:to>
                                        <p:strVal val="visible"/>
                                      </p:to>
                                    </p:set>
                                    <p:animEffect transition="in" filter="fade">
                                      <p:cBhvr>
                                        <p:cTn id="48" dur="500"/>
                                        <p:tgtEl>
                                          <p:spTgt spid="120"/>
                                        </p:tgtEl>
                                      </p:cBhvr>
                                    </p:animEffect>
                                  </p:childTnLst>
                                </p:cTn>
                              </p:par>
                              <p:par>
                                <p:cTn id="52" presetID="10" presetClass="entr" presetSubtype="0" fill="hold" nodeType="withEffect">
                                  <p:stCondLst>
                                    <p:cond delay="0"/>
                                  </p:stCondLst>
                                  <p:childTnLst>
                                    <p:set>
                                      <p:cBhvr>
                                        <p:cTn id="50" dur="1" fill="hold">
                                          <p:stCondLst>
                                            <p:cond delay="0"/>
                                          </p:stCondLst>
                                        </p:cTn>
                                        <p:tgtEl>
                                          <p:spTgt spid="125"/>
                                        </p:tgtEl>
                                        <p:attrNameLst>
                                          <p:attrName>style.visibility</p:attrName>
                                        </p:attrNameLst>
                                      </p:cBhvr>
                                      <p:to>
                                        <p:strVal val="visible"/>
                                      </p:to>
                                    </p:set>
                                    <p:animEffect transition="in" filter="fade">
                                      <p:cBhvr>
                                        <p:cTn id="51"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Three ways to obtain evidence</a:t>
            </a:r>
          </a:p>
        </p:txBody>
      </p:sp>
      <p:sp>
        <p:nvSpPr>
          <p:cNvPr id="3" name="Slide Number Placeholder 3"/>
          <p:cNvSpPr>
            <a:spLocks noGrp="1"/>
          </p:cNvSpPr>
          <p:nvPr>
            <p:ph type="sldNum" sz="quarter" idx="4"/>
          </p:nvPr>
        </p:nvSpPr>
        <p:spPr/>
        <p:txBody>
          <a:bodyPr/>
          <a:lstStyle/>
          <a:p>
            <a:fld id="{B7EB45DA-9A0D-DC49-8E02-F30A5DDC21C3}" type="slidenum">
              <a:rPr lang="en-US" smtClean="0"/>
              <a:t>9</a:t>
            </a:fld>
            <a:endParaRPr lang="en-US"/>
          </a:p>
        </p:txBody>
      </p:sp>
      <p:sp>
        <p:nvSpPr>
          <p:cNvPr id="110" name="B110"/>
          <p:cNvSpPr/>
          <p:nvPr/>
        </p:nvSpPr>
        <p:spPr>
          <a:xfrm>
            <a:off x="566928" y="1120000"/>
            <a:ext cx="2540000" cy="80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HUMAN</a:t>
            </a:r>
          </a:p>
          <a:p>
            <a:pPr algn="ctr">
              <a:buNone/>
            </a:pPr>
            <a:r>
              <a:rPr lang="en-US" sz="2000" b="1" i="0" dirty="0">
                <a:solidFill>
                  <a:srgbClr val="FFFFFF"/>
                </a:solidFill>
              </a:rPr>
              <a:t>JUDGMENT</a:t>
            </a:r>
          </a:p>
        </p:txBody>
      </p:sp>
      <p:sp>
        <p:nvSpPr>
          <p:cNvPr id="120" name="P120"/>
          <p:cNvSpPr/>
          <p:nvPr/>
        </p:nvSpPr>
        <p:spPr>
          <a:xfrm>
            <a:off x="566928" y="3220000"/>
            <a:ext cx="2540000" cy="10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Interpret an artifact</a:t>
            </a:r>
          </a:p>
          <a:p>
            <a:pPr algn="ctr">
              <a:buNone/>
            </a:pPr>
            <a:r>
              <a:rPr lang="en-US" sz="2000" b="0" i="1" dirty="0">
                <a:solidFill>
                  <a:srgbClr val="555960"/>
                </a:solidFill>
              </a:rPr>
              <a:t>finite attention</a:t>
            </a:r>
          </a:p>
        </p:txBody>
      </p:sp>
      <p:sp>
        <p:nvSpPr>
          <p:cNvPr id="130" name="L130"/>
          <p:cNvSpPr/>
          <p:nvPr/>
        </p:nvSpPr>
        <p:spPr>
          <a:xfrm>
            <a:off x="566928"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solidFill>
              </a:rPr>
              <a:t>👁</a:t>
            </a:r>
          </a:p>
        </p:txBody>
      </p:sp>
      <p:sp>
        <p:nvSpPr>
          <p:cNvPr id="111" name="B111"/>
          <p:cNvSpPr/>
          <p:nvPr/>
        </p:nvSpPr>
        <p:spPr>
          <a:xfrm>
            <a:off x="3302000" y="1120000"/>
            <a:ext cx="2540000" cy="80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REASONING OVER</a:t>
            </a:r>
          </a:p>
          <a:p>
            <a:pPr algn="ctr">
              <a:buNone/>
            </a:pPr>
            <a:r>
              <a:rPr lang="en-US" sz="2000" b="1" i="0" dirty="0">
                <a:solidFill>
                  <a:srgbClr val="FFFFFF"/>
                </a:solidFill>
              </a:rPr>
              <a:t>POSSIBLE BEHAVIOR</a:t>
            </a:r>
          </a:p>
        </p:txBody>
      </p:sp>
      <p:sp>
        <p:nvSpPr>
          <p:cNvPr id="121" name="P121"/>
          <p:cNvSpPr/>
          <p:nvPr/>
        </p:nvSpPr>
        <p:spPr>
          <a:xfrm>
            <a:off x="3302000" y="3220000"/>
            <a:ext cx="2540000" cy="10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Analyze a representation</a:t>
            </a:r>
          </a:p>
          <a:p>
            <a:pPr algn="ctr">
              <a:buNone/>
            </a:pPr>
            <a:r>
              <a:rPr lang="en-US" sz="2000" b="0" i="1" dirty="0">
                <a:solidFill>
                  <a:srgbClr val="555960"/>
                </a:solidFill>
              </a:rPr>
              <a:t>model limits</a:t>
            </a:r>
          </a:p>
        </p:txBody>
      </p:sp>
      <p:sp>
        <p:nvSpPr>
          <p:cNvPr id="131" name="L131"/>
          <p:cNvSpPr/>
          <p:nvPr/>
        </p:nvSpPr>
        <p:spPr>
          <a:xfrm>
            <a:off x="3302000"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solidFill>
              </a:rPr>
              <a:t>🗺</a:t>
            </a:r>
          </a:p>
        </p:txBody>
      </p:sp>
      <p:sp>
        <p:nvSpPr>
          <p:cNvPr id="112" name="B112"/>
          <p:cNvSpPr/>
          <p:nvPr/>
        </p:nvSpPr>
        <p:spPr>
          <a:xfrm>
            <a:off x="6037072" y="1120000"/>
            <a:ext cx="2540000" cy="80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OBSERVING</a:t>
            </a:r>
          </a:p>
          <a:p>
            <a:pPr algn="ctr">
              <a:buNone/>
            </a:pPr>
            <a:r>
              <a:rPr lang="en-US" sz="2000" b="1" i="0" dirty="0">
                <a:solidFill>
                  <a:srgbClr val="FFFFFF"/>
                </a:solidFill>
              </a:rPr>
              <a:t>EXECUTION</a:t>
            </a:r>
          </a:p>
        </p:txBody>
      </p:sp>
      <p:sp>
        <p:nvSpPr>
          <p:cNvPr id="122" name="P122"/>
          <p:cNvSpPr/>
          <p:nvPr/>
        </p:nvSpPr>
        <p:spPr>
          <a:xfrm>
            <a:off x="6037072" y="3220000"/>
            <a:ext cx="2540000" cy="10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Run and observe</a:t>
            </a:r>
          </a:p>
          <a:p>
            <a:pPr algn="ctr">
              <a:buNone/>
            </a:pPr>
            <a:r>
              <a:rPr lang="en-US" sz="2000" b="0" i="1" dirty="0">
                <a:solidFill>
                  <a:srgbClr val="555960"/>
                </a:solidFill>
              </a:rPr>
              <a:t>selected executions</a:t>
            </a:r>
          </a:p>
        </p:txBody>
      </p:sp>
      <p:sp>
        <p:nvSpPr>
          <p:cNvPr id="132" name="L132"/>
          <p:cNvSpPr/>
          <p:nvPr/>
        </p:nvSpPr>
        <p:spPr>
          <a:xfrm>
            <a:off x="6037072"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solidFill>
              </a:rPr>
              <a:t>▶</a:t>
            </a:r>
          </a:p>
        </p:txBody>
      </p:sp>
      <p:sp>
        <p:nvSpPr>
          <p:cNvPr id="140" name="E140"/>
          <p:cNvSpPr/>
          <p:nvPr/>
        </p:nvSpPr>
        <p:spPr>
          <a:xfrm>
            <a:off x="566928" y="4550000"/>
            <a:ext cx="8010144" cy="95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400" b="1" i="0" dirty="0">
                <a:solidFill>
                  <a:srgbClr val="5C4826"/>
                </a:solidFill>
              </a:rPr>
              <a:t>Mechanism and scope are independent choices.</a:t>
            </a:r>
          </a:p>
          <a:p>
            <a:pPr algn="ctr">
              <a:buNone/>
            </a:pPr>
            <a:r>
              <a:rPr lang="en-US" sz="2000" b="0" i="1" dirty="0">
                <a:solidFill>
                  <a:srgbClr val="555960"/>
                </a:solidFill>
              </a:rPr>
              <a:t xml:space="preserve">A unit, a subsystem, or the whole system can be </a:t>
            </a:r>
          </a:p>
          <a:p>
            <a:pPr algn="ctr">
              <a:buNone/>
            </a:pPr>
            <a:r>
              <a:rPr lang="en-US" sz="2000" b="0" i="1" dirty="0">
                <a:solidFill>
                  <a:srgbClr val="555960"/>
                </a:solidFill>
              </a:rPr>
              <a:t>judged, reasoned about or executed.</a:t>
            </a:r>
          </a:p>
        </p:txBody>
      </p:sp>
      <p:sp>
        <p:nvSpPr>
          <p:cNvPr id="15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Three ways engineers come to know things about software.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nodeType="withEffect">
                                  <p:stCondLst>
                                    <p:cond delay="0"/>
                                  </p:stCondLst>
                                  <p:childTnLst>
                                    <p:set>
                                      <p:cBhvr>
                                        <p:cTn id="9" dur="1" fill="hold">
                                          <p:stCondLst>
                                            <p:cond delay="0"/>
                                          </p:stCondLst>
                                        </p:cTn>
                                        <p:tgtEl>
                                          <p:spTgt spid="120"/>
                                        </p:tgtEl>
                                        <p:attrNameLst>
                                          <p:attrName>style.visibility</p:attrName>
                                        </p:attrNameLst>
                                      </p:cBhvr>
                                      <p:to>
                                        <p:strVal val="visible"/>
                                      </p:to>
                                    </p:set>
                                    <p:animEffect transition="in" filter="fade">
                                      <p:cBhvr>
                                        <p:cTn id="10" dur="500"/>
                                        <p:tgtEl>
                                          <p:spTgt spid="120"/>
                                        </p:tgtEl>
                                      </p:cBhvr>
                                    </p:animEffect>
                                  </p:childTnLst>
                                </p:cTn>
                              </p:par>
                              <p:par>
                                <p:cTn id="11" presetID="10" presetClass="entr" presetSubtype="0" fill="hold" nodeType="with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fade">
                                      <p:cBhvr>
                                        <p:cTn id="13" dur="500"/>
                                        <p:tgtEl>
                                          <p:spTgt spid="1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1"/>
                                        </p:tgtEl>
                                        <p:attrNameLst>
                                          <p:attrName>style.visibility</p:attrName>
                                        </p:attrNameLst>
                                      </p:cBhvr>
                                      <p:to>
                                        <p:strVal val="visible"/>
                                      </p:to>
                                    </p:set>
                                    <p:animEffect transition="in" filter="fade">
                                      <p:cBhvr>
                                        <p:cTn id="18" dur="500"/>
                                        <p:tgtEl>
                                          <p:spTgt spid="111"/>
                                        </p:tgtEl>
                                      </p:cBhvr>
                                    </p:animEffect>
                                  </p:childTnLst>
                                </p:cTn>
                              </p:par>
                              <p:par>
                                <p:cTn id="19" presetID="10" presetClass="entr" presetSubtype="0" fill="hold" nodeType="withEffect">
                                  <p:stCondLst>
                                    <p:cond delay="0"/>
                                  </p:stCondLst>
                                  <p:childTnLst>
                                    <p:set>
                                      <p:cBhvr>
                                        <p:cTn id="20" dur="1" fill="hold">
                                          <p:stCondLst>
                                            <p:cond delay="0"/>
                                          </p:stCondLst>
                                        </p:cTn>
                                        <p:tgtEl>
                                          <p:spTgt spid="121"/>
                                        </p:tgtEl>
                                        <p:attrNameLst>
                                          <p:attrName>style.visibility</p:attrName>
                                        </p:attrNameLst>
                                      </p:cBhvr>
                                      <p:to>
                                        <p:strVal val="visible"/>
                                      </p:to>
                                    </p:set>
                                    <p:animEffect transition="in" filter="fade">
                                      <p:cBhvr>
                                        <p:cTn id="21" dur="500"/>
                                        <p:tgtEl>
                                          <p:spTgt spid="121"/>
                                        </p:tgtEl>
                                      </p:cBhvr>
                                    </p:animEffect>
                                  </p:childTnLst>
                                </p:cTn>
                              </p:par>
                              <p:par>
                                <p:cTn id="22" presetID="10" presetClass="entr" presetSubtype="0" fill="hold" nodeType="withEffect">
                                  <p:stCondLst>
                                    <p:cond delay="0"/>
                                  </p:stCondLst>
                                  <p:childTnLst>
                                    <p:set>
                                      <p:cBhvr>
                                        <p:cTn id="23" dur="1" fill="hold">
                                          <p:stCondLst>
                                            <p:cond delay="0"/>
                                          </p:stCondLst>
                                        </p:cTn>
                                        <p:tgtEl>
                                          <p:spTgt spid="131"/>
                                        </p:tgtEl>
                                        <p:attrNameLst>
                                          <p:attrName>style.visibility</p:attrName>
                                        </p:attrNameLst>
                                      </p:cBhvr>
                                      <p:to>
                                        <p:strVal val="visible"/>
                                      </p:to>
                                    </p:set>
                                    <p:animEffect transition="in" filter="fade">
                                      <p:cBhvr>
                                        <p:cTn id="24" dur="500"/>
                                        <p:tgtEl>
                                          <p:spTgt spid="13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2"/>
                                        </p:tgtEl>
                                        <p:attrNameLst>
                                          <p:attrName>style.visibility</p:attrName>
                                        </p:attrNameLst>
                                      </p:cBhvr>
                                      <p:to>
                                        <p:strVal val="visible"/>
                                      </p:to>
                                    </p:set>
                                    <p:animEffect transition="in" filter="fade">
                                      <p:cBhvr>
                                        <p:cTn id="29" dur="500"/>
                                        <p:tgtEl>
                                          <p:spTgt spid="112"/>
                                        </p:tgtEl>
                                      </p:cBhvr>
                                    </p:animEffect>
                                  </p:childTnLst>
                                </p:cTn>
                              </p:par>
                              <p:par>
                                <p:cTn id="30" presetID="10" presetClass="entr" presetSubtype="0" fill="hold" nodeType="withEffect">
                                  <p:stCondLst>
                                    <p:cond delay="0"/>
                                  </p:stCondLst>
                                  <p:childTnLst>
                                    <p:set>
                                      <p:cBhvr>
                                        <p:cTn id="31" dur="1" fill="hold">
                                          <p:stCondLst>
                                            <p:cond delay="0"/>
                                          </p:stCondLst>
                                        </p:cTn>
                                        <p:tgtEl>
                                          <p:spTgt spid="122"/>
                                        </p:tgtEl>
                                        <p:attrNameLst>
                                          <p:attrName>style.visibility</p:attrName>
                                        </p:attrNameLst>
                                      </p:cBhvr>
                                      <p:to>
                                        <p:strVal val="visible"/>
                                      </p:to>
                                    </p:set>
                                    <p:animEffect transition="in" filter="fade">
                                      <p:cBhvr>
                                        <p:cTn id="32" dur="500"/>
                                        <p:tgtEl>
                                          <p:spTgt spid="122"/>
                                        </p:tgtEl>
                                      </p:cBhvr>
                                    </p:animEffect>
                                  </p:childTnLst>
                                </p:cTn>
                              </p:par>
                              <p:par>
                                <p:cTn id="33" presetID="10" presetClass="entr" presetSubtype="0" fill="hold" nodeType="with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fade">
                                      <p:cBhvr>
                                        <p:cTn id="35" dur="500"/>
                                        <p:tgtEl>
                                          <p:spTgt spid="13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0"/>
                                        </p:tgtEl>
                                        <p:attrNameLst>
                                          <p:attrName>style.visibility</p:attrName>
                                        </p:attrNameLst>
                                      </p:cBhvr>
                                      <p:to>
                                        <p:strVal val="visible"/>
                                      </p:to>
                                    </p:set>
                                    <p:animEffect transition="in" filter="fade">
                                      <p:cBhvr>
                                        <p:cTn id="40"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Three ways to obtain evidence</a:t>
            </a:r>
          </a:p>
        </p:txBody>
      </p:sp>
      <p:sp>
        <p:nvSpPr>
          <p:cNvPr id="3" name="Slide Number Placeholder 3"/>
          <p:cNvSpPr>
            <a:spLocks noGrp="1"/>
          </p:cNvSpPr>
          <p:nvPr>
            <p:ph type="sldNum" sz="quarter" idx="4"/>
          </p:nvPr>
        </p:nvSpPr>
        <p:spPr/>
        <p:txBody>
          <a:bodyPr/>
          <a:lstStyle/>
          <a:p>
            <a:fld id="{B7EB45DA-9A0D-DC49-8E02-F30A5DDC21C3}" type="slidenum">
              <a:rPr lang="en-US" smtClean="0"/>
              <a:t>10</a:t>
            </a:fld>
            <a:endParaRPr lang="en-US"/>
          </a:p>
        </p:txBody>
      </p:sp>
      <p:sp>
        <p:nvSpPr>
          <p:cNvPr id="110" name="B110"/>
          <p:cNvSpPr/>
          <p:nvPr/>
        </p:nvSpPr>
        <p:spPr>
          <a:xfrm>
            <a:off x="566928" y="1120000"/>
            <a:ext cx="2540000" cy="80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HUMAN</a:t>
            </a:r>
          </a:p>
          <a:p>
            <a:pPr algn="ctr">
              <a:buNone/>
            </a:pPr>
            <a:r>
              <a:rPr lang="en-US" sz="2000" b="1" i="0" dirty="0">
                <a:solidFill>
                  <a:srgbClr val="FFFFFF"/>
                </a:solidFill>
              </a:rPr>
              <a:t>JUDGMENT</a:t>
            </a:r>
          </a:p>
        </p:txBody>
      </p:sp>
      <p:sp>
        <p:nvSpPr>
          <p:cNvPr id="120" name="P120"/>
          <p:cNvSpPr/>
          <p:nvPr/>
        </p:nvSpPr>
        <p:spPr>
          <a:xfrm>
            <a:off x="566928" y="3220000"/>
            <a:ext cx="2540000" cy="10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Interpret an artifact</a:t>
            </a:r>
          </a:p>
          <a:p>
            <a:pPr algn="ctr">
              <a:buNone/>
            </a:pPr>
            <a:r>
              <a:rPr lang="en-US" sz="2000" b="0" i="1" dirty="0">
                <a:solidFill>
                  <a:srgbClr val="555960"/>
                </a:solidFill>
              </a:rPr>
              <a:t>finite attention</a:t>
            </a:r>
          </a:p>
        </p:txBody>
      </p:sp>
      <p:sp>
        <p:nvSpPr>
          <p:cNvPr id="130" name="L130"/>
          <p:cNvSpPr/>
          <p:nvPr/>
        </p:nvSpPr>
        <p:spPr>
          <a:xfrm>
            <a:off x="566928"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solidFill>
              </a:rPr>
              <a:t>👁</a:t>
            </a:r>
          </a:p>
        </p:txBody>
      </p:sp>
      <p:sp>
        <p:nvSpPr>
          <p:cNvPr id="111" name="B111"/>
          <p:cNvSpPr/>
          <p:nvPr/>
        </p:nvSpPr>
        <p:spPr>
          <a:xfrm>
            <a:off x="3302000" y="1120000"/>
            <a:ext cx="2540000" cy="800000"/>
          </a:xfrm>
          <a:prstGeom prst="rect">
            <a:avLst/>
          </a:prstGeom>
          <a:solidFill>
            <a:srgbClr val="8E6F3E">
              <a:alpha val="25000"/>
            </a:srgbClr>
          </a:solidFill>
          <a:ln>
            <a:noFill/>
          </a:ln>
        </p:spPr>
        <p:txBody>
          <a:bodyPr wrap="square" lIns="91440" tIns="45720" rIns="91440" bIns="45720" anchor="ctr"/>
          <a:lstStyle/>
          <a:p>
            <a:pPr algn="ctr">
              <a:buNone/>
            </a:pPr>
            <a:r>
              <a:rPr lang="en-US" sz="2000" b="1" i="0" dirty="0">
                <a:solidFill>
                  <a:srgbClr val="FFFFFF">
                    <a:alpha val="25000"/>
                  </a:srgbClr>
                </a:solidFill>
              </a:rPr>
              <a:t>REASONING OVER</a:t>
            </a:r>
          </a:p>
          <a:p>
            <a:pPr algn="ctr">
              <a:buNone/>
            </a:pPr>
            <a:r>
              <a:rPr lang="en-US" sz="2000" b="1" i="0" dirty="0">
                <a:solidFill>
                  <a:srgbClr val="FFFFFF">
                    <a:alpha val="25000"/>
                  </a:srgbClr>
                </a:solidFill>
              </a:rPr>
              <a:t>POSSIBLE BEHAVIOR</a:t>
            </a:r>
          </a:p>
        </p:txBody>
      </p:sp>
      <p:sp>
        <p:nvSpPr>
          <p:cNvPr id="121" name="P121"/>
          <p:cNvSpPr/>
          <p:nvPr/>
        </p:nvSpPr>
        <p:spPr>
          <a:xfrm>
            <a:off x="3302000" y="3220000"/>
            <a:ext cx="2540000" cy="1000000"/>
          </a:xfrm>
          <a:prstGeom prst="rect">
            <a:avLst/>
          </a:prstGeom>
          <a:solidFill>
            <a:srgbClr val="F5F1E8">
              <a:alpha val="25000"/>
            </a:srgbClr>
          </a:solidFill>
          <a:ln w="12700">
            <a:solidFill>
              <a:srgbClr val="C9B991">
                <a:alpha val="25000"/>
              </a:srgbClr>
            </a:solidFill>
          </a:ln>
        </p:spPr>
        <p:txBody>
          <a:bodyPr wrap="square" lIns="91440" tIns="45720" rIns="91440" bIns="45720" anchor="ctr"/>
          <a:lstStyle/>
          <a:p>
            <a:pPr algn="ctr">
              <a:buNone/>
            </a:pPr>
            <a:r>
              <a:rPr lang="en-US" sz="2200" b="1" i="0" dirty="0">
                <a:solidFill>
                  <a:srgbClr val="5C4826">
                    <a:alpha val="25000"/>
                  </a:srgbClr>
                </a:solidFill>
              </a:rPr>
              <a:t>Analyze a representation</a:t>
            </a:r>
          </a:p>
          <a:p>
            <a:pPr algn="ctr">
              <a:buNone/>
            </a:pPr>
            <a:r>
              <a:rPr lang="en-US" sz="2000" b="0" i="1" dirty="0">
                <a:solidFill>
                  <a:srgbClr val="555960">
                    <a:alpha val="25000"/>
                  </a:srgbClr>
                </a:solidFill>
              </a:rPr>
              <a:t>model limits</a:t>
            </a:r>
          </a:p>
        </p:txBody>
      </p:sp>
      <p:sp>
        <p:nvSpPr>
          <p:cNvPr id="131" name="L131"/>
          <p:cNvSpPr/>
          <p:nvPr/>
        </p:nvSpPr>
        <p:spPr>
          <a:xfrm>
            <a:off x="3302000"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alpha val="25000"/>
                  </a:srgbClr>
                </a:solidFill>
              </a:rPr>
              <a:t>🗺</a:t>
            </a:r>
          </a:p>
        </p:txBody>
      </p:sp>
      <p:sp>
        <p:nvSpPr>
          <p:cNvPr id="112" name="B112"/>
          <p:cNvSpPr/>
          <p:nvPr/>
        </p:nvSpPr>
        <p:spPr>
          <a:xfrm>
            <a:off x="6037072" y="1120000"/>
            <a:ext cx="2540000" cy="800000"/>
          </a:xfrm>
          <a:prstGeom prst="rect">
            <a:avLst/>
          </a:prstGeom>
          <a:solidFill>
            <a:srgbClr val="8E6F3E">
              <a:alpha val="25000"/>
            </a:srgbClr>
          </a:solidFill>
          <a:ln>
            <a:noFill/>
          </a:ln>
        </p:spPr>
        <p:txBody>
          <a:bodyPr wrap="square" lIns="91440" tIns="45720" rIns="91440" bIns="45720" anchor="ctr"/>
          <a:lstStyle/>
          <a:p>
            <a:pPr algn="ctr">
              <a:buNone/>
            </a:pPr>
            <a:r>
              <a:rPr lang="en-US" sz="2000" b="1" i="0" dirty="0">
                <a:solidFill>
                  <a:srgbClr val="FFFFFF">
                    <a:alpha val="25000"/>
                  </a:srgbClr>
                </a:solidFill>
              </a:rPr>
              <a:t>OBSERVING</a:t>
            </a:r>
          </a:p>
          <a:p>
            <a:pPr algn="ctr">
              <a:buNone/>
            </a:pPr>
            <a:r>
              <a:rPr lang="en-US" sz="2000" b="1" i="0" dirty="0">
                <a:solidFill>
                  <a:srgbClr val="FFFFFF">
                    <a:alpha val="25000"/>
                  </a:srgbClr>
                </a:solidFill>
              </a:rPr>
              <a:t>EXECUTION</a:t>
            </a:r>
          </a:p>
        </p:txBody>
      </p:sp>
      <p:sp>
        <p:nvSpPr>
          <p:cNvPr id="122" name="P122"/>
          <p:cNvSpPr/>
          <p:nvPr/>
        </p:nvSpPr>
        <p:spPr>
          <a:xfrm>
            <a:off x="6037072" y="3220000"/>
            <a:ext cx="2540000" cy="1000000"/>
          </a:xfrm>
          <a:prstGeom prst="rect">
            <a:avLst/>
          </a:prstGeom>
          <a:solidFill>
            <a:srgbClr val="F5F1E8">
              <a:alpha val="25000"/>
            </a:srgbClr>
          </a:solidFill>
          <a:ln w="12700">
            <a:solidFill>
              <a:srgbClr val="C9B991">
                <a:alpha val="25000"/>
              </a:srgbClr>
            </a:solidFill>
          </a:ln>
        </p:spPr>
        <p:txBody>
          <a:bodyPr wrap="square" lIns="91440" tIns="45720" rIns="91440" bIns="45720" anchor="ctr"/>
          <a:lstStyle/>
          <a:p>
            <a:pPr algn="ctr">
              <a:buNone/>
            </a:pPr>
            <a:r>
              <a:rPr lang="en-US" sz="2200" b="1" i="0" dirty="0">
                <a:solidFill>
                  <a:srgbClr val="5C4826">
                    <a:alpha val="25000"/>
                  </a:srgbClr>
                </a:solidFill>
              </a:rPr>
              <a:t>Run and observe</a:t>
            </a:r>
          </a:p>
          <a:p>
            <a:pPr algn="ctr">
              <a:buNone/>
            </a:pPr>
            <a:r>
              <a:rPr lang="en-US" sz="2000" b="0" i="1" dirty="0">
                <a:solidFill>
                  <a:srgbClr val="555960">
                    <a:alpha val="25000"/>
                  </a:srgbClr>
                </a:solidFill>
              </a:rPr>
              <a:t>selected executions</a:t>
            </a:r>
          </a:p>
        </p:txBody>
      </p:sp>
      <p:sp>
        <p:nvSpPr>
          <p:cNvPr id="132" name="L132"/>
          <p:cNvSpPr/>
          <p:nvPr/>
        </p:nvSpPr>
        <p:spPr>
          <a:xfrm>
            <a:off x="6037072"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alpha val="25000"/>
                  </a:srgbClr>
                </a:solidFill>
              </a:rPr>
              <a:t>▶</a:t>
            </a:r>
          </a:p>
        </p:txBody>
      </p:sp>
      <p:sp>
        <p:nvSpPr>
          <p:cNvPr id="140" name="E140"/>
          <p:cNvSpPr/>
          <p:nvPr/>
        </p:nvSpPr>
        <p:spPr>
          <a:xfrm>
            <a:off x="566928" y="4550000"/>
            <a:ext cx="8010144" cy="95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400" b="1" i="0" dirty="0">
                <a:solidFill>
                  <a:srgbClr val="5C4826"/>
                </a:solidFill>
              </a:rPr>
              <a:t>Mechanism and scope are independent choices.</a:t>
            </a:r>
          </a:p>
          <a:p>
            <a:pPr algn="ctr">
              <a:buNone/>
            </a:pPr>
            <a:r>
              <a:rPr lang="en-US" sz="2000" b="0" i="1" dirty="0">
                <a:solidFill>
                  <a:srgbClr val="555960"/>
                </a:solidFill>
              </a:rPr>
              <a:t xml:space="preserve">A unit, a subsystem, or the whole system can be </a:t>
            </a:r>
          </a:p>
          <a:p>
            <a:pPr algn="ctr">
              <a:buNone/>
            </a:pPr>
            <a:r>
              <a:rPr lang="en-US" sz="2000" b="0" i="1" dirty="0">
                <a:solidFill>
                  <a:srgbClr val="555960"/>
                </a:solidFill>
              </a:rPr>
              <a:t>judged, reasoned about or executed.</a:t>
            </a:r>
          </a:p>
        </p:txBody>
      </p:sp>
      <p:sp>
        <p:nvSpPr>
          <p:cNvPr id="15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Three ways engineers come to know things about software.</a:t>
            </a:r>
          </a:p>
        </p:txBody>
      </p:sp>
      <p:sp>
        <p:nvSpPr>
          <p:cNvPr id="900" name="NowMarker"/>
          <p:cNvSpPr/>
          <p:nvPr/>
        </p:nvSpPr>
        <p:spPr>
          <a:xfrm>
            <a:off x="566928" y="780000"/>
            <a:ext cx="2540000" cy="320000"/>
          </a:xfrm>
          <a:prstGeom prst="rect">
            <a:avLst/>
          </a:prstGeom>
          <a:noFill/>
          <a:ln>
            <a:noFill/>
          </a:ln>
        </p:spPr>
        <p:txBody>
          <a:bodyPr wrap="square" lIns="0" tIns="0" rIns="0" bIns="0" anchor="ctr"/>
          <a:lstStyle/>
          <a:p>
            <a:pPr algn="ctr">
              <a:buNone/>
            </a:pPr>
            <a:r>
              <a:rPr lang="en-US" sz="2000" b="1" i="0" dirty="0">
                <a:solidFill>
                  <a:srgbClr val="8E6F3E"/>
                </a:solidFill>
              </a:rPr>
              <a:t>NOW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Which one is different?</a:t>
            </a:r>
          </a:p>
        </p:txBody>
      </p:sp>
      <p:sp>
        <p:nvSpPr>
          <p:cNvPr id="3" name="Slide Number Placeholder 3"/>
          <p:cNvSpPr>
            <a:spLocks noGrp="1"/>
          </p:cNvSpPr>
          <p:nvPr>
            <p:ph type="sldNum" sz="quarter" idx="4"/>
          </p:nvPr>
        </p:nvSpPr>
        <p:spPr/>
        <p:txBody>
          <a:bodyPr/>
          <a:lstStyle/>
          <a:p>
            <a:fld id="{B7EB45DA-9A0D-DC49-8E02-F30A5DDC21C3}" type="slidenum">
              <a:rPr lang="en-US" smtClean="0"/>
              <a:t>11</a:t>
            </a:fld>
            <a:endParaRPr lang="en-US"/>
          </a:p>
        </p:txBody>
      </p:sp>
      <p:pic>
        <p:nvPicPr>
          <p:cNvPr id="400" name="Board1" descr="Printed circuit board assembly, PAY-CTRL rev C"/>
          <p:cNvPicPr>
            <a:picLocks noChangeAspect="1"/>
          </p:cNvPicPr>
          <p:nvPr/>
        </p:nvPicPr>
        <p:blipFill>
          <a:blip r:embed="rId3"/>
          <a:stretch>
            <a:fillRect/>
          </a:stretch>
        </p:blipFill>
        <p:spPr>
          <a:xfrm>
            <a:off x="384048" y="877824"/>
            <a:ext cx="2025396" cy="1457096"/>
          </a:xfrm>
          <a:prstGeom prst="rect">
            <a:avLst/>
          </a:prstGeom>
        </p:spPr>
      </p:pic>
      <p:pic>
        <p:nvPicPr>
          <p:cNvPr id="401" name="Board2" descr="Printed circuit board assembly, PAY-CTRL rev C"/>
          <p:cNvPicPr>
            <a:picLocks noChangeAspect="1"/>
          </p:cNvPicPr>
          <p:nvPr/>
        </p:nvPicPr>
        <p:blipFill>
          <a:blip r:embed="rId3"/>
          <a:stretch>
            <a:fillRect/>
          </a:stretch>
        </p:blipFill>
        <p:spPr>
          <a:xfrm>
            <a:off x="2500884" y="877824"/>
            <a:ext cx="2025396" cy="1457096"/>
          </a:xfrm>
          <a:prstGeom prst="rect">
            <a:avLst/>
          </a:prstGeom>
        </p:spPr>
      </p:pic>
      <p:pic>
        <p:nvPicPr>
          <p:cNvPr id="402" name="Board3" descr="Printed circuit board assembly, PAY-CTRL rev C"/>
          <p:cNvPicPr>
            <a:picLocks noChangeAspect="1"/>
          </p:cNvPicPr>
          <p:nvPr/>
        </p:nvPicPr>
        <p:blipFill>
          <a:blip r:embed="rId3"/>
          <a:stretch>
            <a:fillRect/>
          </a:stretch>
        </p:blipFill>
        <p:spPr>
          <a:xfrm>
            <a:off x="4617720" y="877824"/>
            <a:ext cx="2025396" cy="1457096"/>
          </a:xfrm>
          <a:prstGeom prst="rect">
            <a:avLst/>
          </a:prstGeom>
        </p:spPr>
      </p:pic>
      <p:pic>
        <p:nvPicPr>
          <p:cNvPr id="403" name="Board4" descr="Printed circuit board assembly, PAY-CTRL rev C"/>
          <p:cNvPicPr>
            <a:picLocks noChangeAspect="1"/>
          </p:cNvPicPr>
          <p:nvPr/>
        </p:nvPicPr>
        <p:blipFill>
          <a:blip r:embed="rId3"/>
          <a:stretch>
            <a:fillRect/>
          </a:stretch>
        </p:blipFill>
        <p:spPr>
          <a:xfrm>
            <a:off x="6734556" y="877824"/>
            <a:ext cx="2025396" cy="1457096"/>
          </a:xfrm>
          <a:prstGeom prst="rect">
            <a:avLst/>
          </a:prstGeom>
        </p:spPr>
      </p:pic>
      <p:pic>
        <p:nvPicPr>
          <p:cNvPr id="404" name="Board5" descr="Printed circuit board assembly, PAY-CTRL rev C"/>
          <p:cNvPicPr>
            <a:picLocks noChangeAspect="1"/>
          </p:cNvPicPr>
          <p:nvPr/>
        </p:nvPicPr>
        <p:blipFill>
          <a:blip r:embed="rId3"/>
          <a:stretch>
            <a:fillRect/>
          </a:stretch>
        </p:blipFill>
        <p:spPr>
          <a:xfrm>
            <a:off x="384048" y="2426360"/>
            <a:ext cx="2025396" cy="1457096"/>
          </a:xfrm>
          <a:prstGeom prst="rect">
            <a:avLst/>
          </a:prstGeom>
        </p:spPr>
      </p:pic>
      <p:pic>
        <p:nvPicPr>
          <p:cNvPr id="405" name="Board6" descr="Printed circuit board assembly, PAY-CTRL rev C"/>
          <p:cNvPicPr>
            <a:picLocks noChangeAspect="1"/>
          </p:cNvPicPr>
          <p:nvPr/>
        </p:nvPicPr>
        <p:blipFill>
          <a:blip r:embed="rId3"/>
          <a:stretch>
            <a:fillRect/>
          </a:stretch>
        </p:blipFill>
        <p:spPr>
          <a:xfrm>
            <a:off x="2500884" y="2426360"/>
            <a:ext cx="2025396" cy="1457096"/>
          </a:xfrm>
          <a:prstGeom prst="rect">
            <a:avLst/>
          </a:prstGeom>
        </p:spPr>
      </p:pic>
      <p:pic>
        <p:nvPicPr>
          <p:cNvPr id="406" name="Board7" descr="Printed circuit board assembly, PAY-CTRL rev C"/>
          <p:cNvPicPr>
            <a:picLocks noChangeAspect="1"/>
          </p:cNvPicPr>
          <p:nvPr/>
        </p:nvPicPr>
        <p:blipFill>
          <a:blip r:embed="rId4"/>
          <a:stretch>
            <a:fillRect/>
          </a:stretch>
        </p:blipFill>
        <p:spPr>
          <a:xfrm>
            <a:off x="4617720" y="2426360"/>
            <a:ext cx="2025396" cy="1457096"/>
          </a:xfrm>
          <a:prstGeom prst="rect">
            <a:avLst/>
          </a:prstGeom>
        </p:spPr>
      </p:pic>
      <p:pic>
        <p:nvPicPr>
          <p:cNvPr id="407" name="Board8" descr="Printed circuit board assembly, PAY-CTRL rev C"/>
          <p:cNvPicPr>
            <a:picLocks noChangeAspect="1"/>
          </p:cNvPicPr>
          <p:nvPr/>
        </p:nvPicPr>
        <p:blipFill>
          <a:blip r:embed="rId3"/>
          <a:stretch>
            <a:fillRect/>
          </a:stretch>
        </p:blipFill>
        <p:spPr>
          <a:xfrm>
            <a:off x="6734556" y="2426360"/>
            <a:ext cx="2025396" cy="1457096"/>
          </a:xfrm>
          <a:prstGeom prst="rect">
            <a:avLst/>
          </a:prstGeom>
        </p:spPr>
      </p:pic>
      <p:pic>
        <p:nvPicPr>
          <p:cNvPr id="408" name="Board9" descr="Printed circuit board assembly, PAY-CTRL rev C"/>
          <p:cNvPicPr>
            <a:picLocks noChangeAspect="1"/>
          </p:cNvPicPr>
          <p:nvPr/>
        </p:nvPicPr>
        <p:blipFill>
          <a:blip r:embed="rId3"/>
          <a:stretch>
            <a:fillRect/>
          </a:stretch>
        </p:blipFill>
        <p:spPr>
          <a:xfrm>
            <a:off x="384048" y="3974897"/>
            <a:ext cx="2025396" cy="1457096"/>
          </a:xfrm>
          <a:prstGeom prst="rect">
            <a:avLst/>
          </a:prstGeom>
        </p:spPr>
      </p:pic>
      <p:pic>
        <p:nvPicPr>
          <p:cNvPr id="409" name="Board10" descr="Printed circuit board assembly, PAY-CTRL rev C"/>
          <p:cNvPicPr>
            <a:picLocks noChangeAspect="1"/>
          </p:cNvPicPr>
          <p:nvPr/>
        </p:nvPicPr>
        <p:blipFill>
          <a:blip r:embed="rId3"/>
          <a:stretch>
            <a:fillRect/>
          </a:stretch>
        </p:blipFill>
        <p:spPr>
          <a:xfrm>
            <a:off x="2500884" y="3974897"/>
            <a:ext cx="2025396" cy="1457096"/>
          </a:xfrm>
          <a:prstGeom prst="rect">
            <a:avLst/>
          </a:prstGeom>
        </p:spPr>
      </p:pic>
      <p:pic>
        <p:nvPicPr>
          <p:cNvPr id="410" name="Board11" descr="Printed circuit board assembly, PAY-CTRL rev C"/>
          <p:cNvPicPr>
            <a:picLocks noChangeAspect="1"/>
          </p:cNvPicPr>
          <p:nvPr/>
        </p:nvPicPr>
        <p:blipFill>
          <a:blip r:embed="rId3"/>
          <a:stretch>
            <a:fillRect/>
          </a:stretch>
        </p:blipFill>
        <p:spPr>
          <a:xfrm>
            <a:off x="4617720" y="3974897"/>
            <a:ext cx="2025396" cy="1457096"/>
          </a:xfrm>
          <a:prstGeom prst="rect">
            <a:avLst/>
          </a:prstGeom>
        </p:spPr>
      </p:pic>
      <p:pic>
        <p:nvPicPr>
          <p:cNvPr id="411" name="Board12" descr="Printed circuit board assembly, PAY-CTRL rev C"/>
          <p:cNvPicPr>
            <a:picLocks noChangeAspect="1"/>
          </p:cNvPicPr>
          <p:nvPr/>
        </p:nvPicPr>
        <p:blipFill>
          <a:blip r:embed="rId3"/>
          <a:stretch>
            <a:fillRect/>
          </a:stretch>
        </p:blipFill>
        <p:spPr>
          <a:xfrm>
            <a:off x="6734556" y="3974897"/>
            <a:ext cx="2025396" cy="1457096"/>
          </a:xfrm>
          <a:prstGeom prst="rect">
            <a:avLst/>
          </a:prstGeom>
        </p:spPr>
      </p:pic>
      <p:sp>
        <p:nvSpPr>
          <p:cNvPr id="500" name="RevealFrame"/>
          <p:cNvSpPr/>
          <p:nvPr/>
        </p:nvSpPr>
        <p:spPr>
          <a:xfrm>
            <a:off x="4645152" y="2453792"/>
            <a:ext cx="1970532" cy="1402232"/>
          </a:xfrm>
          <a:prstGeom prst="roundRect">
            <a:avLst>
              <a:gd name="adj" fmla="val 4000"/>
            </a:avLst>
          </a:prstGeom>
          <a:noFill/>
          <a:ln w="44450">
            <a:solidFill>
              <a:srgbClr val="FFFFFF"/>
            </a:solidFill>
          </a:ln>
        </p:spPr>
        <p:txBody>
          <a:bodyPr/>
          <a:lstStyle/>
          <a:p>
            <a:pPr>
              <a:buNone/>
            </a:pPr>
            <a:endParaRPr lang="en-US"/>
          </a:p>
        </p:txBody>
      </p:sp>
      <p:sp>
        <p:nvSpPr>
          <p:cNvPr id="501" name="RevealRing"/>
          <p:cNvSpPr/>
          <p:nvPr/>
        </p:nvSpPr>
        <p:spPr>
          <a:xfrm>
            <a:off x="6089904" y="3363586"/>
            <a:ext cx="530352" cy="384048"/>
          </a:xfrm>
          <a:prstGeom prst="ellipse">
            <a:avLst/>
          </a:prstGeom>
          <a:noFill/>
          <a:ln w="38100">
            <a:solidFill>
              <a:srgbClr val="FFFFFF"/>
            </a:solidFill>
          </a:ln>
        </p:spPr>
        <p:txBody>
          <a:bodyPr/>
          <a:lstStyle/>
          <a:p>
            <a:pPr>
              <a:buNone/>
            </a:pPr>
            <a:endParaRPr lang="en-US"/>
          </a:p>
        </p:txBody>
      </p:sp>
      <p:sp>
        <p:nvSpPr>
          <p:cNvPr id="502" name="RevealCaption"/>
          <p:cNvSpPr/>
          <p:nvPr/>
        </p:nvSpPr>
        <p:spPr>
          <a:xfrm>
            <a:off x="566928" y="5486400"/>
            <a:ext cx="8010144" cy="36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000" b="1" i="0" dirty="0">
                <a:solidFill>
                  <a:srgbClr val="5C4826"/>
                </a:solidFill>
              </a:rPr>
              <a:t>Row 2, column 3 — the JP2 link is missing.</a:t>
            </a:r>
          </a:p>
        </p:txBody>
      </p:sp>
      <p:sp>
        <p:nvSpPr>
          <p:cNvPr id="30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Twelve boards. One is different. Ten seconds.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0"/>
                                        </p:tgtEl>
                                        <p:attrNameLst>
                                          <p:attrName>style.visibility</p:attrName>
                                        </p:attrNameLst>
                                      </p:cBhvr>
                                      <p:to>
                                        <p:strVal val="visible"/>
                                      </p:to>
                                    </p:set>
                                    <p:animEffect transition="in" filter="fade">
                                      <p:cBhvr>
                                        <p:cTn id="7" dur="500"/>
                                        <p:tgtEl>
                                          <p:spTgt spid="400"/>
                                        </p:tgtEl>
                                      </p:cBhvr>
                                    </p:animEffect>
                                  </p:childTnLst>
                                </p:cTn>
                              </p:par>
                              <p:par>
                                <p:cTn id="8" presetID="10" presetClass="entr" presetSubtype="0" fill="hold" nodeType="withEffect">
                                  <p:stCondLst>
                                    <p:cond delay="0"/>
                                  </p:stCondLst>
                                  <p:childTnLst>
                                    <p:set>
                                      <p:cBhvr>
                                        <p:cTn id="9" dur="1" fill="hold">
                                          <p:stCondLst>
                                            <p:cond delay="0"/>
                                          </p:stCondLst>
                                        </p:cTn>
                                        <p:tgtEl>
                                          <p:spTgt spid="401"/>
                                        </p:tgtEl>
                                        <p:attrNameLst>
                                          <p:attrName>style.visibility</p:attrName>
                                        </p:attrNameLst>
                                      </p:cBhvr>
                                      <p:to>
                                        <p:strVal val="visible"/>
                                      </p:to>
                                    </p:set>
                                    <p:animEffect transition="in" filter="fade">
                                      <p:cBhvr>
                                        <p:cTn id="10" dur="500"/>
                                        <p:tgtEl>
                                          <p:spTgt spid="401"/>
                                        </p:tgtEl>
                                      </p:cBhvr>
                                    </p:animEffect>
                                  </p:childTnLst>
                                </p:cTn>
                              </p:par>
                              <p:par>
                                <p:cTn id="11" presetID="10" presetClass="entr" presetSubtype="0" fill="hold" nodeType="withEffect">
                                  <p:stCondLst>
                                    <p:cond delay="0"/>
                                  </p:stCondLst>
                                  <p:childTnLst>
                                    <p:set>
                                      <p:cBhvr>
                                        <p:cTn id="12" dur="1" fill="hold">
                                          <p:stCondLst>
                                            <p:cond delay="0"/>
                                          </p:stCondLst>
                                        </p:cTn>
                                        <p:tgtEl>
                                          <p:spTgt spid="402"/>
                                        </p:tgtEl>
                                        <p:attrNameLst>
                                          <p:attrName>style.visibility</p:attrName>
                                        </p:attrNameLst>
                                      </p:cBhvr>
                                      <p:to>
                                        <p:strVal val="visible"/>
                                      </p:to>
                                    </p:set>
                                    <p:animEffect transition="in" filter="fade">
                                      <p:cBhvr>
                                        <p:cTn id="13" dur="500"/>
                                        <p:tgtEl>
                                          <p:spTgt spid="402"/>
                                        </p:tgtEl>
                                      </p:cBhvr>
                                    </p:animEffect>
                                  </p:childTnLst>
                                </p:cTn>
                              </p:par>
                              <p:par>
                                <p:cTn id="14" presetID="10" presetClass="entr" presetSubtype="0" fill="hold" nodeType="withEffect">
                                  <p:stCondLst>
                                    <p:cond delay="0"/>
                                  </p:stCondLst>
                                  <p:childTnLst>
                                    <p:set>
                                      <p:cBhvr>
                                        <p:cTn id="15" dur="1" fill="hold">
                                          <p:stCondLst>
                                            <p:cond delay="0"/>
                                          </p:stCondLst>
                                        </p:cTn>
                                        <p:tgtEl>
                                          <p:spTgt spid="403"/>
                                        </p:tgtEl>
                                        <p:attrNameLst>
                                          <p:attrName>style.visibility</p:attrName>
                                        </p:attrNameLst>
                                      </p:cBhvr>
                                      <p:to>
                                        <p:strVal val="visible"/>
                                      </p:to>
                                    </p:set>
                                    <p:animEffect transition="in" filter="fade">
                                      <p:cBhvr>
                                        <p:cTn id="16" dur="500"/>
                                        <p:tgtEl>
                                          <p:spTgt spid="403"/>
                                        </p:tgtEl>
                                      </p:cBhvr>
                                    </p:animEffect>
                                  </p:childTnLst>
                                </p:cTn>
                              </p:par>
                              <p:par>
                                <p:cTn id="17" presetID="10" presetClass="entr" presetSubtype="0" fill="hold" nodeType="withEffect">
                                  <p:stCondLst>
                                    <p:cond delay="0"/>
                                  </p:stCondLst>
                                  <p:childTnLst>
                                    <p:set>
                                      <p:cBhvr>
                                        <p:cTn id="18" dur="1" fill="hold">
                                          <p:stCondLst>
                                            <p:cond delay="0"/>
                                          </p:stCondLst>
                                        </p:cTn>
                                        <p:tgtEl>
                                          <p:spTgt spid="404"/>
                                        </p:tgtEl>
                                        <p:attrNameLst>
                                          <p:attrName>style.visibility</p:attrName>
                                        </p:attrNameLst>
                                      </p:cBhvr>
                                      <p:to>
                                        <p:strVal val="visible"/>
                                      </p:to>
                                    </p:set>
                                    <p:animEffect transition="in" filter="fade">
                                      <p:cBhvr>
                                        <p:cTn id="19" dur="500"/>
                                        <p:tgtEl>
                                          <p:spTgt spid="404"/>
                                        </p:tgtEl>
                                      </p:cBhvr>
                                    </p:animEffect>
                                  </p:childTnLst>
                                </p:cTn>
                              </p:par>
                              <p:par>
                                <p:cTn id="20" presetID="10" presetClass="entr" presetSubtype="0" fill="hold" nodeType="withEffect">
                                  <p:stCondLst>
                                    <p:cond delay="0"/>
                                  </p:stCondLst>
                                  <p:childTnLst>
                                    <p:set>
                                      <p:cBhvr>
                                        <p:cTn id="21" dur="1" fill="hold">
                                          <p:stCondLst>
                                            <p:cond delay="0"/>
                                          </p:stCondLst>
                                        </p:cTn>
                                        <p:tgtEl>
                                          <p:spTgt spid="405"/>
                                        </p:tgtEl>
                                        <p:attrNameLst>
                                          <p:attrName>style.visibility</p:attrName>
                                        </p:attrNameLst>
                                      </p:cBhvr>
                                      <p:to>
                                        <p:strVal val="visible"/>
                                      </p:to>
                                    </p:set>
                                    <p:animEffect transition="in" filter="fade">
                                      <p:cBhvr>
                                        <p:cTn id="22" dur="500"/>
                                        <p:tgtEl>
                                          <p:spTgt spid="405"/>
                                        </p:tgtEl>
                                      </p:cBhvr>
                                    </p:animEffect>
                                  </p:childTnLst>
                                </p:cTn>
                              </p:par>
                              <p:par>
                                <p:cTn id="23" presetID="10" presetClass="entr" presetSubtype="0" fill="hold" nodeType="withEffect">
                                  <p:stCondLst>
                                    <p:cond delay="0"/>
                                  </p:stCondLst>
                                  <p:childTnLst>
                                    <p:set>
                                      <p:cBhvr>
                                        <p:cTn id="24" dur="1" fill="hold">
                                          <p:stCondLst>
                                            <p:cond delay="0"/>
                                          </p:stCondLst>
                                        </p:cTn>
                                        <p:tgtEl>
                                          <p:spTgt spid="406"/>
                                        </p:tgtEl>
                                        <p:attrNameLst>
                                          <p:attrName>style.visibility</p:attrName>
                                        </p:attrNameLst>
                                      </p:cBhvr>
                                      <p:to>
                                        <p:strVal val="visible"/>
                                      </p:to>
                                    </p:set>
                                    <p:animEffect transition="in" filter="fade">
                                      <p:cBhvr>
                                        <p:cTn id="25" dur="500"/>
                                        <p:tgtEl>
                                          <p:spTgt spid="406"/>
                                        </p:tgtEl>
                                      </p:cBhvr>
                                    </p:animEffect>
                                  </p:childTnLst>
                                </p:cTn>
                              </p:par>
                              <p:par>
                                <p:cTn id="26" presetID="10" presetClass="entr" presetSubtype="0" fill="hold" nodeType="withEffect">
                                  <p:stCondLst>
                                    <p:cond delay="0"/>
                                  </p:stCondLst>
                                  <p:childTnLst>
                                    <p:set>
                                      <p:cBhvr>
                                        <p:cTn id="27" dur="1" fill="hold">
                                          <p:stCondLst>
                                            <p:cond delay="0"/>
                                          </p:stCondLst>
                                        </p:cTn>
                                        <p:tgtEl>
                                          <p:spTgt spid="407"/>
                                        </p:tgtEl>
                                        <p:attrNameLst>
                                          <p:attrName>style.visibility</p:attrName>
                                        </p:attrNameLst>
                                      </p:cBhvr>
                                      <p:to>
                                        <p:strVal val="visible"/>
                                      </p:to>
                                    </p:set>
                                    <p:animEffect transition="in" filter="fade">
                                      <p:cBhvr>
                                        <p:cTn id="28" dur="500"/>
                                        <p:tgtEl>
                                          <p:spTgt spid="407"/>
                                        </p:tgtEl>
                                      </p:cBhvr>
                                    </p:animEffect>
                                  </p:childTnLst>
                                </p:cTn>
                              </p:par>
                              <p:par>
                                <p:cTn id="29" presetID="10" presetClass="entr" presetSubtype="0" fill="hold" nodeType="withEffect">
                                  <p:stCondLst>
                                    <p:cond delay="0"/>
                                  </p:stCondLst>
                                  <p:childTnLst>
                                    <p:set>
                                      <p:cBhvr>
                                        <p:cTn id="30" dur="1" fill="hold">
                                          <p:stCondLst>
                                            <p:cond delay="0"/>
                                          </p:stCondLst>
                                        </p:cTn>
                                        <p:tgtEl>
                                          <p:spTgt spid="408"/>
                                        </p:tgtEl>
                                        <p:attrNameLst>
                                          <p:attrName>style.visibility</p:attrName>
                                        </p:attrNameLst>
                                      </p:cBhvr>
                                      <p:to>
                                        <p:strVal val="visible"/>
                                      </p:to>
                                    </p:set>
                                    <p:animEffect transition="in" filter="fade">
                                      <p:cBhvr>
                                        <p:cTn id="31" dur="500"/>
                                        <p:tgtEl>
                                          <p:spTgt spid="408"/>
                                        </p:tgtEl>
                                      </p:cBhvr>
                                    </p:animEffect>
                                  </p:childTnLst>
                                </p:cTn>
                              </p:par>
                              <p:par>
                                <p:cTn id="32" presetID="10" presetClass="entr" presetSubtype="0" fill="hold" nodeType="withEffect">
                                  <p:stCondLst>
                                    <p:cond delay="0"/>
                                  </p:stCondLst>
                                  <p:childTnLst>
                                    <p:set>
                                      <p:cBhvr>
                                        <p:cTn id="33" dur="1" fill="hold">
                                          <p:stCondLst>
                                            <p:cond delay="0"/>
                                          </p:stCondLst>
                                        </p:cTn>
                                        <p:tgtEl>
                                          <p:spTgt spid="409"/>
                                        </p:tgtEl>
                                        <p:attrNameLst>
                                          <p:attrName>style.visibility</p:attrName>
                                        </p:attrNameLst>
                                      </p:cBhvr>
                                      <p:to>
                                        <p:strVal val="visible"/>
                                      </p:to>
                                    </p:set>
                                    <p:animEffect transition="in" filter="fade">
                                      <p:cBhvr>
                                        <p:cTn id="34" dur="500"/>
                                        <p:tgtEl>
                                          <p:spTgt spid="409"/>
                                        </p:tgtEl>
                                      </p:cBhvr>
                                    </p:animEffect>
                                  </p:childTnLst>
                                </p:cTn>
                              </p:par>
                              <p:par>
                                <p:cTn id="35" presetID="10" presetClass="entr" presetSubtype="0" fill="hold" nodeType="withEffect">
                                  <p:stCondLst>
                                    <p:cond delay="0"/>
                                  </p:stCondLst>
                                  <p:childTnLst>
                                    <p:set>
                                      <p:cBhvr>
                                        <p:cTn id="36" dur="1" fill="hold">
                                          <p:stCondLst>
                                            <p:cond delay="0"/>
                                          </p:stCondLst>
                                        </p:cTn>
                                        <p:tgtEl>
                                          <p:spTgt spid="410"/>
                                        </p:tgtEl>
                                        <p:attrNameLst>
                                          <p:attrName>style.visibility</p:attrName>
                                        </p:attrNameLst>
                                      </p:cBhvr>
                                      <p:to>
                                        <p:strVal val="visible"/>
                                      </p:to>
                                    </p:set>
                                    <p:animEffect transition="in" filter="fade">
                                      <p:cBhvr>
                                        <p:cTn id="37" dur="500"/>
                                        <p:tgtEl>
                                          <p:spTgt spid="410"/>
                                        </p:tgtEl>
                                      </p:cBhvr>
                                    </p:animEffect>
                                  </p:childTnLst>
                                </p:cTn>
                              </p:par>
                              <p:par>
                                <p:cTn id="38" presetID="10" presetClass="entr" presetSubtype="0" fill="hold" nodeType="withEffect">
                                  <p:stCondLst>
                                    <p:cond delay="0"/>
                                  </p:stCondLst>
                                  <p:childTnLst>
                                    <p:set>
                                      <p:cBhvr>
                                        <p:cTn id="39" dur="1" fill="hold">
                                          <p:stCondLst>
                                            <p:cond delay="0"/>
                                          </p:stCondLst>
                                        </p:cTn>
                                        <p:tgtEl>
                                          <p:spTgt spid="411"/>
                                        </p:tgtEl>
                                        <p:attrNameLst>
                                          <p:attrName>style.visibility</p:attrName>
                                        </p:attrNameLst>
                                      </p:cBhvr>
                                      <p:to>
                                        <p:strVal val="visible"/>
                                      </p:to>
                                    </p:set>
                                    <p:animEffect transition="in" filter="fade">
                                      <p:cBhvr>
                                        <p:cTn id="40" dur="500"/>
                                        <p:tgtEl>
                                          <p:spTgt spid="4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00"/>
                                        </p:tgtEl>
                                        <p:attrNameLst>
                                          <p:attrName>style.visibility</p:attrName>
                                        </p:attrNameLst>
                                      </p:cBhvr>
                                      <p:to>
                                        <p:strVal val="visible"/>
                                      </p:to>
                                    </p:set>
                                    <p:animEffect transition="in" filter="fade">
                                      <p:cBhvr>
                                        <p:cTn id="45" dur="500"/>
                                        <p:tgtEl>
                                          <p:spTgt spid="500"/>
                                        </p:tgtEl>
                                      </p:cBhvr>
                                    </p:animEffect>
                                  </p:childTnLst>
                                </p:cTn>
                              </p:par>
                              <p:par>
                                <p:cTn id="46" presetID="10" presetClass="entr" presetSubtype="0" fill="hold" nodeType="withEffect">
                                  <p:stCondLst>
                                    <p:cond delay="0"/>
                                  </p:stCondLst>
                                  <p:childTnLst>
                                    <p:set>
                                      <p:cBhvr>
                                        <p:cTn id="47" dur="1" fill="hold">
                                          <p:stCondLst>
                                            <p:cond delay="0"/>
                                          </p:stCondLst>
                                        </p:cTn>
                                        <p:tgtEl>
                                          <p:spTgt spid="501"/>
                                        </p:tgtEl>
                                        <p:attrNameLst>
                                          <p:attrName>style.visibility</p:attrName>
                                        </p:attrNameLst>
                                      </p:cBhvr>
                                      <p:to>
                                        <p:strVal val="visible"/>
                                      </p:to>
                                    </p:set>
                                    <p:animEffect transition="in" filter="fade">
                                      <p:cBhvr>
                                        <p:cTn id="48" dur="500"/>
                                        <p:tgtEl>
                                          <p:spTgt spid="501"/>
                                        </p:tgtEl>
                                      </p:cBhvr>
                                    </p:animEffect>
                                  </p:childTnLst>
                                </p:cTn>
                              </p:par>
                              <p:par>
                                <p:cTn id="49" presetID="10" presetClass="entr" presetSubtype="0" fill="hold" nodeType="withEffect">
                                  <p:stCondLst>
                                    <p:cond delay="0"/>
                                  </p:stCondLst>
                                  <p:childTnLst>
                                    <p:set>
                                      <p:cBhvr>
                                        <p:cTn id="50" dur="1" fill="hold">
                                          <p:stCondLst>
                                            <p:cond delay="0"/>
                                          </p:stCondLst>
                                        </p:cTn>
                                        <p:tgtEl>
                                          <p:spTgt spid="502"/>
                                        </p:tgtEl>
                                        <p:attrNameLst>
                                          <p:attrName>style.visibility</p:attrName>
                                        </p:attrNameLst>
                                      </p:cBhvr>
                                      <p:to>
                                        <p:strVal val="visible"/>
                                      </p:to>
                                    </p:set>
                                    <p:animEffect transition="in" filter="fade">
                                      <p:cBhvr>
                                        <p:cTn id="51" dur="500"/>
                                        <p:tgtEl>
                                          <p:spTgt spid="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Now find the defect</a:t>
            </a:r>
          </a:p>
        </p:txBody>
      </p:sp>
      <p:sp>
        <p:nvSpPr>
          <p:cNvPr id="3" name="Slide Number Placeholder 3"/>
          <p:cNvSpPr>
            <a:spLocks noGrp="1"/>
          </p:cNvSpPr>
          <p:nvPr>
            <p:ph type="sldNum" sz="quarter" idx="4"/>
          </p:nvPr>
        </p:nvSpPr>
        <p:spPr/>
        <p:txBody>
          <a:bodyPr/>
          <a:lstStyle/>
          <a:p>
            <a:fld id="{B7EB45DA-9A0D-DC49-8E02-F30A5DDC21C3}" type="slidenum">
              <a:rPr lang="en-US" smtClean="0"/>
              <a:t>12</a:t>
            </a:fld>
            <a:endParaRPr lang="en-US"/>
          </a:p>
        </p:txBody>
      </p:sp>
      <p:sp>
        <p:nvSpPr>
          <p:cNvPr id="100" name="E100"/>
          <p:cNvSpPr/>
          <p:nvPr/>
        </p:nvSpPr>
        <p:spPr>
          <a:xfrm>
            <a:off x="566928" y="768096"/>
            <a:ext cx="8010144" cy="4572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200" b="1" i="0" dirty="0">
                <a:solidFill>
                  <a:srgbClr val="5C4826"/>
                </a:solidFill>
              </a:rPr>
              <a:t>RULE: record the payment ID BEFORE charging the provider.</a:t>
            </a:r>
          </a:p>
        </p:txBody>
      </p:sp>
      <p:sp>
        <p:nvSpPr>
          <p:cNvPr id="110" name="CodePanel"/>
          <p:cNvSpPr/>
          <p:nvPr/>
        </p:nvSpPr>
        <p:spPr>
          <a:xfrm>
            <a:off x="566928" y="1280160"/>
            <a:ext cx="8010144" cy="3931920"/>
          </a:xfrm>
          <a:prstGeom prst="rect">
            <a:avLst/>
          </a:prstGeom>
          <a:solidFill>
            <a:srgbClr val="F5F1E8"/>
          </a:solidFill>
          <a:ln w="12700">
            <a:solidFill>
              <a:srgbClr val="C9B991"/>
            </a:solidFill>
          </a:ln>
        </p:spPr>
        <p:txBody>
          <a:bodyPr wrap="square" lIns="91440" tIns="45720" rIns="91440" bIns="45720" anchor="ctr"/>
          <a:lstStyle/>
          <a:p>
            <a:pPr>
              <a:buNone/>
            </a:pPr>
            <a:endParaRPr lang="en-US"/>
          </a:p>
        </p:txBody>
      </p:sp>
      <p:sp>
        <p:nvSpPr>
          <p:cNvPr id="498" name="RevealFill"/>
          <p:cNvSpPr/>
          <p:nvPr/>
        </p:nvSpPr>
        <p:spPr>
          <a:xfrm>
            <a:off x="640080" y="3941064"/>
            <a:ext cx="7863840" cy="347472"/>
          </a:xfrm>
          <a:prstGeom prst="rect">
            <a:avLst/>
          </a:prstGeom>
          <a:solidFill>
            <a:srgbClr val="E4D3B4"/>
          </a:solidFill>
          <a:ln>
            <a:noFill/>
          </a:ln>
        </p:spPr>
        <p:txBody>
          <a:bodyPr wrap="square" lIns="91440" tIns="45720" rIns="91440" bIns="45720" anchor="ctr"/>
          <a:lstStyle/>
          <a:p>
            <a:pPr>
              <a:buNone/>
            </a:pPr>
            <a:endParaRPr lang="en-US"/>
          </a:p>
        </p:txBody>
      </p:sp>
      <p:sp>
        <p:nvSpPr>
          <p:cNvPr id="499" name="RevealBar"/>
          <p:cNvSpPr/>
          <p:nvPr/>
        </p:nvSpPr>
        <p:spPr>
          <a:xfrm>
            <a:off x="640080" y="3941064"/>
            <a:ext cx="54864" cy="347472"/>
          </a:xfrm>
          <a:prstGeom prst="rect">
            <a:avLst/>
          </a:prstGeom>
          <a:solidFill>
            <a:srgbClr val="8E6F3E"/>
          </a:solidFill>
          <a:ln>
            <a:noFill/>
          </a:ln>
        </p:spPr>
        <p:txBody>
          <a:bodyPr wrap="square" lIns="91440" tIns="45720" rIns="91440" bIns="45720" anchor="ctr"/>
          <a:lstStyle/>
          <a:p>
            <a:pPr>
              <a:buNone/>
            </a:pPr>
            <a:endParaRPr lang="en-US"/>
          </a:p>
        </p:txBody>
      </p:sp>
      <p:sp>
        <p:nvSpPr>
          <p:cNvPr id="201" name="L01"/>
          <p:cNvSpPr/>
          <p:nvPr/>
        </p:nvSpPr>
        <p:spPr>
          <a:xfrm>
            <a:off x="713232" y="1335024"/>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 xml:space="preserve"> 1</a:t>
            </a:r>
            <a:r>
              <a:rPr lang="en-US" sz="1200" b="0" i="0" dirty="0">
                <a:solidFill>
                  <a:srgbClr val="000000"/>
                </a:solidFill>
                <a:latin typeface="Consolas"/>
              </a:rPr>
              <a:t xml:space="preserve">  def submit_payment(req: PaymentRequest) -&gt; Receipt:</a:t>
            </a:r>
          </a:p>
        </p:txBody>
      </p:sp>
      <p:sp>
        <p:nvSpPr>
          <p:cNvPr id="202" name="L02"/>
          <p:cNvSpPr/>
          <p:nvPr/>
        </p:nvSpPr>
        <p:spPr>
          <a:xfrm>
            <a:off x="713232" y="1508760"/>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 xml:space="preserve"> 2</a:t>
            </a:r>
            <a:r>
              <a:rPr lang="en-US" sz="1200" b="0" i="0" dirty="0">
                <a:solidFill>
                  <a:srgbClr val="000000"/>
                </a:solidFill>
                <a:latin typeface="Consolas"/>
              </a:rPr>
              <a:t xml:space="preserve">      idem = req.idempotency_key</a:t>
            </a:r>
          </a:p>
        </p:txBody>
      </p:sp>
      <p:sp>
        <p:nvSpPr>
          <p:cNvPr id="203" name="L03"/>
          <p:cNvSpPr/>
          <p:nvPr/>
        </p:nvSpPr>
        <p:spPr>
          <a:xfrm>
            <a:off x="713232" y="1682496"/>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 xml:space="preserve"> 3</a:t>
            </a:r>
            <a:r>
              <a:rPr lang="en-US" sz="1200" b="0" i="0" dirty="0">
                <a:solidFill>
                  <a:srgbClr val="000000"/>
                </a:solidFill>
                <a:latin typeface="Consolas"/>
              </a:rPr>
              <a:t xml:space="preserve">      log.info("payment.submit id=%s amount=%s", idem, req.amount)</a:t>
            </a:r>
          </a:p>
        </p:txBody>
      </p:sp>
      <p:sp>
        <p:nvSpPr>
          <p:cNvPr id="204" name="L04"/>
          <p:cNvSpPr/>
          <p:nvPr/>
        </p:nvSpPr>
        <p:spPr>
          <a:xfrm>
            <a:off x="713232" y="1856232"/>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 xml:space="preserve"> 4</a:t>
            </a:r>
            <a:r>
              <a:rPr lang="en-US" sz="1200" b="0" i="0" dirty="0">
                <a:solidFill>
                  <a:srgbClr val="000000"/>
                </a:solidFill>
                <a:latin typeface="Consolas"/>
              </a:rPr>
              <a:t xml:space="preserve">  </a:t>
            </a:r>
          </a:p>
        </p:txBody>
      </p:sp>
      <p:sp>
        <p:nvSpPr>
          <p:cNvPr id="205" name="L05"/>
          <p:cNvSpPr/>
          <p:nvPr/>
        </p:nvSpPr>
        <p:spPr>
          <a:xfrm>
            <a:off x="713232" y="2029968"/>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 xml:space="preserve"> 5</a:t>
            </a:r>
            <a:r>
              <a:rPr lang="en-US" sz="1200" b="0" i="0" dirty="0">
                <a:solidFill>
                  <a:srgbClr val="000000"/>
                </a:solidFill>
                <a:latin typeface="Consolas"/>
              </a:rPr>
              <a:t xml:space="preserve">      if not auth.may_initiate(req.user, req.account):</a:t>
            </a:r>
          </a:p>
        </p:txBody>
      </p:sp>
      <p:sp>
        <p:nvSpPr>
          <p:cNvPr id="206" name="L06"/>
          <p:cNvSpPr/>
          <p:nvPr/>
        </p:nvSpPr>
        <p:spPr>
          <a:xfrm>
            <a:off x="713232" y="2203704"/>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 xml:space="preserve"> 6</a:t>
            </a:r>
            <a:r>
              <a:rPr lang="en-US" sz="1200" b="0" i="0" dirty="0">
                <a:solidFill>
                  <a:srgbClr val="000000"/>
                </a:solidFill>
                <a:latin typeface="Consolas"/>
              </a:rPr>
              <a:t xml:space="preserve">          raise Forbidden("user may not initiate payments")</a:t>
            </a:r>
          </a:p>
        </p:txBody>
      </p:sp>
      <p:sp>
        <p:nvSpPr>
          <p:cNvPr id="207" name="L07"/>
          <p:cNvSpPr/>
          <p:nvPr/>
        </p:nvSpPr>
        <p:spPr>
          <a:xfrm>
            <a:off x="713232" y="2377440"/>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 xml:space="preserve"> 7</a:t>
            </a:r>
            <a:r>
              <a:rPr lang="en-US" sz="1200" b="0" i="0" dirty="0">
                <a:solidFill>
                  <a:srgbClr val="000000"/>
                </a:solidFill>
                <a:latin typeface="Consolas"/>
              </a:rPr>
              <a:t xml:space="preserve">      if req.amount &lt;= 0 or req.amount &gt; ACCOUNT_LIMIT:</a:t>
            </a:r>
          </a:p>
        </p:txBody>
      </p:sp>
      <p:sp>
        <p:nvSpPr>
          <p:cNvPr id="208" name="L08"/>
          <p:cNvSpPr/>
          <p:nvPr/>
        </p:nvSpPr>
        <p:spPr>
          <a:xfrm>
            <a:off x="713232" y="2551176"/>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 xml:space="preserve"> 8</a:t>
            </a:r>
            <a:r>
              <a:rPr lang="en-US" sz="1200" b="0" i="0" dirty="0">
                <a:solidFill>
                  <a:srgbClr val="000000"/>
                </a:solidFill>
                <a:latin typeface="Consolas"/>
              </a:rPr>
              <a:t xml:space="preserve">          raise InvalidAmount(req.amount)</a:t>
            </a:r>
          </a:p>
        </p:txBody>
      </p:sp>
      <p:sp>
        <p:nvSpPr>
          <p:cNvPr id="209" name="L09"/>
          <p:cNvSpPr/>
          <p:nvPr/>
        </p:nvSpPr>
        <p:spPr>
          <a:xfrm>
            <a:off x="713232" y="2724912"/>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 xml:space="preserve"> 9</a:t>
            </a:r>
            <a:r>
              <a:rPr lang="en-US" sz="1200" b="0" i="0" dirty="0">
                <a:solidFill>
                  <a:srgbClr val="000000"/>
                </a:solidFill>
                <a:latin typeface="Consolas"/>
              </a:rPr>
              <a:t xml:space="preserve">  </a:t>
            </a:r>
          </a:p>
        </p:txBody>
      </p:sp>
      <p:sp>
        <p:nvSpPr>
          <p:cNvPr id="210" name="L10"/>
          <p:cNvSpPr/>
          <p:nvPr/>
        </p:nvSpPr>
        <p:spPr>
          <a:xfrm>
            <a:off x="713232" y="2898648"/>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10</a:t>
            </a:r>
            <a:r>
              <a:rPr lang="en-US" sz="1200" b="0" i="0" dirty="0">
                <a:solidFill>
                  <a:srgbClr val="000000"/>
                </a:solidFill>
                <a:latin typeface="Consolas"/>
              </a:rPr>
              <a:t xml:space="preserve">      with ledger.lock(req.account):</a:t>
            </a:r>
          </a:p>
        </p:txBody>
      </p:sp>
      <p:sp>
        <p:nvSpPr>
          <p:cNvPr id="211" name="L11"/>
          <p:cNvSpPr/>
          <p:nvPr/>
        </p:nvSpPr>
        <p:spPr>
          <a:xfrm>
            <a:off x="713232" y="3072384"/>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11</a:t>
            </a:r>
            <a:r>
              <a:rPr lang="en-US" sz="1200" b="0" i="0" dirty="0">
                <a:solidFill>
                  <a:srgbClr val="000000"/>
                </a:solidFill>
                <a:latin typeface="Consolas"/>
              </a:rPr>
              <a:t xml:space="preserve">          prior = ledger.find_charge(idem)</a:t>
            </a:r>
          </a:p>
        </p:txBody>
      </p:sp>
      <p:sp>
        <p:nvSpPr>
          <p:cNvPr id="212" name="L12"/>
          <p:cNvSpPr/>
          <p:nvPr/>
        </p:nvSpPr>
        <p:spPr>
          <a:xfrm>
            <a:off x="713232" y="3246120"/>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12</a:t>
            </a:r>
            <a:r>
              <a:rPr lang="en-US" sz="1200" b="0" i="0" dirty="0">
                <a:solidFill>
                  <a:srgbClr val="000000"/>
                </a:solidFill>
                <a:latin typeface="Consolas"/>
              </a:rPr>
              <a:t xml:space="preserve">          if prior is not None:</a:t>
            </a:r>
          </a:p>
        </p:txBody>
      </p:sp>
      <p:sp>
        <p:nvSpPr>
          <p:cNvPr id="213" name="L13"/>
          <p:cNvSpPr/>
          <p:nvPr/>
        </p:nvSpPr>
        <p:spPr>
          <a:xfrm>
            <a:off x="713232" y="3419856"/>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13</a:t>
            </a:r>
            <a:r>
              <a:rPr lang="en-US" sz="1200" b="0" i="0" dirty="0">
                <a:solidFill>
                  <a:srgbClr val="000000"/>
                </a:solidFill>
                <a:latin typeface="Consolas"/>
              </a:rPr>
              <a:t xml:space="preserve">              metrics.incr("payment.duplicate_suppressed")</a:t>
            </a:r>
          </a:p>
        </p:txBody>
      </p:sp>
      <p:sp>
        <p:nvSpPr>
          <p:cNvPr id="214" name="L14"/>
          <p:cNvSpPr/>
          <p:nvPr/>
        </p:nvSpPr>
        <p:spPr>
          <a:xfrm>
            <a:off x="713232" y="3593592"/>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14</a:t>
            </a:r>
            <a:r>
              <a:rPr lang="en-US" sz="1200" b="0" i="0" dirty="0">
                <a:solidFill>
                  <a:srgbClr val="000000"/>
                </a:solidFill>
                <a:latin typeface="Consolas"/>
              </a:rPr>
              <a:t xml:space="preserve">              return prior.receipt</a:t>
            </a:r>
          </a:p>
        </p:txBody>
      </p:sp>
      <p:sp>
        <p:nvSpPr>
          <p:cNvPr id="215" name="L15"/>
          <p:cNvSpPr/>
          <p:nvPr/>
        </p:nvSpPr>
        <p:spPr>
          <a:xfrm>
            <a:off x="713232" y="3767328"/>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15</a:t>
            </a:r>
            <a:r>
              <a:rPr lang="en-US" sz="1200" b="0" i="0" dirty="0">
                <a:solidFill>
                  <a:srgbClr val="000000"/>
                </a:solidFill>
                <a:latin typeface="Consolas"/>
              </a:rPr>
              <a:t xml:space="preserve">  </a:t>
            </a:r>
          </a:p>
        </p:txBody>
      </p:sp>
      <p:sp>
        <p:nvSpPr>
          <p:cNvPr id="216" name="L16"/>
          <p:cNvSpPr/>
          <p:nvPr/>
        </p:nvSpPr>
        <p:spPr>
          <a:xfrm>
            <a:off x="713232" y="3941064"/>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16</a:t>
            </a:r>
            <a:r>
              <a:rPr lang="en-US" sz="1200" b="0" i="0" dirty="0">
                <a:solidFill>
                  <a:srgbClr val="000000"/>
                </a:solidFill>
                <a:latin typeface="Consolas"/>
              </a:rPr>
              <a:t xml:space="preserve">          receipt = provider.charge(req.account, req.amount, idem)</a:t>
            </a:r>
          </a:p>
        </p:txBody>
      </p:sp>
      <p:sp>
        <p:nvSpPr>
          <p:cNvPr id="217" name="L17"/>
          <p:cNvSpPr/>
          <p:nvPr/>
        </p:nvSpPr>
        <p:spPr>
          <a:xfrm>
            <a:off x="713232" y="4114800"/>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17</a:t>
            </a:r>
            <a:r>
              <a:rPr lang="en-US" sz="1200" b="0" i="0" dirty="0">
                <a:solidFill>
                  <a:srgbClr val="000000"/>
                </a:solidFill>
                <a:latin typeface="Consolas"/>
              </a:rPr>
              <a:t xml:space="preserve">          ledger.record_charge(idem, receipt)</a:t>
            </a:r>
          </a:p>
        </p:txBody>
      </p:sp>
      <p:sp>
        <p:nvSpPr>
          <p:cNvPr id="218" name="L18"/>
          <p:cNvSpPr/>
          <p:nvPr/>
        </p:nvSpPr>
        <p:spPr>
          <a:xfrm>
            <a:off x="713232" y="4288536"/>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18</a:t>
            </a:r>
            <a:r>
              <a:rPr lang="en-US" sz="1200" b="0" i="0" dirty="0">
                <a:solidFill>
                  <a:srgbClr val="000000"/>
                </a:solidFill>
                <a:latin typeface="Consolas"/>
              </a:rPr>
              <a:t xml:space="preserve">          ledger.commit()</a:t>
            </a:r>
          </a:p>
        </p:txBody>
      </p:sp>
      <p:sp>
        <p:nvSpPr>
          <p:cNvPr id="219" name="L19"/>
          <p:cNvSpPr/>
          <p:nvPr/>
        </p:nvSpPr>
        <p:spPr>
          <a:xfrm>
            <a:off x="713232" y="4462272"/>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19</a:t>
            </a:r>
            <a:r>
              <a:rPr lang="en-US" sz="1200" b="0" i="0" dirty="0">
                <a:solidFill>
                  <a:srgbClr val="000000"/>
                </a:solidFill>
                <a:latin typeface="Consolas"/>
              </a:rPr>
              <a:t xml:space="preserve">  </a:t>
            </a:r>
          </a:p>
        </p:txBody>
      </p:sp>
      <p:sp>
        <p:nvSpPr>
          <p:cNvPr id="220" name="L20"/>
          <p:cNvSpPr/>
          <p:nvPr/>
        </p:nvSpPr>
        <p:spPr>
          <a:xfrm>
            <a:off x="713232" y="4636008"/>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20</a:t>
            </a:r>
            <a:r>
              <a:rPr lang="en-US" sz="1200" b="0" i="0" dirty="0">
                <a:solidFill>
                  <a:srgbClr val="000000"/>
                </a:solidFill>
                <a:latin typeface="Consolas"/>
              </a:rPr>
              <a:t xml:space="preserve">      metrics.observe("payment.latency_ms", clock.elapsed_ms())</a:t>
            </a:r>
          </a:p>
        </p:txBody>
      </p:sp>
      <p:sp>
        <p:nvSpPr>
          <p:cNvPr id="221" name="L21"/>
          <p:cNvSpPr/>
          <p:nvPr/>
        </p:nvSpPr>
        <p:spPr>
          <a:xfrm>
            <a:off x="713232" y="4809744"/>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21</a:t>
            </a:r>
            <a:r>
              <a:rPr lang="en-US" sz="1200" b="0" i="0" dirty="0">
                <a:solidFill>
                  <a:srgbClr val="000000"/>
                </a:solidFill>
                <a:latin typeface="Consolas"/>
              </a:rPr>
              <a:t xml:space="preserve">      log.info("payment.ok id=%s ref=%s", idem, receipt.provider_ref)</a:t>
            </a:r>
          </a:p>
        </p:txBody>
      </p:sp>
      <p:sp>
        <p:nvSpPr>
          <p:cNvPr id="222" name="L22"/>
          <p:cNvSpPr/>
          <p:nvPr/>
        </p:nvSpPr>
        <p:spPr>
          <a:xfrm>
            <a:off x="713232" y="4983480"/>
            <a:ext cx="7717536" cy="173736"/>
          </a:xfrm>
          <a:prstGeom prst="rect">
            <a:avLst/>
          </a:prstGeom>
          <a:noFill/>
          <a:ln>
            <a:noFill/>
          </a:ln>
        </p:spPr>
        <p:txBody>
          <a:bodyPr wrap="square" lIns="91440" tIns="45720" rIns="91440" bIns="45720" anchor="ctr"/>
          <a:lstStyle/>
          <a:p>
            <a:pPr algn="l">
              <a:buNone/>
            </a:pPr>
            <a:r>
              <a:rPr lang="en-US" sz="1200" b="0" i="0" dirty="0">
                <a:solidFill>
                  <a:srgbClr val="78716C"/>
                </a:solidFill>
                <a:latin typeface="Consolas"/>
              </a:rPr>
              <a:t>22</a:t>
            </a:r>
            <a:r>
              <a:rPr lang="en-US" sz="1200" b="0" i="0" dirty="0">
                <a:solidFill>
                  <a:srgbClr val="000000"/>
                </a:solidFill>
                <a:latin typeface="Consolas"/>
              </a:rPr>
              <a:t xml:space="preserve">      return receipt</a:t>
            </a:r>
          </a:p>
        </p:txBody>
      </p:sp>
      <p:sp>
        <p:nvSpPr>
          <p:cNvPr id="501" name="RevealCaption"/>
          <p:cNvSpPr/>
          <p:nvPr/>
        </p:nvSpPr>
        <p:spPr>
          <a:xfrm>
            <a:off x="566928" y="5266944"/>
            <a:ext cx="8010144" cy="56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000" b="1" i="0" dirty="0">
                <a:solidFill>
                  <a:srgbClr val="5C4826"/>
                </a:solidFill>
              </a:rPr>
              <a:t>Lines 16–17 are inverted — charged first, recorded second; a crash between them charges twice.</a:t>
            </a:r>
          </a:p>
        </p:txBody>
      </p:sp>
      <p:sp>
        <p:nvSpPr>
          <p:cNvPr id="30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One procedure. One rule, stated above. Twenty seconds.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8"/>
                                        </p:tgtEl>
                                        <p:attrNameLst>
                                          <p:attrName>style.visibility</p:attrName>
                                        </p:attrNameLst>
                                      </p:cBhvr>
                                      <p:to>
                                        <p:strVal val="visible"/>
                                      </p:to>
                                    </p:set>
                                    <p:animEffect transition="in" filter="fade">
                                      <p:cBhvr>
                                        <p:cTn id="7" dur="500"/>
                                        <p:tgtEl>
                                          <p:spTgt spid="498"/>
                                        </p:tgtEl>
                                      </p:cBhvr>
                                    </p:animEffect>
                                  </p:childTnLst>
                                </p:cTn>
                              </p:par>
                              <p:par>
                                <p:cTn id="8" presetID="10" presetClass="entr" presetSubtype="0" fill="hold" nodeType="withEffect">
                                  <p:stCondLst>
                                    <p:cond delay="0"/>
                                  </p:stCondLst>
                                  <p:childTnLst>
                                    <p:set>
                                      <p:cBhvr>
                                        <p:cTn id="9" dur="1" fill="hold">
                                          <p:stCondLst>
                                            <p:cond delay="0"/>
                                          </p:stCondLst>
                                        </p:cTn>
                                        <p:tgtEl>
                                          <p:spTgt spid="499"/>
                                        </p:tgtEl>
                                        <p:attrNameLst>
                                          <p:attrName>style.visibility</p:attrName>
                                        </p:attrNameLst>
                                      </p:cBhvr>
                                      <p:to>
                                        <p:strVal val="visible"/>
                                      </p:to>
                                    </p:set>
                                    <p:animEffect transition="in" filter="fade">
                                      <p:cBhvr>
                                        <p:cTn id="10" dur="500"/>
                                        <p:tgtEl>
                                          <p:spTgt spid="49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01"/>
                                        </p:tgtEl>
                                        <p:attrNameLst>
                                          <p:attrName>style.visibility</p:attrName>
                                        </p:attrNameLst>
                                      </p:cBhvr>
                                      <p:to>
                                        <p:strVal val="visible"/>
                                      </p:to>
                                    </p:set>
                                    <p:animEffect transition="in" filter="fade">
                                      <p:cBhvr>
                                        <p:cTn id="15" dur="500"/>
                                        <p:tgtEl>
                                          <p:spTgt spid="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 MAGE Moment: attention does not scale</a:t>
            </a:r>
          </a:p>
        </p:txBody>
      </p:sp>
      <p:sp>
        <p:nvSpPr>
          <p:cNvPr id="3" name="Slide Number Placeholder 3"/>
          <p:cNvSpPr>
            <a:spLocks noGrp="1"/>
          </p:cNvSpPr>
          <p:nvPr>
            <p:ph type="sldNum" sz="quarter" idx="4"/>
          </p:nvPr>
        </p:nvSpPr>
        <p:spPr/>
        <p:txBody>
          <a:bodyPr/>
          <a:lstStyle/>
          <a:p>
            <a:fld id="{B7EB45DA-9A0D-DC49-8E02-F30A5DDC21C3}" type="slidenum">
              <a:rPr lang="en-US" smtClean="0"/>
              <a:t>13</a:t>
            </a:fld>
            <a:endParaRPr lang="en-US"/>
          </a:p>
        </p:txBody>
      </p:sp>
      <p:sp>
        <p:nvSpPr>
          <p:cNvPr id="100" name="B100"/>
          <p:cNvSpPr/>
          <p:nvPr/>
        </p:nvSpPr>
        <p:spPr>
          <a:xfrm>
            <a:off x="600000" y="914400"/>
            <a:ext cx="3300000" cy="64008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12 artifacts · 1 defect</a:t>
            </a:r>
          </a:p>
        </p:txBody>
      </p:sp>
      <p:cxnSp>
        <p:nvCxnSpPr>
          <p:cNvPr id="101" name="C101"/>
          <p:cNvCxnSpPr/>
          <p:nvPr/>
        </p:nvCxnSpPr>
        <p:spPr>
          <a:xfrm>
            <a:off x="4020000" y="1234440"/>
            <a:ext cx="1110000" cy="0"/>
          </a:xfrm>
          <a:prstGeom prst="straightConnector1">
            <a:avLst/>
          </a:prstGeom>
          <a:ln w="38100">
            <a:solidFill>
              <a:srgbClr val="8E6F3E"/>
            </a:solidFill>
            <a:tailEnd type="triangle" w="med" len="med"/>
          </a:ln>
        </p:spPr>
      </p:cxnSp>
      <p:sp>
        <p:nvSpPr>
          <p:cNvPr id="102" name="B102"/>
          <p:cNvSpPr/>
          <p:nvPr/>
        </p:nvSpPr>
        <p:spPr>
          <a:xfrm>
            <a:off x="5250000" y="914400"/>
            <a:ext cx="3300000" cy="64008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10,000 artifacts · ?</a:t>
            </a:r>
          </a:p>
        </p:txBody>
      </p:sp>
      <p:sp>
        <p:nvSpPr>
          <p:cNvPr id="110" name="T110"/>
          <p:cNvSpPr txBox="1"/>
          <p:nvPr/>
        </p:nvSpPr>
        <p:spPr>
          <a:xfrm>
            <a:off x="566928" y="1636000"/>
            <a:ext cx="8010144" cy="672000"/>
          </a:xfrm>
          <a:prstGeom prst="rect">
            <a:avLst/>
          </a:prstGeom>
          <a:noFill/>
          <a:ln>
            <a:noFill/>
          </a:ln>
        </p:spPr>
        <p:txBody>
          <a:bodyPr wrap="square" lIns="0" tIns="0" rIns="0" bIns="0" anchor="t"/>
          <a:lstStyle/>
          <a:p>
            <a:pPr algn="ctr">
              <a:buNone/>
            </a:pPr>
            <a:r>
              <a:rPr lang="en-US" sz="2200" b="0" i="1" dirty="0">
                <a:solidFill>
                  <a:srgbClr val="555960"/>
                </a:solidFill>
              </a:rPr>
              <a:t xml:space="preserve">At volume, “a human reviews everything” </a:t>
            </a:r>
          </a:p>
          <a:p>
            <a:pPr algn="ctr">
              <a:buNone/>
            </a:pPr>
            <a:r>
              <a:rPr lang="en-US" sz="2200" b="0" i="1" dirty="0">
                <a:solidFill>
                  <a:srgbClr val="555960"/>
                </a:solidFill>
              </a:rPr>
              <a:t>stops being credible assurance.</a:t>
            </a:r>
          </a:p>
        </p:txBody>
      </p:sp>
      <p:sp>
        <p:nvSpPr>
          <p:cNvPr id="120" name="P120"/>
          <p:cNvSpPr/>
          <p:nvPr/>
        </p:nvSpPr>
        <p:spPr>
          <a:xfrm>
            <a:off x="566928" y="2390000"/>
            <a:ext cx="4641600" cy="1950000"/>
          </a:xfrm>
          <a:prstGeom prst="rect">
            <a:avLst/>
          </a:prstGeom>
          <a:solidFill>
            <a:srgbClr val="F5F1E8"/>
          </a:solidFill>
          <a:ln w="12700">
            <a:solidFill>
              <a:srgbClr val="C9B991"/>
            </a:solidFill>
          </a:ln>
        </p:spPr>
        <p:txBody>
          <a:bodyPr wrap="square" lIns="91440" tIns="45720" rIns="91440" bIns="45720" anchor="t"/>
          <a:lstStyle/>
          <a:p>
            <a:pPr algn="ctr">
              <a:buNone/>
            </a:pPr>
            <a:r>
              <a:rPr lang="en-US" sz="2000" b="1" i="0" dirty="0">
                <a:solidFill>
                  <a:srgbClr val="57534E"/>
                </a:solidFill>
              </a:rPr>
              <a:t>AIRPORT SECURITY SCREENING</a:t>
            </a:r>
          </a:p>
          <a:p>
            <a:pPr algn="ctr">
              <a:spcBef>
                <a:spcPts val="120"/>
              </a:spcBef>
              <a:buNone/>
            </a:pPr>
            <a:r>
              <a:rPr lang="en-US" sz="2000" b="0" i="0" dirty="0">
                <a:solidFill>
                  <a:srgbClr val="000000"/>
                </a:solidFill>
              </a:rPr>
              <a:t>Humans miss rare targets in consequential real-world inspection.</a:t>
            </a:r>
          </a:p>
          <a:p>
            <a:pPr algn="ctr">
              <a:spcBef>
                <a:spcPts val="120"/>
              </a:spcBef>
              <a:buNone/>
            </a:pPr>
            <a:r>
              <a:rPr lang="en-US" sz="1800" b="0" i="0" dirty="0">
                <a:solidFill>
                  <a:srgbClr val="000000"/>
                </a:solidFill>
              </a:rPr>
              <a:t>Trained screeners are covertly tested against planted threats: inspection is capacity-limited.</a:t>
            </a:r>
          </a:p>
          <a:p>
            <a:pPr algn="ctr">
              <a:spcBef>
                <a:spcPts val="120"/>
              </a:spcBef>
              <a:buNone/>
            </a:pPr>
            <a:r>
              <a:rPr lang="en-US" sz="1100" b="0" i="1" dirty="0">
                <a:solidFill>
                  <a:srgbClr val="78716C"/>
                </a:solidFill>
              </a:rPr>
              <a:t>GAO-19-374 (2019)</a:t>
            </a:r>
          </a:p>
        </p:txBody>
      </p:sp>
      <p:sp>
        <p:nvSpPr>
          <p:cNvPr id="121" name="P121"/>
          <p:cNvSpPr/>
          <p:nvPr/>
        </p:nvSpPr>
        <p:spPr>
          <a:xfrm>
            <a:off x="5482848" y="2390000"/>
            <a:ext cx="3094224" cy="1950000"/>
          </a:xfrm>
          <a:prstGeom prst="rect">
            <a:avLst/>
          </a:prstGeom>
          <a:solidFill>
            <a:srgbClr val="F5F1E8"/>
          </a:solidFill>
          <a:ln w="12700">
            <a:solidFill>
              <a:srgbClr val="C9B991"/>
            </a:solidFill>
          </a:ln>
        </p:spPr>
        <p:txBody>
          <a:bodyPr wrap="square" lIns="91440" tIns="45720" rIns="91440" bIns="45720" anchor="t"/>
          <a:lstStyle/>
          <a:p>
            <a:pPr algn="ctr">
              <a:buNone/>
            </a:pPr>
            <a:r>
              <a:rPr lang="en-US" sz="2000" b="1" i="0" dirty="0">
                <a:solidFill>
                  <a:srgbClr val="57534E"/>
                </a:solidFill>
              </a:rPr>
              <a:t>RARE-TARGET SEARCH</a:t>
            </a:r>
          </a:p>
          <a:p>
            <a:pPr algn="ctr">
              <a:spcBef>
                <a:spcPts val="120"/>
              </a:spcBef>
              <a:buNone/>
            </a:pPr>
            <a:r>
              <a:rPr lang="en-US" sz="2000" b="0" i="0" dirty="0">
                <a:solidFill>
                  <a:srgbClr val="000000"/>
                </a:solidFill>
              </a:rPr>
              <a:t>Rare targets are disproportionately missed in visual search.</a:t>
            </a:r>
          </a:p>
          <a:p>
            <a:pPr algn="ctr">
              <a:spcBef>
                <a:spcPts val="120"/>
              </a:spcBef>
              <a:buNone/>
            </a:pPr>
            <a:r>
              <a:rPr lang="en-US" sz="1100" b="0" i="1" dirty="0">
                <a:solidFill>
                  <a:srgbClr val="78716C"/>
                </a:solidFill>
              </a:rPr>
              <a:t>Wolfe et al., Nature (2005)</a:t>
            </a:r>
          </a:p>
        </p:txBody>
      </p:sp>
      <p:sp>
        <p:nvSpPr>
          <p:cNvPr id="130" name="E130"/>
          <p:cNvSpPr/>
          <p:nvPr/>
        </p:nvSpPr>
        <p:spPr>
          <a:xfrm>
            <a:off x="566928" y="4610000"/>
            <a:ext cx="8010144" cy="108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400" b="1" i="0" dirty="0">
                <a:solidFill>
                  <a:srgbClr val="5C4826"/>
                </a:solidFill>
              </a:rPr>
              <a:t>Human review is valuable, but attention is not a reliable exhaustive search mechanism.</a:t>
            </a:r>
          </a:p>
          <a:p>
            <a:pPr algn="ctr">
              <a:spcBef>
                <a:spcPts val="120"/>
              </a:spcBef>
              <a:buNone/>
            </a:pPr>
            <a:r>
              <a:rPr lang="en-US" sz="2200" b="0" i="0" dirty="0">
                <a:solidFill>
                  <a:srgbClr val="5C4826"/>
                </a:solidFill>
              </a:rPr>
              <a:t>Spend human judgment where judgment is required.</a:t>
            </a:r>
          </a:p>
        </p:txBody>
      </p:sp>
      <p:sp>
        <p:nvSpPr>
          <p:cNvPr id="14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Not that humans are bad validators, but attention is finite.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par>
                                <p:cTn id="8" presetID="10" presetClass="entr" presetSubtype="0" fill="hold"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fade">
                                      <p:cBhvr>
                                        <p:cTn id="15" dur="500"/>
                                        <p:tgtEl>
                                          <p:spTgt spid="120"/>
                                        </p:tgtEl>
                                      </p:cBhvr>
                                    </p:animEffect>
                                  </p:childTnLst>
                                </p:cTn>
                              </p:par>
                              <p:par>
                                <p:cTn id="16" presetID="10" presetClass="entr" presetSubtype="0" fill="hold" nodeType="withEffect">
                                  <p:stCondLst>
                                    <p:cond delay="0"/>
                                  </p:stCondLst>
                                  <p:childTnLst>
                                    <p:set>
                                      <p:cBhvr>
                                        <p:cTn id="17" dur="1" fill="hold">
                                          <p:stCondLst>
                                            <p:cond delay="0"/>
                                          </p:stCondLst>
                                        </p:cTn>
                                        <p:tgtEl>
                                          <p:spTgt spid="121"/>
                                        </p:tgtEl>
                                        <p:attrNameLst>
                                          <p:attrName>style.visibility</p:attrName>
                                        </p:attrNameLst>
                                      </p:cBhvr>
                                      <p:to>
                                        <p:strVal val="visible"/>
                                      </p:to>
                                    </p:set>
                                    <p:animEffect transition="in" filter="fade">
                                      <p:cBhvr>
                                        <p:cTn id="18" dur="500"/>
                                        <p:tgtEl>
                                          <p:spTgt spid="12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0"/>
                                        </p:tgtEl>
                                        <p:attrNameLst>
                                          <p:attrName>style.visibility</p:attrName>
                                        </p:attrNameLst>
                                      </p:cBhvr>
                                      <p:to>
                                        <p:strVal val="visible"/>
                                      </p:to>
                                    </p:set>
                                    <p:animEffect transition="in" filter="fade">
                                      <p:cBhvr>
                                        <p:cTn id="2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Three ways to obtain evidence</a:t>
            </a:r>
          </a:p>
        </p:txBody>
      </p:sp>
      <p:sp>
        <p:nvSpPr>
          <p:cNvPr id="3" name="Slide Number Placeholder 3"/>
          <p:cNvSpPr>
            <a:spLocks noGrp="1"/>
          </p:cNvSpPr>
          <p:nvPr>
            <p:ph type="sldNum" sz="quarter" idx="4"/>
          </p:nvPr>
        </p:nvSpPr>
        <p:spPr/>
        <p:txBody>
          <a:bodyPr/>
          <a:lstStyle/>
          <a:p>
            <a:fld id="{B7EB45DA-9A0D-DC49-8E02-F30A5DDC21C3}" type="slidenum">
              <a:rPr lang="en-US" smtClean="0"/>
              <a:t>14</a:t>
            </a:fld>
            <a:endParaRPr lang="en-US"/>
          </a:p>
        </p:txBody>
      </p:sp>
      <p:sp>
        <p:nvSpPr>
          <p:cNvPr id="110" name="B110"/>
          <p:cNvSpPr/>
          <p:nvPr/>
        </p:nvSpPr>
        <p:spPr>
          <a:xfrm>
            <a:off x="566928" y="1120000"/>
            <a:ext cx="2540000" cy="800000"/>
          </a:xfrm>
          <a:prstGeom prst="rect">
            <a:avLst/>
          </a:prstGeom>
          <a:solidFill>
            <a:srgbClr val="8E6F3E">
              <a:alpha val="25000"/>
            </a:srgbClr>
          </a:solidFill>
          <a:ln>
            <a:noFill/>
          </a:ln>
        </p:spPr>
        <p:txBody>
          <a:bodyPr wrap="square" lIns="91440" tIns="45720" rIns="91440" bIns="45720" anchor="ctr"/>
          <a:lstStyle/>
          <a:p>
            <a:pPr algn="ctr">
              <a:buNone/>
            </a:pPr>
            <a:r>
              <a:rPr lang="en-US" sz="2000" b="1" i="0" dirty="0">
                <a:solidFill>
                  <a:srgbClr val="FFFFFF">
                    <a:alpha val="25000"/>
                  </a:srgbClr>
                </a:solidFill>
              </a:rPr>
              <a:t>HUMAN</a:t>
            </a:r>
          </a:p>
          <a:p>
            <a:pPr algn="ctr">
              <a:buNone/>
            </a:pPr>
            <a:r>
              <a:rPr lang="en-US" sz="2000" b="1" i="0" dirty="0">
                <a:solidFill>
                  <a:srgbClr val="FFFFFF">
                    <a:alpha val="25000"/>
                  </a:srgbClr>
                </a:solidFill>
              </a:rPr>
              <a:t>JUDGMENT</a:t>
            </a:r>
          </a:p>
        </p:txBody>
      </p:sp>
      <p:sp>
        <p:nvSpPr>
          <p:cNvPr id="120" name="P120"/>
          <p:cNvSpPr/>
          <p:nvPr/>
        </p:nvSpPr>
        <p:spPr>
          <a:xfrm>
            <a:off x="566928" y="3220000"/>
            <a:ext cx="2540000" cy="1000000"/>
          </a:xfrm>
          <a:prstGeom prst="rect">
            <a:avLst/>
          </a:prstGeom>
          <a:solidFill>
            <a:srgbClr val="F5F1E8">
              <a:alpha val="25000"/>
            </a:srgbClr>
          </a:solidFill>
          <a:ln w="12700">
            <a:solidFill>
              <a:srgbClr val="C9B991">
                <a:alpha val="25000"/>
              </a:srgbClr>
            </a:solidFill>
          </a:ln>
        </p:spPr>
        <p:txBody>
          <a:bodyPr wrap="square" lIns="91440" tIns="45720" rIns="91440" bIns="45720" anchor="ctr"/>
          <a:lstStyle/>
          <a:p>
            <a:pPr algn="ctr">
              <a:buNone/>
            </a:pPr>
            <a:r>
              <a:rPr lang="en-US" sz="2200" b="1" i="0" dirty="0">
                <a:solidFill>
                  <a:srgbClr val="5C4826">
                    <a:alpha val="25000"/>
                  </a:srgbClr>
                </a:solidFill>
              </a:rPr>
              <a:t>Interpret an artifact</a:t>
            </a:r>
          </a:p>
          <a:p>
            <a:pPr algn="ctr">
              <a:buNone/>
            </a:pPr>
            <a:r>
              <a:rPr lang="en-US" sz="2000" b="0" i="1" dirty="0">
                <a:solidFill>
                  <a:srgbClr val="555960">
                    <a:alpha val="25000"/>
                  </a:srgbClr>
                </a:solidFill>
              </a:rPr>
              <a:t>finite attention</a:t>
            </a:r>
          </a:p>
        </p:txBody>
      </p:sp>
      <p:sp>
        <p:nvSpPr>
          <p:cNvPr id="130" name="L130"/>
          <p:cNvSpPr/>
          <p:nvPr/>
        </p:nvSpPr>
        <p:spPr>
          <a:xfrm>
            <a:off x="566928"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alpha val="25000"/>
                  </a:srgbClr>
                </a:solidFill>
              </a:rPr>
              <a:t>👁</a:t>
            </a:r>
          </a:p>
        </p:txBody>
      </p:sp>
      <p:sp>
        <p:nvSpPr>
          <p:cNvPr id="111" name="B111"/>
          <p:cNvSpPr/>
          <p:nvPr/>
        </p:nvSpPr>
        <p:spPr>
          <a:xfrm>
            <a:off x="3302000" y="1120000"/>
            <a:ext cx="2540000" cy="80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REASONING OVER</a:t>
            </a:r>
          </a:p>
          <a:p>
            <a:pPr algn="ctr">
              <a:buNone/>
            </a:pPr>
            <a:r>
              <a:rPr lang="en-US" sz="2000" b="1" i="0" dirty="0">
                <a:solidFill>
                  <a:srgbClr val="FFFFFF"/>
                </a:solidFill>
              </a:rPr>
              <a:t>POSSIBLE BEHAVIOR</a:t>
            </a:r>
          </a:p>
        </p:txBody>
      </p:sp>
      <p:sp>
        <p:nvSpPr>
          <p:cNvPr id="121" name="P121"/>
          <p:cNvSpPr/>
          <p:nvPr/>
        </p:nvSpPr>
        <p:spPr>
          <a:xfrm>
            <a:off x="3302000" y="3220000"/>
            <a:ext cx="2540000" cy="10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Analyze a representation</a:t>
            </a:r>
          </a:p>
          <a:p>
            <a:pPr algn="ctr">
              <a:buNone/>
            </a:pPr>
            <a:r>
              <a:rPr lang="en-US" sz="2000" b="0" i="1" dirty="0">
                <a:solidFill>
                  <a:srgbClr val="555960"/>
                </a:solidFill>
              </a:rPr>
              <a:t>model limits</a:t>
            </a:r>
          </a:p>
        </p:txBody>
      </p:sp>
      <p:sp>
        <p:nvSpPr>
          <p:cNvPr id="131" name="L131"/>
          <p:cNvSpPr/>
          <p:nvPr/>
        </p:nvSpPr>
        <p:spPr>
          <a:xfrm>
            <a:off x="3302000"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solidFill>
              </a:rPr>
              <a:t>🗺</a:t>
            </a:r>
          </a:p>
        </p:txBody>
      </p:sp>
      <p:sp>
        <p:nvSpPr>
          <p:cNvPr id="112" name="B112"/>
          <p:cNvSpPr/>
          <p:nvPr/>
        </p:nvSpPr>
        <p:spPr>
          <a:xfrm>
            <a:off x="6037072" y="1120000"/>
            <a:ext cx="2540000" cy="800000"/>
          </a:xfrm>
          <a:prstGeom prst="rect">
            <a:avLst/>
          </a:prstGeom>
          <a:solidFill>
            <a:srgbClr val="8E6F3E">
              <a:alpha val="25000"/>
            </a:srgbClr>
          </a:solidFill>
          <a:ln>
            <a:noFill/>
          </a:ln>
        </p:spPr>
        <p:txBody>
          <a:bodyPr wrap="square" lIns="91440" tIns="45720" rIns="91440" bIns="45720" anchor="ctr"/>
          <a:lstStyle/>
          <a:p>
            <a:pPr algn="ctr">
              <a:buNone/>
            </a:pPr>
            <a:r>
              <a:rPr lang="en-US" sz="2000" b="1" i="0" dirty="0">
                <a:solidFill>
                  <a:srgbClr val="FFFFFF">
                    <a:alpha val="25000"/>
                  </a:srgbClr>
                </a:solidFill>
              </a:rPr>
              <a:t>OBSERVING</a:t>
            </a:r>
          </a:p>
          <a:p>
            <a:pPr algn="ctr">
              <a:buNone/>
            </a:pPr>
            <a:r>
              <a:rPr lang="en-US" sz="2000" b="1" i="0" dirty="0">
                <a:solidFill>
                  <a:srgbClr val="FFFFFF">
                    <a:alpha val="25000"/>
                  </a:srgbClr>
                </a:solidFill>
              </a:rPr>
              <a:t>EXECUTION</a:t>
            </a:r>
          </a:p>
        </p:txBody>
      </p:sp>
      <p:sp>
        <p:nvSpPr>
          <p:cNvPr id="122" name="P122"/>
          <p:cNvSpPr/>
          <p:nvPr/>
        </p:nvSpPr>
        <p:spPr>
          <a:xfrm>
            <a:off x="6037072" y="3220000"/>
            <a:ext cx="2540000" cy="1000000"/>
          </a:xfrm>
          <a:prstGeom prst="rect">
            <a:avLst/>
          </a:prstGeom>
          <a:solidFill>
            <a:srgbClr val="F5F1E8">
              <a:alpha val="25000"/>
            </a:srgbClr>
          </a:solidFill>
          <a:ln w="12700">
            <a:solidFill>
              <a:srgbClr val="C9B991">
                <a:alpha val="25000"/>
              </a:srgbClr>
            </a:solidFill>
          </a:ln>
        </p:spPr>
        <p:txBody>
          <a:bodyPr wrap="square" lIns="91440" tIns="45720" rIns="91440" bIns="45720" anchor="ctr"/>
          <a:lstStyle/>
          <a:p>
            <a:pPr algn="ctr">
              <a:buNone/>
            </a:pPr>
            <a:r>
              <a:rPr lang="en-US" sz="2200" b="1" i="0" dirty="0">
                <a:solidFill>
                  <a:srgbClr val="5C4826">
                    <a:alpha val="25000"/>
                  </a:srgbClr>
                </a:solidFill>
              </a:rPr>
              <a:t>Run and observe</a:t>
            </a:r>
          </a:p>
          <a:p>
            <a:pPr algn="ctr">
              <a:buNone/>
            </a:pPr>
            <a:r>
              <a:rPr lang="en-US" sz="2000" b="0" i="1" dirty="0">
                <a:solidFill>
                  <a:srgbClr val="555960">
                    <a:alpha val="25000"/>
                  </a:srgbClr>
                </a:solidFill>
              </a:rPr>
              <a:t>selected executions</a:t>
            </a:r>
          </a:p>
        </p:txBody>
      </p:sp>
      <p:sp>
        <p:nvSpPr>
          <p:cNvPr id="132" name="L132"/>
          <p:cNvSpPr/>
          <p:nvPr/>
        </p:nvSpPr>
        <p:spPr>
          <a:xfrm>
            <a:off x="6037072"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alpha val="25000"/>
                  </a:srgbClr>
                </a:solidFill>
              </a:rPr>
              <a:t>▶</a:t>
            </a:r>
          </a:p>
        </p:txBody>
      </p:sp>
      <p:sp>
        <p:nvSpPr>
          <p:cNvPr id="140" name="E140"/>
          <p:cNvSpPr/>
          <p:nvPr/>
        </p:nvSpPr>
        <p:spPr>
          <a:xfrm>
            <a:off x="566928" y="4550000"/>
            <a:ext cx="8010144" cy="95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400" b="1" i="0" dirty="0">
                <a:solidFill>
                  <a:srgbClr val="5C4826"/>
                </a:solidFill>
              </a:rPr>
              <a:t>Mechanism and scope are independent choices.</a:t>
            </a:r>
          </a:p>
          <a:p>
            <a:pPr algn="ctr">
              <a:buNone/>
            </a:pPr>
            <a:r>
              <a:rPr lang="en-US" sz="2000" b="0" i="1" dirty="0">
                <a:solidFill>
                  <a:srgbClr val="555960"/>
                </a:solidFill>
              </a:rPr>
              <a:t xml:space="preserve">A unit, a subsystem, or the whole system can be </a:t>
            </a:r>
            <a:endParaRPr lang="en-US" sz="2000" i="1" dirty="0">
              <a:solidFill>
                <a:srgbClr val="555960"/>
              </a:solidFill>
            </a:endParaRPr>
          </a:p>
          <a:p>
            <a:pPr algn="ctr">
              <a:buNone/>
            </a:pPr>
            <a:r>
              <a:rPr lang="en-US" sz="2000" b="0" i="1" dirty="0">
                <a:solidFill>
                  <a:srgbClr val="555960"/>
                </a:solidFill>
              </a:rPr>
              <a:t>judged, reasoned about, or executed.</a:t>
            </a:r>
          </a:p>
        </p:txBody>
      </p:sp>
      <p:sp>
        <p:nvSpPr>
          <p:cNvPr id="15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Three ways engineers come to know things about software.</a:t>
            </a:r>
          </a:p>
        </p:txBody>
      </p:sp>
      <p:sp>
        <p:nvSpPr>
          <p:cNvPr id="900" name="NowMarker"/>
          <p:cNvSpPr/>
          <p:nvPr/>
        </p:nvSpPr>
        <p:spPr>
          <a:xfrm>
            <a:off x="3302000" y="780000"/>
            <a:ext cx="2540000" cy="320000"/>
          </a:xfrm>
          <a:prstGeom prst="rect">
            <a:avLst/>
          </a:prstGeom>
          <a:noFill/>
          <a:ln>
            <a:noFill/>
          </a:ln>
        </p:spPr>
        <p:txBody>
          <a:bodyPr wrap="square" lIns="0" tIns="0" rIns="0" bIns="0" anchor="ctr"/>
          <a:lstStyle/>
          <a:p>
            <a:pPr algn="ctr">
              <a:buNone/>
            </a:pPr>
            <a:r>
              <a:rPr lang="en-US" sz="2000" b="1" i="0" dirty="0">
                <a:solidFill>
                  <a:srgbClr val="8E6F3E"/>
                </a:solidFill>
              </a:rPr>
              <a:t>NOW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Reasoning over possible behavior</a:t>
            </a:r>
          </a:p>
        </p:txBody>
      </p:sp>
      <p:sp>
        <p:nvSpPr>
          <p:cNvPr id="3" name="Slide Number Placeholder 3"/>
          <p:cNvSpPr>
            <a:spLocks noGrp="1"/>
          </p:cNvSpPr>
          <p:nvPr>
            <p:ph type="sldNum" sz="quarter" idx="4"/>
          </p:nvPr>
        </p:nvSpPr>
        <p:spPr/>
        <p:txBody>
          <a:bodyPr/>
          <a:lstStyle/>
          <a:p>
            <a:fld id="{B7EB45DA-9A0D-DC49-8E02-F30A5DDC21C3}" type="slidenum">
              <a:rPr lang="en-US" smtClean="0"/>
              <a:t>15</a:t>
            </a:fld>
            <a:endParaRPr lang="en-US"/>
          </a:p>
        </p:txBody>
      </p:sp>
      <p:sp>
        <p:nvSpPr>
          <p:cNvPr id="100" name="P100"/>
          <p:cNvSpPr/>
          <p:nvPr/>
        </p:nvSpPr>
        <p:spPr>
          <a:xfrm>
            <a:off x="566928" y="920000"/>
            <a:ext cx="3895344" cy="135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THE REPRESENTATION</a:t>
            </a:r>
          </a:p>
          <a:p>
            <a:pPr algn="ctr">
              <a:buNone/>
            </a:pPr>
            <a:r>
              <a:rPr lang="en-US" sz="2000" b="0" i="0" dirty="0">
                <a:solidFill>
                  <a:srgbClr val="000000"/>
                </a:solidFill>
              </a:rPr>
              <a:t>an abstraction or an explicit model</a:t>
            </a:r>
          </a:p>
          <a:p>
            <a:pPr algn="ctr">
              <a:buNone/>
            </a:pPr>
            <a:r>
              <a:rPr lang="en-US" sz="2000" b="0" i="1" dirty="0">
                <a:solidFill>
                  <a:srgbClr val="555960"/>
                </a:solidFill>
              </a:rPr>
              <a:t>of what the software can do</a:t>
            </a:r>
          </a:p>
        </p:txBody>
      </p:sp>
      <p:sp>
        <p:nvSpPr>
          <p:cNvPr id="101" name="P101"/>
          <p:cNvSpPr/>
          <p:nvPr/>
        </p:nvSpPr>
        <p:spPr>
          <a:xfrm>
            <a:off x="4681728" y="920000"/>
            <a:ext cx="3895344" cy="135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THE CONCLUSION</a:t>
            </a:r>
          </a:p>
          <a:p>
            <a:pPr algn="ctr">
              <a:buNone/>
            </a:pPr>
            <a:r>
              <a:rPr lang="en-US" sz="2000" b="0" i="0" dirty="0">
                <a:solidFill>
                  <a:srgbClr val="000000"/>
                </a:solidFill>
              </a:rPr>
              <a:t>what can or cannot happen in it</a:t>
            </a:r>
          </a:p>
          <a:p>
            <a:pPr algn="ctr">
              <a:buNone/>
            </a:pPr>
            <a:r>
              <a:rPr lang="en-US" sz="2000" b="0" i="1" dirty="0">
                <a:solidFill>
                  <a:srgbClr val="555960"/>
                </a:solidFill>
              </a:rPr>
              <a:t>over every behavior it represents</a:t>
            </a:r>
          </a:p>
        </p:txBody>
      </p:sp>
      <p:sp>
        <p:nvSpPr>
          <p:cNvPr id="110" name="E110"/>
          <p:cNvSpPr/>
          <p:nvPr/>
        </p:nvSpPr>
        <p:spPr>
          <a:xfrm>
            <a:off x="566928" y="2420000"/>
            <a:ext cx="8010144" cy="100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200" b="1" i="0" dirty="0">
                <a:solidFill>
                  <a:srgbClr val="5C4826"/>
                </a:solidFill>
              </a:rPr>
              <a:t>Every formal technique chooses:</a:t>
            </a:r>
          </a:p>
          <a:p>
            <a:pPr algn="ctr">
              <a:buNone/>
            </a:pPr>
            <a:r>
              <a:rPr lang="en-US" sz="2000" b="0" i="0" dirty="0">
                <a:solidFill>
                  <a:srgbClr val="000000"/>
                </a:solidFill>
              </a:rPr>
              <a:t>representation · behaviors · property · assumptions · bounds</a:t>
            </a:r>
          </a:p>
        </p:txBody>
      </p:sp>
      <p:sp>
        <p:nvSpPr>
          <p:cNvPr id="120" name="P120"/>
          <p:cNvSpPr/>
          <p:nvPr/>
        </p:nvSpPr>
        <p:spPr>
          <a:xfrm>
            <a:off x="566928" y="3580000"/>
            <a:ext cx="3895344" cy="122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ABSTRACT STATIC ANALYSIS</a:t>
            </a:r>
          </a:p>
          <a:p>
            <a:pPr algn="ctr">
              <a:buNone/>
            </a:pPr>
            <a:r>
              <a:rPr lang="en-US" sz="2000" b="0" i="0" dirty="0">
                <a:solidFill>
                  <a:srgbClr val="000000"/>
                </a:solidFill>
              </a:rPr>
              <a:t>reasons over an abstraction of possible program behavior</a:t>
            </a:r>
          </a:p>
        </p:txBody>
      </p:sp>
      <p:sp>
        <p:nvSpPr>
          <p:cNvPr id="121" name="P121"/>
          <p:cNvSpPr/>
          <p:nvPr/>
        </p:nvSpPr>
        <p:spPr>
          <a:xfrm>
            <a:off x="4681728" y="3580000"/>
            <a:ext cx="3895344" cy="122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MODEL CHECKING</a:t>
            </a:r>
          </a:p>
          <a:p>
            <a:pPr algn="ctr">
              <a:buNone/>
            </a:pPr>
            <a:r>
              <a:rPr lang="en-US" sz="2000" b="0" i="0" dirty="0">
                <a:solidFill>
                  <a:srgbClr val="000000"/>
                </a:solidFill>
              </a:rPr>
              <a:t>searches the behaviors an explicit model admits — often within stated bounds</a:t>
            </a:r>
          </a:p>
        </p:txBody>
      </p:sp>
      <p:sp>
        <p:nvSpPr>
          <p:cNvPr id="130" name="T130"/>
          <p:cNvSpPr txBox="1"/>
          <p:nvPr/>
        </p:nvSpPr>
        <p:spPr>
          <a:xfrm>
            <a:off x="566928" y="4900000"/>
            <a:ext cx="8010144" cy="450000"/>
          </a:xfrm>
          <a:prstGeom prst="rect">
            <a:avLst/>
          </a:prstGeom>
          <a:noFill/>
          <a:ln>
            <a:noFill/>
          </a:ln>
        </p:spPr>
        <p:txBody>
          <a:bodyPr wrap="square" lIns="0" tIns="0" rIns="0" bIns="0" anchor="t"/>
          <a:lstStyle/>
          <a:p>
            <a:pPr algn="ctr">
              <a:buNone/>
            </a:pPr>
            <a:r>
              <a:rPr lang="en-US" sz="2000" b="0" i="1" dirty="0">
                <a:solidFill>
                  <a:srgbClr val="555960"/>
                </a:solidFill>
              </a:rPr>
              <a:t>Not a rigid taxonomy — a conceptual comparison for this course. The next slides take these in turn.</a:t>
            </a:r>
          </a:p>
        </p:txBody>
      </p:sp>
      <p:sp>
        <p:nvSpPr>
          <p:cNvPr id="14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The conclusion is limited by the representation and its assumptions.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0"/>
                                        </p:tgtEl>
                                        <p:attrNameLst>
                                          <p:attrName>style.visibility</p:attrName>
                                        </p:attrNameLst>
                                      </p:cBhvr>
                                      <p:to>
                                        <p:strVal val="visible"/>
                                      </p:to>
                                    </p:set>
                                    <p:animEffect transition="in" filter="fade">
                                      <p:cBhvr>
                                        <p:cTn id="12" dur="500"/>
                                        <p:tgtEl>
                                          <p:spTgt spid="1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fade">
                                      <p:cBhvr>
                                        <p:cTn id="17" dur="500"/>
                                        <p:tgtEl>
                                          <p:spTgt spid="120"/>
                                        </p:tgtEl>
                                      </p:cBhvr>
                                    </p:animEffect>
                                  </p:childTnLst>
                                </p:cTn>
                              </p:par>
                              <p:par>
                                <p:cTn id="18" presetID="10" presetClass="entr" presetSubtype="0" fill="hold" nodeType="withEffect">
                                  <p:stCondLst>
                                    <p:cond delay="0"/>
                                  </p:stCondLst>
                                  <p:childTnLst>
                                    <p:set>
                                      <p:cBhvr>
                                        <p:cTn id="19" dur="1" fill="hold">
                                          <p:stCondLst>
                                            <p:cond delay="0"/>
                                          </p:stCondLst>
                                        </p:cTn>
                                        <p:tgtEl>
                                          <p:spTgt spid="121"/>
                                        </p:tgtEl>
                                        <p:attrNameLst>
                                          <p:attrName>style.visibility</p:attrName>
                                        </p:attrNameLst>
                                      </p:cBhvr>
                                      <p:to>
                                        <p:strVal val="visible"/>
                                      </p:to>
                                    </p:set>
                                    <p:animEffect transition="in" filter="fade">
                                      <p:cBhvr>
                                        <p:cTn id="20" dur="500"/>
                                        <p:tgtEl>
                                          <p:spTgt spid="12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0"/>
                                        </p:tgtEl>
                                        <p:attrNameLst>
                                          <p:attrName>style.visibility</p:attrName>
                                        </p:attrNameLst>
                                      </p:cBhvr>
                                      <p:to>
                                        <p:strVal val="visible"/>
                                      </p:to>
                                    </p:set>
                                    <p:animEffect transition="in" filter="fade">
                                      <p:cBhvr>
                                        <p:cTn id="25"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Static analysis tracks what can be true at each point</a:t>
            </a:r>
          </a:p>
        </p:txBody>
      </p:sp>
      <p:sp>
        <p:nvSpPr>
          <p:cNvPr id="3" name="Slide Number Placeholder 3"/>
          <p:cNvSpPr>
            <a:spLocks noGrp="1"/>
          </p:cNvSpPr>
          <p:nvPr>
            <p:ph type="sldNum" sz="quarter" idx="4"/>
          </p:nvPr>
        </p:nvSpPr>
        <p:spPr/>
        <p:txBody>
          <a:bodyPr/>
          <a:lstStyle/>
          <a:p>
            <a:fld id="{B7EB45DA-9A0D-DC49-8E02-F30A5DDC21C3}" type="slidenum">
              <a:rPr lang="en-US" smtClean="0"/>
              <a:t>16</a:t>
            </a:fld>
            <a:endParaRPr lang="en-US"/>
          </a:p>
        </p:txBody>
      </p:sp>
      <p:sp>
        <p:nvSpPr>
          <p:cNvPr id="100" name="P100"/>
          <p:cNvSpPr/>
          <p:nvPr/>
        </p:nvSpPr>
        <p:spPr>
          <a:xfrm>
            <a:off x="566928" y="860000"/>
            <a:ext cx="3550000" cy="1300000"/>
          </a:xfrm>
          <a:prstGeom prst="rect">
            <a:avLst/>
          </a:prstGeom>
          <a:solidFill>
            <a:srgbClr val="F5F1E8"/>
          </a:solidFill>
          <a:ln w="12700">
            <a:solidFill>
              <a:srgbClr val="C9B991"/>
            </a:solidFill>
          </a:ln>
        </p:spPr>
        <p:txBody>
          <a:bodyPr wrap="square" lIns="91440" tIns="45720" rIns="91440" bIns="45720" anchor="ctr"/>
          <a:lstStyle/>
          <a:p>
            <a:pPr algn="l">
              <a:buNone/>
            </a:pPr>
            <a:r>
              <a:rPr lang="en-US" sz="2000" b="0" i="0" dirty="0">
                <a:solidFill>
                  <a:srgbClr val="5C4826"/>
                </a:solidFill>
                <a:latin typeface="Consolas"/>
              </a:rPr>
              <a:t>x = request.amount</a:t>
            </a:r>
          </a:p>
          <a:p>
            <a:pPr algn="l">
              <a:buNone/>
            </a:pPr>
            <a:r>
              <a:rPr lang="en-US" sz="2000" b="0" i="0" dirty="0">
                <a:solidFill>
                  <a:srgbClr val="5C4826"/>
                </a:solidFill>
                <a:latin typeface="Consolas"/>
              </a:rPr>
              <a:t>if x &gt; ACCOUNT_LIMIT:</a:t>
            </a:r>
          </a:p>
          <a:p>
            <a:pPr algn="l">
              <a:buNone/>
            </a:pPr>
            <a:r>
              <a:rPr lang="en-US" sz="2000" b="0" i="0" dirty="0">
                <a:solidFill>
                  <a:srgbClr val="5C4826"/>
                </a:solidFill>
                <a:latin typeface="Consolas"/>
              </a:rPr>
              <a:t xml:space="preserve">    reject()</a:t>
            </a:r>
          </a:p>
          <a:p>
            <a:pPr algn="l">
              <a:buNone/>
            </a:pPr>
            <a:r>
              <a:rPr lang="en-US" sz="2000" b="0" i="0" dirty="0">
                <a:solidFill>
                  <a:srgbClr val="5C4826"/>
                </a:solidFill>
                <a:latin typeface="Consolas"/>
              </a:rPr>
              <a:t>charge(x)</a:t>
            </a:r>
          </a:p>
        </p:txBody>
      </p:sp>
      <p:sp>
        <p:nvSpPr>
          <p:cNvPr id="101" name="E101"/>
          <p:cNvSpPr/>
          <p:nvPr/>
        </p:nvSpPr>
        <p:spPr>
          <a:xfrm>
            <a:off x="4250000" y="860000"/>
            <a:ext cx="4327072" cy="130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000" b="1" i="0" dirty="0">
                <a:solidFill>
                  <a:srgbClr val="5C4826"/>
                </a:solidFill>
              </a:rPr>
              <a:t>THE QUESTION</a:t>
            </a:r>
          </a:p>
          <a:p>
            <a:pPr algn="ctr">
              <a:buNone/>
            </a:pPr>
            <a:r>
              <a:rPr lang="en-US" sz="2200" b="0" i="0" dirty="0">
                <a:solidFill>
                  <a:srgbClr val="000000"/>
                </a:solidFill>
              </a:rPr>
              <a:t>Can charge(x) be reached with x &gt; ACCOUNT_LIMIT?</a:t>
            </a:r>
          </a:p>
        </p:txBody>
      </p:sp>
      <p:sp>
        <p:nvSpPr>
          <p:cNvPr id="110" name="N110"/>
          <p:cNvSpPr/>
          <p:nvPr/>
        </p:nvSpPr>
        <p:spPr>
          <a:xfrm>
            <a:off x="1850000" y="2320000"/>
            <a:ext cx="1100000" cy="400000"/>
          </a:xfrm>
          <a:prstGeom prst="rect">
            <a:avLst/>
          </a:prstGeom>
          <a:solidFill>
            <a:srgbClr val="F5F1E8"/>
          </a:solidFill>
          <a:ln w="12700">
            <a:solidFill>
              <a:srgbClr val="C9B991"/>
            </a:solidFill>
          </a:ln>
        </p:spPr>
        <p:txBody>
          <a:bodyPr wrap="square" lIns="0" tIns="22860" rIns="0" bIns="22860" anchor="ctr"/>
          <a:lstStyle/>
          <a:p>
            <a:pPr algn="ctr">
              <a:buNone/>
            </a:pPr>
            <a:r>
              <a:rPr lang="en-US" sz="2000" b="0" i="0" dirty="0">
                <a:solidFill>
                  <a:srgbClr val="5C4826"/>
                </a:solidFill>
                <a:latin typeface="Consolas"/>
              </a:rPr>
              <a:t>x = ?</a:t>
            </a:r>
          </a:p>
        </p:txBody>
      </p:sp>
      <p:cxnSp>
        <p:nvCxnSpPr>
          <p:cNvPr id="111" name="A111"/>
          <p:cNvCxnSpPr/>
          <p:nvPr/>
        </p:nvCxnSpPr>
        <p:spPr>
          <a:xfrm>
            <a:off x="2400000" y="2720000"/>
            <a:ext cx="0" cy="240000"/>
          </a:xfrm>
          <a:prstGeom prst="straightConnector1">
            <a:avLst/>
          </a:prstGeom>
          <a:ln w="28575">
            <a:solidFill>
              <a:srgbClr val="8E6F3E"/>
            </a:solidFill>
            <a:tailEnd type="triangle" w="med" len="med"/>
          </a:ln>
        </p:spPr>
      </p:cxnSp>
      <p:sp>
        <p:nvSpPr>
          <p:cNvPr id="112" name="N112"/>
          <p:cNvSpPr/>
          <p:nvPr/>
        </p:nvSpPr>
        <p:spPr>
          <a:xfrm>
            <a:off x="900000" y="2960000"/>
            <a:ext cx="3000000" cy="460000"/>
          </a:xfrm>
          <a:prstGeom prst="rect">
            <a:avLst/>
          </a:prstGeom>
          <a:solidFill>
            <a:srgbClr val="F5F1E8"/>
          </a:solidFill>
          <a:ln w="12700">
            <a:solidFill>
              <a:srgbClr val="C9B991"/>
            </a:solidFill>
          </a:ln>
        </p:spPr>
        <p:txBody>
          <a:bodyPr wrap="square" lIns="0" tIns="22860" rIns="0" bIns="22860" anchor="ctr"/>
          <a:lstStyle/>
          <a:p>
            <a:pPr algn="ctr">
              <a:buNone/>
            </a:pPr>
            <a:r>
              <a:rPr lang="en-US" sz="2000" b="0" i="0" dirty="0">
                <a:solidFill>
                  <a:srgbClr val="5C4826"/>
                </a:solidFill>
                <a:latin typeface="Consolas"/>
              </a:rPr>
              <a:t>x &gt; ACCOUNT_LIMIT ?</a:t>
            </a:r>
          </a:p>
        </p:txBody>
      </p:sp>
      <p:cxnSp>
        <p:nvCxnSpPr>
          <p:cNvPr id="113" name="A113"/>
          <p:cNvCxnSpPr/>
          <p:nvPr/>
        </p:nvCxnSpPr>
        <p:spPr>
          <a:xfrm flipH="1">
            <a:off x="1300000" y="3420000"/>
            <a:ext cx="600000" cy="420000"/>
          </a:xfrm>
          <a:prstGeom prst="straightConnector1">
            <a:avLst/>
          </a:prstGeom>
          <a:ln w="28575">
            <a:solidFill>
              <a:srgbClr val="8E6F3E"/>
            </a:solidFill>
            <a:tailEnd type="triangle" w="med" len="med"/>
          </a:ln>
        </p:spPr>
      </p:cxnSp>
      <p:sp>
        <p:nvSpPr>
          <p:cNvPr id="114" name="LY114"/>
          <p:cNvSpPr/>
          <p:nvPr/>
        </p:nvSpPr>
        <p:spPr>
          <a:xfrm>
            <a:off x="950000" y="3400000"/>
            <a:ext cx="600000" cy="320000"/>
          </a:xfrm>
          <a:prstGeom prst="rect">
            <a:avLst/>
          </a:prstGeom>
          <a:noFill/>
          <a:ln>
            <a:noFill/>
          </a:ln>
        </p:spPr>
        <p:txBody>
          <a:bodyPr wrap="square" lIns="0" tIns="0" rIns="0" bIns="0" anchor="ctr"/>
          <a:lstStyle/>
          <a:p>
            <a:pPr algn="ctr">
              <a:buNone/>
            </a:pPr>
            <a:r>
              <a:rPr lang="en-US" sz="2000" b="1" i="1" dirty="0">
                <a:solidFill>
                  <a:srgbClr val="8E6F3E"/>
                </a:solidFill>
              </a:rPr>
              <a:t>yes</a:t>
            </a:r>
          </a:p>
        </p:txBody>
      </p:sp>
      <p:cxnSp>
        <p:nvCxnSpPr>
          <p:cNvPr id="115" name="A115"/>
          <p:cNvCxnSpPr/>
          <p:nvPr/>
        </p:nvCxnSpPr>
        <p:spPr>
          <a:xfrm>
            <a:off x="2900000" y="3420000"/>
            <a:ext cx="550000" cy="420000"/>
          </a:xfrm>
          <a:prstGeom prst="straightConnector1">
            <a:avLst/>
          </a:prstGeom>
          <a:ln w="28575">
            <a:solidFill>
              <a:srgbClr val="8E6F3E"/>
            </a:solidFill>
            <a:tailEnd type="triangle" w="med" len="med"/>
          </a:ln>
        </p:spPr>
      </p:cxnSp>
      <p:sp>
        <p:nvSpPr>
          <p:cNvPr id="116" name="LN116"/>
          <p:cNvSpPr/>
          <p:nvPr/>
        </p:nvSpPr>
        <p:spPr>
          <a:xfrm>
            <a:off x="3520000" y="3400000"/>
            <a:ext cx="600000" cy="320000"/>
          </a:xfrm>
          <a:prstGeom prst="rect">
            <a:avLst/>
          </a:prstGeom>
          <a:noFill/>
          <a:ln>
            <a:noFill/>
          </a:ln>
        </p:spPr>
        <p:txBody>
          <a:bodyPr wrap="square" lIns="0" tIns="0" rIns="0" bIns="0" anchor="ctr"/>
          <a:lstStyle/>
          <a:p>
            <a:pPr algn="ctr">
              <a:buNone/>
            </a:pPr>
            <a:r>
              <a:rPr lang="en-US" sz="2000" b="1" i="1" dirty="0">
                <a:solidFill>
                  <a:srgbClr val="8E6F3E"/>
                </a:solidFill>
              </a:rPr>
              <a:t>no</a:t>
            </a:r>
          </a:p>
        </p:txBody>
      </p:sp>
      <p:sp>
        <p:nvSpPr>
          <p:cNvPr id="117" name="N117"/>
          <p:cNvSpPr/>
          <p:nvPr/>
        </p:nvSpPr>
        <p:spPr>
          <a:xfrm>
            <a:off x="566928" y="3860000"/>
            <a:ext cx="1450000" cy="420000"/>
          </a:xfrm>
          <a:prstGeom prst="rect">
            <a:avLst/>
          </a:prstGeom>
          <a:solidFill>
            <a:srgbClr val="F5F1E8"/>
          </a:solidFill>
          <a:ln w="12700">
            <a:solidFill>
              <a:srgbClr val="C9B991"/>
            </a:solidFill>
          </a:ln>
        </p:spPr>
        <p:txBody>
          <a:bodyPr wrap="square" lIns="0" tIns="22860" rIns="0" bIns="22860" anchor="ctr"/>
          <a:lstStyle/>
          <a:p>
            <a:pPr algn="ctr">
              <a:buNone/>
            </a:pPr>
            <a:r>
              <a:rPr lang="en-US" sz="2000" b="0" i="0" dirty="0">
                <a:solidFill>
                  <a:srgbClr val="5C4826"/>
                </a:solidFill>
                <a:latin typeface="Consolas"/>
              </a:rPr>
              <a:t>reject()</a:t>
            </a:r>
          </a:p>
        </p:txBody>
      </p:sp>
      <p:sp>
        <p:nvSpPr>
          <p:cNvPr id="118" name="N118"/>
          <p:cNvSpPr/>
          <p:nvPr/>
        </p:nvSpPr>
        <p:spPr>
          <a:xfrm>
            <a:off x="2350000" y="3860000"/>
            <a:ext cx="2250000" cy="420000"/>
          </a:xfrm>
          <a:prstGeom prst="rect">
            <a:avLst/>
          </a:prstGeom>
          <a:solidFill>
            <a:srgbClr val="F5F1E8"/>
          </a:solidFill>
          <a:ln w="12700">
            <a:solidFill>
              <a:srgbClr val="C9B991"/>
            </a:solidFill>
          </a:ln>
        </p:spPr>
        <p:txBody>
          <a:bodyPr wrap="square" lIns="0" tIns="22860" rIns="0" bIns="22860" anchor="ctr"/>
          <a:lstStyle/>
          <a:p>
            <a:pPr algn="ctr">
              <a:buNone/>
            </a:pPr>
            <a:r>
              <a:rPr lang="en-US" sz="2000" b="0" i="0" dirty="0">
                <a:solidFill>
                  <a:srgbClr val="000000"/>
                </a:solidFill>
              </a:rPr>
              <a:t>x ≤ ACCOUNT_LIMIT</a:t>
            </a:r>
          </a:p>
        </p:txBody>
      </p:sp>
      <p:cxnSp>
        <p:nvCxnSpPr>
          <p:cNvPr id="119" name="A119"/>
          <p:cNvCxnSpPr/>
          <p:nvPr/>
        </p:nvCxnSpPr>
        <p:spPr>
          <a:xfrm>
            <a:off x="3475000" y="4280000"/>
            <a:ext cx="0" cy="240000"/>
          </a:xfrm>
          <a:prstGeom prst="straightConnector1">
            <a:avLst/>
          </a:prstGeom>
          <a:ln w="28575">
            <a:solidFill>
              <a:srgbClr val="8E6F3E"/>
            </a:solidFill>
            <a:tailEnd type="triangle" w="med" len="med"/>
          </a:ln>
        </p:spPr>
      </p:cxnSp>
      <p:sp>
        <p:nvSpPr>
          <p:cNvPr id="121" name="N121"/>
          <p:cNvSpPr/>
          <p:nvPr/>
        </p:nvSpPr>
        <p:spPr>
          <a:xfrm>
            <a:off x="2725000" y="4520000"/>
            <a:ext cx="1500000" cy="420000"/>
          </a:xfrm>
          <a:prstGeom prst="rect">
            <a:avLst/>
          </a:prstGeom>
          <a:solidFill>
            <a:srgbClr val="FBF8F2"/>
          </a:solidFill>
          <a:ln w="19050">
            <a:solidFill>
              <a:srgbClr val="5C4826"/>
            </a:solidFill>
          </a:ln>
        </p:spPr>
        <p:txBody>
          <a:bodyPr wrap="square" lIns="0" tIns="22860" rIns="0" bIns="22860" anchor="ctr"/>
          <a:lstStyle/>
          <a:p>
            <a:pPr algn="ctr">
              <a:buNone/>
            </a:pPr>
            <a:r>
              <a:rPr lang="en-US" sz="2000" b="1" i="0" dirty="0">
                <a:solidFill>
                  <a:srgbClr val="5C4826"/>
                </a:solidFill>
                <a:latin typeface="Consolas"/>
              </a:rPr>
              <a:t>charge(x)</a:t>
            </a:r>
          </a:p>
        </p:txBody>
      </p:sp>
      <p:sp>
        <p:nvSpPr>
          <p:cNvPr id="130" name="TH130"/>
          <p:cNvSpPr/>
          <p:nvPr/>
        </p:nvSpPr>
        <p:spPr>
          <a:xfrm>
            <a:off x="4950000" y="2320000"/>
            <a:ext cx="3627072" cy="400000"/>
          </a:xfrm>
          <a:prstGeom prst="rect">
            <a:avLst/>
          </a:prstGeom>
          <a:solidFill>
            <a:srgbClr val="8E6F3E"/>
          </a:solidFill>
          <a:ln>
            <a:noFill/>
          </a:ln>
        </p:spPr>
        <p:txBody>
          <a:bodyPr wrap="square" lIns="91440" tIns="22860" rIns="91440" bIns="22860" anchor="ctr"/>
          <a:lstStyle/>
          <a:p>
            <a:pPr algn="ctr">
              <a:buNone/>
            </a:pPr>
            <a:r>
              <a:rPr lang="en-US" sz="2000" b="1" i="0" dirty="0">
                <a:solidFill>
                  <a:srgbClr val="FFFFFF"/>
                </a:solidFill>
              </a:rPr>
              <a:t>WHAT THE ANALYZER KNOWS</a:t>
            </a:r>
          </a:p>
        </p:txBody>
      </p:sp>
      <p:sp>
        <p:nvSpPr>
          <p:cNvPr id="131" name="R131"/>
          <p:cNvSpPr/>
          <p:nvPr/>
        </p:nvSpPr>
        <p:spPr>
          <a:xfrm>
            <a:off x="4950000" y="2870000"/>
            <a:ext cx="3627072" cy="560000"/>
          </a:xfrm>
          <a:prstGeom prst="rect">
            <a:avLst/>
          </a:prstGeom>
          <a:solidFill>
            <a:srgbClr val="F5F1E8"/>
          </a:solidFill>
          <a:ln w="12700">
            <a:solidFill>
              <a:srgbClr val="C9B991"/>
            </a:solidFill>
          </a:ln>
        </p:spPr>
        <p:txBody>
          <a:bodyPr wrap="square" lIns="91440" tIns="22860" rIns="91440" bIns="22860" anchor="ctr"/>
          <a:lstStyle/>
          <a:p>
            <a:pPr algn="l">
              <a:buNone/>
            </a:pPr>
            <a:r>
              <a:rPr lang="en-US" sz="2000" b="1" i="0" dirty="0">
                <a:solidFill>
                  <a:srgbClr val="5C4826"/>
                </a:solidFill>
              </a:rPr>
              <a:t>At entry</a:t>
            </a:r>
          </a:p>
          <a:p>
            <a:pPr algn="l">
              <a:buNone/>
            </a:pPr>
            <a:r>
              <a:rPr lang="en-US" sz="2000" b="0" i="0" dirty="0">
                <a:solidFill>
                  <a:srgbClr val="000000"/>
                </a:solidFill>
              </a:rPr>
              <a:t>x ∈ all possible amounts</a:t>
            </a:r>
          </a:p>
        </p:txBody>
      </p:sp>
      <p:sp>
        <p:nvSpPr>
          <p:cNvPr id="132" name="R132"/>
          <p:cNvSpPr/>
          <p:nvPr/>
        </p:nvSpPr>
        <p:spPr>
          <a:xfrm>
            <a:off x="4950000" y="3790000"/>
            <a:ext cx="3627072" cy="560000"/>
          </a:xfrm>
          <a:prstGeom prst="rect">
            <a:avLst/>
          </a:prstGeom>
          <a:solidFill>
            <a:srgbClr val="F5F1E8"/>
          </a:solidFill>
          <a:ln w="12700">
            <a:solidFill>
              <a:srgbClr val="C9B991"/>
            </a:solidFill>
          </a:ln>
        </p:spPr>
        <p:txBody>
          <a:bodyPr wrap="square" lIns="91440" tIns="22860" rIns="91440" bIns="22860" anchor="ctr"/>
          <a:lstStyle/>
          <a:p>
            <a:pPr algn="l">
              <a:buNone/>
            </a:pPr>
            <a:r>
              <a:rPr lang="en-US" sz="2000" b="1" i="0" dirty="0">
                <a:solidFill>
                  <a:srgbClr val="5C4826"/>
                </a:solidFill>
              </a:rPr>
              <a:t>After the false branch</a:t>
            </a:r>
          </a:p>
          <a:p>
            <a:pPr algn="l">
              <a:buNone/>
            </a:pPr>
            <a:r>
              <a:rPr lang="en-US" sz="2000" b="0" i="0" dirty="0">
                <a:solidFill>
                  <a:srgbClr val="000000"/>
                </a:solidFill>
              </a:rPr>
              <a:t>x ≤ ACCOUNT_LIMIT</a:t>
            </a:r>
          </a:p>
        </p:txBody>
      </p:sp>
      <p:sp>
        <p:nvSpPr>
          <p:cNvPr id="133" name="R133"/>
          <p:cNvSpPr/>
          <p:nvPr/>
        </p:nvSpPr>
        <p:spPr>
          <a:xfrm>
            <a:off x="4950000" y="4520000"/>
            <a:ext cx="3627072" cy="560000"/>
          </a:xfrm>
          <a:prstGeom prst="rect">
            <a:avLst/>
          </a:prstGeom>
          <a:solidFill>
            <a:srgbClr val="F5F1E8"/>
          </a:solidFill>
          <a:ln w="12700">
            <a:solidFill>
              <a:srgbClr val="C9B991"/>
            </a:solidFill>
          </a:ln>
        </p:spPr>
        <p:txBody>
          <a:bodyPr wrap="square" lIns="91440" tIns="22860" rIns="91440" bIns="22860" anchor="ctr"/>
          <a:lstStyle/>
          <a:p>
            <a:pPr algn="l">
              <a:buNone/>
            </a:pPr>
            <a:r>
              <a:rPr lang="en-US" sz="2000" b="1" i="0" dirty="0">
                <a:solidFill>
                  <a:srgbClr val="5C4826"/>
                </a:solidFill>
              </a:rPr>
              <a:t>At charge(x)</a:t>
            </a:r>
          </a:p>
          <a:p>
            <a:pPr algn="l">
              <a:buNone/>
            </a:pPr>
            <a:r>
              <a:rPr lang="en-US" sz="2000" b="0" i="0" dirty="0">
                <a:solidFill>
                  <a:srgbClr val="000000"/>
                </a:solidFill>
              </a:rPr>
              <a:t>x ≤ ACCOUNT_LIMIT</a:t>
            </a:r>
          </a:p>
        </p:txBody>
      </p:sp>
      <p:sp>
        <p:nvSpPr>
          <p:cNvPr id="140" name="ANS140"/>
          <p:cNvSpPr/>
          <p:nvPr/>
        </p:nvSpPr>
        <p:spPr>
          <a:xfrm>
            <a:off x="566928" y="5330000"/>
            <a:ext cx="8010144" cy="430000"/>
          </a:xfrm>
          <a:prstGeom prst="rect">
            <a:avLst/>
          </a:prstGeom>
          <a:solidFill>
            <a:srgbClr val="FBF8F2"/>
          </a:solidFill>
          <a:ln w="19050">
            <a:solidFill>
              <a:srgbClr val="5C4826"/>
            </a:solidFill>
          </a:ln>
        </p:spPr>
        <p:txBody>
          <a:bodyPr wrap="square" lIns="91440" tIns="22860" rIns="91440" bIns="22860" anchor="ctr"/>
          <a:lstStyle/>
          <a:p>
            <a:pPr algn="ctr">
              <a:buNone/>
            </a:pPr>
            <a:r>
              <a:rPr lang="en-US" sz="2200" b="1" i="0" dirty="0">
                <a:solidFill>
                  <a:srgbClr val="5C4826"/>
                </a:solidFill>
              </a:rPr>
              <a:t>No path in the abstraction permits it.</a:t>
            </a:r>
          </a:p>
        </p:txBody>
      </p:sp>
      <p:sp>
        <p:nvSpPr>
          <p:cNvPr id="15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Sets of possibilities</a:t>
            </a:r>
            <a:r>
              <a:rPr lang="en-US" sz="2000" b="1" dirty="0">
                <a:solidFill>
                  <a:srgbClr val="FFFFFF"/>
                </a:solidFill>
              </a:rPr>
              <a:t xml:space="preserve"> are </a:t>
            </a:r>
            <a:r>
              <a:rPr lang="en-US" sz="2000" b="1" i="0" dirty="0">
                <a:solidFill>
                  <a:srgbClr val="FFFFFF"/>
                </a:solidFill>
              </a:rPr>
              <a:t>propagated, without execution.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childTnLst>
                                </p:cTn>
                              </p:par>
                              <p:par>
                                <p:cTn id="8" presetID="10" presetClass="entr" presetSubtype="0" fill="hold"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2"/>
                                        </p:tgtEl>
                                        <p:attrNameLst>
                                          <p:attrName>style.visibility</p:attrName>
                                        </p:attrNameLst>
                                      </p:cBhvr>
                                      <p:to>
                                        <p:strVal val="visible"/>
                                      </p:to>
                                    </p:set>
                                    <p:animEffect transition="in" filter="fade">
                                      <p:cBhvr>
                                        <p:cTn id="15" dur="500"/>
                                        <p:tgtEl>
                                          <p:spTgt spid="1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3"/>
                                        </p:tgtEl>
                                        <p:attrNameLst>
                                          <p:attrName>style.visibility</p:attrName>
                                        </p:attrNameLst>
                                      </p:cBhvr>
                                      <p:to>
                                        <p:strVal val="visible"/>
                                      </p:to>
                                    </p:set>
                                    <p:animEffect transition="in" filter="fade">
                                      <p:cBhvr>
                                        <p:cTn id="20" dur="500"/>
                                        <p:tgtEl>
                                          <p:spTgt spid="13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0"/>
                                        </p:tgtEl>
                                        <p:attrNameLst>
                                          <p:attrName>style.visibility</p:attrName>
                                        </p:attrNameLst>
                                      </p:cBhvr>
                                      <p:to>
                                        <p:strVal val="visible"/>
                                      </p:to>
                                    </p:set>
                                    <p:animEffect transition="in" filter="fade">
                                      <p:cBhvr>
                                        <p:cTn id="25"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What analysis inherits from abstraction</a:t>
            </a:r>
          </a:p>
        </p:txBody>
      </p:sp>
      <p:sp>
        <p:nvSpPr>
          <p:cNvPr id="3" name="Slide Number Placeholder 3"/>
          <p:cNvSpPr>
            <a:spLocks noGrp="1"/>
          </p:cNvSpPr>
          <p:nvPr>
            <p:ph type="sldNum" sz="quarter" idx="4"/>
          </p:nvPr>
        </p:nvSpPr>
        <p:spPr/>
        <p:txBody>
          <a:bodyPr/>
          <a:lstStyle/>
          <a:p>
            <a:fld id="{B7EB45DA-9A0D-DC49-8E02-F30A5DDC21C3}" type="slidenum">
              <a:rPr lang="en-US" smtClean="0"/>
              <a:t>17</a:t>
            </a:fld>
            <a:endParaRPr lang="en-US"/>
          </a:p>
        </p:txBody>
      </p:sp>
      <p:sp>
        <p:nvSpPr>
          <p:cNvPr id="100" name="P100"/>
          <p:cNvSpPr/>
          <p:nvPr/>
        </p:nvSpPr>
        <p:spPr>
          <a:xfrm>
            <a:off x="566928" y="860000"/>
            <a:ext cx="8010144" cy="115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THE COST OF ABSTRACTION</a:t>
            </a:r>
          </a:p>
          <a:p>
            <a:pPr algn="ctr">
              <a:buNone/>
            </a:pPr>
            <a:r>
              <a:rPr lang="en-US" sz="2200" b="0" i="0" dirty="0">
                <a:solidFill>
                  <a:srgbClr val="000000"/>
                </a:solidFill>
              </a:rPr>
              <a:t>Startup validates the config file, so loadConfig() never returns null yet the analyzer reports “possible null dereference.”</a:t>
            </a:r>
          </a:p>
        </p:txBody>
      </p:sp>
      <p:sp>
        <p:nvSpPr>
          <p:cNvPr id="110" name="V110"/>
          <p:cNvSpPr/>
          <p:nvPr/>
        </p:nvSpPr>
        <p:spPr>
          <a:xfrm>
            <a:off x="2764608" y="2500000"/>
            <a:ext cx="3600000" cy="460000"/>
          </a:xfrm>
          <a:prstGeom prst="rect">
            <a:avLst/>
          </a:prstGeom>
          <a:solidFill>
            <a:srgbClr val="8E6F3E"/>
          </a:solidFill>
          <a:ln>
            <a:noFill/>
          </a:ln>
        </p:spPr>
        <p:txBody>
          <a:bodyPr wrap="square" lIns="45720" tIns="22860" rIns="45720" bIns="22860" anchor="ctr"/>
          <a:lstStyle/>
          <a:p>
            <a:pPr algn="ctr">
              <a:buNone/>
            </a:pPr>
            <a:r>
              <a:rPr lang="en-US" sz="2000" b="1" i="0" dirty="0">
                <a:solidFill>
                  <a:srgbClr val="FFFFFF"/>
                </a:solidFill>
              </a:rPr>
              <a:t>REAL PROGRAM BEHAVIORS</a:t>
            </a:r>
          </a:p>
        </p:txBody>
      </p:sp>
      <p:cxnSp>
        <p:nvCxnSpPr>
          <p:cNvPr id="111" name="A111"/>
          <p:cNvCxnSpPr/>
          <p:nvPr/>
        </p:nvCxnSpPr>
        <p:spPr>
          <a:xfrm>
            <a:off x="4564608" y="2960000"/>
            <a:ext cx="0" cy="400000"/>
          </a:xfrm>
          <a:prstGeom prst="straightConnector1">
            <a:avLst/>
          </a:prstGeom>
          <a:ln w="28575">
            <a:solidFill>
              <a:srgbClr val="8E6F3E"/>
            </a:solidFill>
            <a:tailEnd type="triangle" w="med" len="med"/>
          </a:ln>
        </p:spPr>
      </p:cxnSp>
      <p:sp>
        <p:nvSpPr>
          <p:cNvPr id="112" name="T112"/>
          <p:cNvSpPr/>
          <p:nvPr/>
        </p:nvSpPr>
        <p:spPr>
          <a:xfrm>
            <a:off x="4697680" y="3000000"/>
            <a:ext cx="1600000" cy="320000"/>
          </a:xfrm>
          <a:prstGeom prst="rect">
            <a:avLst/>
          </a:prstGeom>
          <a:noFill/>
          <a:ln>
            <a:noFill/>
          </a:ln>
        </p:spPr>
        <p:txBody>
          <a:bodyPr wrap="square" lIns="0" tIns="0" rIns="0" bIns="0" anchor="ctr"/>
          <a:lstStyle/>
          <a:p>
            <a:pPr algn="l">
              <a:buNone/>
            </a:pPr>
            <a:r>
              <a:rPr lang="en-US" sz="2000" b="0" i="1" dirty="0">
                <a:solidFill>
                  <a:srgbClr val="8E6F3E"/>
                </a:solidFill>
              </a:rPr>
              <a:t>abstraction</a:t>
            </a:r>
          </a:p>
        </p:txBody>
      </p:sp>
      <p:sp>
        <p:nvSpPr>
          <p:cNvPr id="113" name="V113"/>
          <p:cNvSpPr/>
          <p:nvPr/>
        </p:nvSpPr>
        <p:spPr>
          <a:xfrm>
            <a:off x="2604608" y="3360000"/>
            <a:ext cx="3920000" cy="620000"/>
          </a:xfrm>
          <a:prstGeom prst="rect">
            <a:avLst/>
          </a:prstGeom>
          <a:solidFill>
            <a:srgbClr val="F5F1E8"/>
          </a:solidFill>
          <a:ln w="19050">
            <a:solidFill>
              <a:srgbClr val="5C4826"/>
            </a:solidFill>
          </a:ln>
        </p:spPr>
        <p:txBody>
          <a:bodyPr wrap="square" lIns="45720" tIns="22860" rIns="45720" bIns="22860" anchor="ctr"/>
          <a:lstStyle/>
          <a:p>
            <a:pPr algn="ctr">
              <a:buNone/>
            </a:pPr>
            <a:r>
              <a:rPr lang="en-US" sz="2000" b="1" i="0" dirty="0">
                <a:solidFill>
                  <a:srgbClr val="5C4826"/>
                </a:solidFill>
              </a:rPr>
              <a:t>POSSIBLE BEHAVIORS SEEN BY THE ANALYZER</a:t>
            </a:r>
          </a:p>
        </p:txBody>
      </p:sp>
      <p:cxnSp>
        <p:nvCxnSpPr>
          <p:cNvPr id="114" name="A114"/>
          <p:cNvCxnSpPr/>
          <p:nvPr/>
        </p:nvCxnSpPr>
        <p:spPr>
          <a:xfrm>
            <a:off x="4564608" y="3980000"/>
            <a:ext cx="0" cy="280000"/>
          </a:xfrm>
          <a:prstGeom prst="straightConnector1">
            <a:avLst/>
          </a:prstGeom>
          <a:ln w="28575">
            <a:solidFill>
              <a:srgbClr val="8E6F3E"/>
            </a:solidFill>
            <a:tailEnd type="triangle" w="med" len="med"/>
          </a:ln>
        </p:spPr>
      </p:cxnSp>
      <p:sp>
        <p:nvSpPr>
          <p:cNvPr id="115" name="V115"/>
          <p:cNvSpPr/>
          <p:nvPr/>
        </p:nvSpPr>
        <p:spPr>
          <a:xfrm>
            <a:off x="2472000" y="4300000"/>
            <a:ext cx="4200000" cy="560000"/>
          </a:xfrm>
          <a:prstGeom prst="rect">
            <a:avLst/>
          </a:prstGeom>
          <a:noFill/>
          <a:ln>
            <a:noFill/>
          </a:ln>
        </p:spPr>
        <p:txBody>
          <a:bodyPr wrap="square" lIns="0" tIns="0" rIns="0" bIns="0" anchor="ctr"/>
          <a:lstStyle/>
          <a:p>
            <a:pPr algn="ctr">
              <a:buNone/>
            </a:pPr>
            <a:r>
              <a:rPr lang="en-US" sz="2000" b="0" i="1" dirty="0">
                <a:solidFill>
                  <a:srgbClr val="000000"/>
                </a:solidFill>
              </a:rPr>
              <a:t>some impossible behaviors may remain</a:t>
            </a:r>
          </a:p>
        </p:txBody>
      </p:sp>
      <p:sp>
        <p:nvSpPr>
          <p:cNvPr id="140" name="FooterBand"/>
          <p:cNvSpPr/>
          <p:nvPr/>
        </p:nvSpPr>
        <p:spPr>
          <a:xfrm>
            <a:off x="274320" y="5687568"/>
            <a:ext cx="8595360" cy="768096"/>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 xml:space="preserve">What can we conclude about the real program </a:t>
            </a:r>
          </a:p>
          <a:p>
            <a:pPr algn="ctr">
              <a:buNone/>
            </a:pPr>
            <a:r>
              <a:rPr lang="en-US" sz="2000" b="1" i="0" dirty="0">
                <a:solidFill>
                  <a:srgbClr val="FFFFFF"/>
                </a:solidFill>
              </a:rPr>
              <a:t>from what we proved about the abstraction?</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5" presetID="10" presetClass="entr" presetSubtype="0" fill="hold" nodeType="clickEffect">
                                  <p:stCondLst>
                                    <p:cond delay="0"/>
                                  </p:stCondLst>
                                  <p:childTnLst>
                                    <p:set>
                                      <p:cBhvr>
                                        <p:cTn id="3" dur="1" fill="hold">
                                          <p:stCondLst>
                                            <p:cond delay="0"/>
                                          </p:stCondLst>
                                        </p:cTn>
                                        <p:tgtEl>
                                          <p:spTgt spid="110"/>
                                        </p:tgtEl>
                                        <p:attrNameLst>
                                          <p:attrName>style.visibility</p:attrName>
                                        </p:attrNameLst>
                                      </p:cBhvr>
                                      <p:to>
                                        <p:strVal val="visible"/>
                                      </p:to>
                                    </p:set>
                                    <p:animEffect transition="in" filter="fade">
                                      <p:cBhvr>
                                        <p:cTn id="4" dur="500"/>
                                        <p:tgtEl>
                                          <p:spTgt spid="110"/>
                                        </p:tgtEl>
                                      </p:cBhvr>
                                    </p:animEffect>
                                  </p:childTnLst>
                                </p:cTn>
                              </p:par>
                            </p:childTnLst>
                          </p:cTn>
                        </p:par>
                      </p:childTnLst>
                    </p:cTn>
                  </p:par>
                  <p:par>
                    <p:cTn id="11" fill="hold">
                      <p:stCondLst>
                        <p:cond delay="indefinite"/>
                      </p:stCondLst>
                      <p:childTnLst>
                        <p:par>
                          <p:cTn id="12" fill="hold">
                            <p:stCondLst>
                              <p:cond delay="0"/>
                            </p:stCondLst>
                            <p:childTnLst>
                              <p:par>
                                <p:cTn id="10" presetID="10" presetClass="entr" presetSubtype="0" fill="hold" nodeType="clickEffect">
                                  <p:stCondLst>
                                    <p:cond delay="0"/>
                                  </p:stCondLst>
                                  <p:childTnLst>
                                    <p:set>
                                      <p:cBhvr>
                                        <p:cTn id="8" dur="1" fill="hold">
                                          <p:stCondLst>
                                            <p:cond delay="0"/>
                                          </p:stCondLst>
                                        </p:cTn>
                                        <p:tgtEl>
                                          <p:spTgt spid="111"/>
                                        </p:tgtEl>
                                        <p:attrNameLst>
                                          <p:attrName>style.visibility</p:attrName>
                                        </p:attrNameLst>
                                      </p:cBhvr>
                                      <p:to>
                                        <p:strVal val="visible"/>
                                      </p:to>
                                    </p:set>
                                    <p:animEffect transition="in" filter="fade">
                                      <p:cBhvr>
                                        <p:cTn id="9" dur="500"/>
                                        <p:tgtEl>
                                          <p:spTgt spid="111"/>
                                        </p:tgtEl>
                                      </p:cBhvr>
                                    </p:animEffect>
                                  </p:childTnLst>
                                </p:cTn>
                              </p:par>
                            </p:childTnLst>
                          </p:cTn>
                        </p:par>
                      </p:childTnLst>
                    </p:cTn>
                  </p:par>
                  <p:par>
                    <p:cTn id="16" fill="hold">
                      <p:stCondLst>
                        <p:cond delay="indefinite"/>
                      </p:stCondLst>
                      <p:childTnLst>
                        <p:par>
                          <p:cTn id="17" fill="hold">
                            <p:stCondLst>
                              <p:cond delay="0"/>
                            </p:stCondLst>
                            <p:childTnLst>
                              <p:par>
                                <p:cTn id="15" presetID="10" presetClass="entr" presetSubtype="0" fill="hold" nodeType="clickEffect">
                                  <p:stCondLst>
                                    <p:cond delay="0"/>
                                  </p:stCondLst>
                                  <p:childTnLst>
                                    <p:set>
                                      <p:cBhvr>
                                        <p:cTn id="13" dur="1" fill="hold">
                                          <p:stCondLst>
                                            <p:cond delay="0"/>
                                          </p:stCondLst>
                                        </p:cTn>
                                        <p:tgtEl>
                                          <p:spTgt spid="112"/>
                                        </p:tgtEl>
                                        <p:attrNameLst>
                                          <p:attrName>style.visibility</p:attrName>
                                        </p:attrNameLst>
                                      </p:cBhvr>
                                      <p:to>
                                        <p:strVal val="visible"/>
                                      </p:to>
                                    </p:set>
                                    <p:animEffect transition="in" filter="fade">
                                      <p:cBhvr>
                                        <p:cTn id="14" dur="500"/>
                                        <p:tgtEl>
                                          <p:spTgt spid="112"/>
                                        </p:tgtEl>
                                      </p:cBhvr>
                                    </p:animEffect>
                                  </p:childTnLst>
                                </p:cTn>
                              </p:par>
                            </p:childTnLst>
                          </p:cTn>
                        </p:par>
                      </p:childTnLst>
                    </p:cTn>
                  </p:par>
                  <p:par>
                    <p:cTn id="21" fill="hold">
                      <p:stCondLst>
                        <p:cond delay="indefinite"/>
                      </p:stCondLst>
                      <p:childTnLst>
                        <p:par>
                          <p:cTn id="22" fill="hold">
                            <p:stCondLst>
                              <p:cond delay="0"/>
                            </p:stCondLst>
                            <p:childTnLst>
                              <p:par>
                                <p:cTn id="20" presetID="10" presetClass="entr" presetSubtype="0" fill="hold" nodeType="clickEffect">
                                  <p:stCondLst>
                                    <p:cond delay="0"/>
                                  </p:stCondLst>
                                  <p:childTnLst>
                                    <p:set>
                                      <p:cBhvr>
                                        <p:cTn id="18" dur="1" fill="hold">
                                          <p:stCondLst>
                                            <p:cond delay="0"/>
                                          </p:stCondLst>
                                        </p:cTn>
                                        <p:tgtEl>
                                          <p:spTgt spid="113"/>
                                        </p:tgtEl>
                                        <p:attrNameLst>
                                          <p:attrName>style.visibility</p:attrName>
                                        </p:attrNameLst>
                                      </p:cBhvr>
                                      <p:to>
                                        <p:strVal val="visible"/>
                                      </p:to>
                                    </p:set>
                                    <p:animEffect transition="in" filter="fade">
                                      <p:cBhvr>
                                        <p:cTn id="19" dur="500"/>
                                        <p:tgtEl>
                                          <p:spTgt spid="113"/>
                                        </p:tgtEl>
                                      </p:cBhvr>
                                    </p:animEffect>
                                  </p:childTnLst>
                                </p:cTn>
                              </p:par>
                            </p:childTnLst>
                          </p:cTn>
                        </p:par>
                      </p:childTnLst>
                    </p:cTn>
                  </p:par>
                  <p:par>
                    <p:cTn id="26" fill="hold">
                      <p:stCondLst>
                        <p:cond delay="indefinite"/>
                      </p:stCondLst>
                      <p:childTnLst>
                        <p:par>
                          <p:cTn id="27" fill="hold">
                            <p:stCondLst>
                              <p:cond delay="0"/>
                            </p:stCondLst>
                            <p:childTnLst>
                              <p:par>
                                <p:cTn id="25" presetID="10" presetClass="entr" presetSubtype="0" fill="hold" nodeType="click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fade">
                                      <p:cBhvr>
                                        <p:cTn id="24" dur="500"/>
                                        <p:tgtEl>
                                          <p:spTgt spid="114"/>
                                        </p:tgtEl>
                                      </p:cBhvr>
                                    </p:animEffect>
                                  </p:childTnLst>
                                </p:cTn>
                              </p:par>
                            </p:childTnLst>
                          </p:cTn>
                        </p:par>
                      </p:childTnLst>
                    </p:cTn>
                  </p:par>
                  <p:par>
                    <p:cTn id="31" fill="hold">
                      <p:stCondLst>
                        <p:cond delay="indefinite"/>
                      </p:stCondLst>
                      <p:childTnLst>
                        <p:par>
                          <p:cTn id="32" fill="hold">
                            <p:stCondLst>
                              <p:cond delay="0"/>
                            </p:stCondLst>
                            <p:childTnLst>
                              <p:par>
                                <p:cTn id="30" presetID="10" presetClass="entr" presetSubtype="0" fill="hold" nodeType="clickEffect">
                                  <p:stCondLst>
                                    <p:cond delay="0"/>
                                  </p:stCondLst>
                                  <p:childTnLst>
                                    <p:set>
                                      <p:cBhvr>
                                        <p:cTn id="28" dur="1" fill="hold">
                                          <p:stCondLst>
                                            <p:cond delay="0"/>
                                          </p:stCondLst>
                                        </p:cTn>
                                        <p:tgtEl>
                                          <p:spTgt spid="115"/>
                                        </p:tgtEl>
                                        <p:attrNameLst>
                                          <p:attrName>style.visibility</p:attrName>
                                        </p:attrNameLst>
                                      </p:cBhvr>
                                      <p:to>
                                        <p:strVal val="visible"/>
                                      </p:to>
                                    </p:set>
                                    <p:animEffect transition="in" filter="fade">
                                      <p:cBhvr>
                                        <p:cTn id="29"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Model checking searches modeled behavior</a:t>
            </a:r>
          </a:p>
        </p:txBody>
      </p:sp>
      <p:sp>
        <p:nvSpPr>
          <p:cNvPr id="3" name="Slide Number Placeholder 3"/>
          <p:cNvSpPr>
            <a:spLocks noGrp="1"/>
          </p:cNvSpPr>
          <p:nvPr>
            <p:ph type="sldNum" sz="quarter" idx="4"/>
          </p:nvPr>
        </p:nvSpPr>
        <p:spPr/>
        <p:txBody>
          <a:bodyPr/>
          <a:lstStyle/>
          <a:p>
            <a:fld id="{B7EB45DA-9A0D-DC49-8E02-F30A5DDC21C3}" type="slidenum">
              <a:rPr lang="en-US" smtClean="0"/>
              <a:t>18</a:t>
            </a:fld>
            <a:endParaRPr lang="en-US"/>
          </a:p>
        </p:txBody>
      </p:sp>
      <p:sp>
        <p:nvSpPr>
          <p:cNvPr id="100" name="E100"/>
          <p:cNvSpPr/>
          <p:nvPr/>
        </p:nvSpPr>
        <p:spPr>
          <a:xfrm>
            <a:off x="2488920" y="896112"/>
            <a:ext cx="4166160" cy="566928"/>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200" b="1" i="0" dirty="0">
                <a:solidFill>
                  <a:srgbClr val="5C4826"/>
                </a:solidFill>
                <a:latin typeface="Consolas"/>
              </a:rPr>
              <a:t>assert(balance &gt;= 0);</a:t>
            </a:r>
          </a:p>
        </p:txBody>
      </p:sp>
      <p:sp>
        <p:nvSpPr>
          <p:cNvPr id="110" name="P110"/>
          <p:cNvSpPr/>
          <p:nvPr/>
        </p:nvSpPr>
        <p:spPr>
          <a:xfrm>
            <a:off x="566928" y="1600000"/>
            <a:ext cx="3895344" cy="132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MODEL + PROPERTY</a:t>
            </a:r>
          </a:p>
          <a:p>
            <a:pPr algn="ctr">
              <a:buNone/>
            </a:pPr>
            <a:r>
              <a:rPr lang="en-US" sz="2000" b="0" i="0" dirty="0">
                <a:solidFill>
                  <a:srgbClr val="000000"/>
                </a:solidFill>
              </a:rPr>
              <a:t>the behavior we chose to represent</a:t>
            </a:r>
          </a:p>
          <a:p>
            <a:pPr algn="ctr">
              <a:buNone/>
            </a:pPr>
            <a:r>
              <a:rPr lang="en-US" sz="2000" b="0" i="0" dirty="0">
                <a:solidFill>
                  <a:srgbClr val="000000"/>
                </a:solidFill>
              </a:rPr>
              <a:t>and the property it must satisfy</a:t>
            </a:r>
          </a:p>
        </p:txBody>
      </p:sp>
      <p:sp>
        <p:nvSpPr>
          <p:cNvPr id="111" name="P111"/>
          <p:cNvSpPr/>
          <p:nvPr/>
        </p:nvSpPr>
        <p:spPr>
          <a:xfrm>
            <a:off x="4681728" y="1600000"/>
            <a:ext cx="3895344" cy="132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SYSTEMATIC SEARCH</a:t>
            </a:r>
          </a:p>
          <a:p>
            <a:pPr algn="ctr">
              <a:buNone/>
            </a:pPr>
            <a:r>
              <a:rPr lang="en-US" sz="2000" b="0" i="0" dirty="0">
                <a:solidFill>
                  <a:srgbClr val="000000"/>
                </a:solidFill>
              </a:rPr>
              <a:t>explore the model’s state space</a:t>
            </a:r>
          </a:p>
          <a:p>
            <a:pPr algn="ctr">
              <a:buNone/>
            </a:pPr>
            <a:r>
              <a:rPr lang="en-US" sz="2000" b="0" i="0" dirty="0">
                <a:solidFill>
                  <a:srgbClr val="000000"/>
                </a:solidFill>
              </a:rPr>
              <a:t xml:space="preserve">up to bound </a:t>
            </a:r>
            <a:r>
              <a:rPr lang="en-US" sz="2000" b="0" i="1" dirty="0">
                <a:solidFill>
                  <a:srgbClr val="000000"/>
                </a:solidFill>
              </a:rPr>
              <a:t>k</a:t>
            </a:r>
          </a:p>
          <a:p>
            <a:pPr algn="ctr">
              <a:buNone/>
            </a:pPr>
            <a:r>
              <a:rPr lang="en-US" sz="2000" b="0" i="0" dirty="0">
                <a:solidFill>
                  <a:srgbClr val="000000"/>
                </a:solidFill>
              </a:rPr>
              <a:t>↓  two outcomes</a:t>
            </a:r>
          </a:p>
        </p:txBody>
      </p:sp>
      <p:sp>
        <p:nvSpPr>
          <p:cNvPr id="120" name="B120"/>
          <p:cNvSpPr/>
          <p:nvPr/>
        </p:nvSpPr>
        <p:spPr>
          <a:xfrm>
            <a:off x="566928" y="3020000"/>
            <a:ext cx="3895344" cy="108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COUNTEREXAMPLE FOUND</a:t>
            </a:r>
          </a:p>
          <a:p>
            <a:pPr algn="ctr">
              <a:buNone/>
            </a:pPr>
            <a:r>
              <a:rPr lang="en-US" sz="2000" b="0" i="0" dirty="0">
                <a:solidFill>
                  <a:srgbClr val="FFFFFF"/>
                </a:solidFill>
              </a:rPr>
              <a:t>a trace that violates the property</a:t>
            </a:r>
          </a:p>
        </p:txBody>
      </p:sp>
      <p:sp>
        <p:nvSpPr>
          <p:cNvPr id="121" name="P121"/>
          <p:cNvSpPr/>
          <p:nvPr/>
        </p:nvSpPr>
        <p:spPr>
          <a:xfrm>
            <a:off x="4681728" y="3020000"/>
            <a:ext cx="3895344" cy="108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NONE FOUND</a:t>
            </a:r>
          </a:p>
          <a:p>
            <a:pPr algn="ctr">
              <a:buNone/>
            </a:pPr>
            <a:r>
              <a:rPr lang="en-US" sz="2000" b="0" i="0" dirty="0">
                <a:solidFill>
                  <a:srgbClr val="000000"/>
                </a:solidFill>
              </a:rPr>
              <a:t>no violation within the model and bound</a:t>
            </a:r>
          </a:p>
        </p:txBody>
      </p:sp>
      <p:sp>
        <p:nvSpPr>
          <p:cNvPr id="130" name="T130"/>
          <p:cNvSpPr txBox="1"/>
          <p:nvPr/>
        </p:nvSpPr>
        <p:spPr>
          <a:xfrm>
            <a:off x="566928" y="4260000"/>
            <a:ext cx="8010144" cy="360000"/>
          </a:xfrm>
          <a:prstGeom prst="rect">
            <a:avLst/>
          </a:prstGeom>
          <a:noFill/>
          <a:ln>
            <a:noFill/>
          </a:ln>
        </p:spPr>
        <p:txBody>
          <a:bodyPr wrap="square" lIns="0" tIns="0" rIns="0" bIns="0" anchor="ctr"/>
          <a:lstStyle/>
          <a:p>
            <a:pPr algn="ctr">
              <a:buNone/>
            </a:pPr>
            <a:r>
              <a:rPr lang="en-US" sz="2000" b="0" i="1" dirty="0">
                <a:solidFill>
                  <a:srgbClr val="555960"/>
                </a:solidFill>
              </a:rPr>
              <a:t xml:space="preserve">model · assumptions · semantics · bound </a:t>
            </a:r>
            <a:r>
              <a:rPr lang="en-US" sz="2000" b="0" i="1" dirty="0">
                <a:solidFill>
                  <a:srgbClr val="555960"/>
                </a:solidFill>
              </a:rPr>
              <a:t>define the claim</a:t>
            </a:r>
          </a:p>
        </p:txBody>
      </p:sp>
      <p:sp>
        <p:nvSpPr>
          <p:cNvPr id="135" name="P135"/>
          <p:cNvSpPr/>
          <p:nvPr/>
        </p:nvSpPr>
        <p:spPr>
          <a:xfrm>
            <a:off x="566928" y="4760000"/>
            <a:ext cx="8010144" cy="7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Mars: ~45K lines of C → a ~1.6K-line verification model;</a:t>
            </a:r>
          </a:p>
          <a:p>
            <a:pPr algn="ctr">
              <a:buNone/>
            </a:pPr>
            <a:r>
              <a:rPr lang="en-US" sz="2000" b="0" i="0" dirty="0">
                <a:solidFill>
                  <a:srgbClr val="000000"/>
                </a:solidFill>
              </a:rPr>
              <a:t>model checking joined routine regression testing</a:t>
            </a:r>
            <a:r>
              <a:rPr lang="en-US" sz="1300" b="0" i="0" dirty="0">
                <a:solidFill>
                  <a:srgbClr val="555960"/>
                </a:solidFill>
              </a:rPr>
              <a:t xml:space="preserve">   (Holzmann, CACM 2014)</a:t>
            </a:r>
          </a:p>
        </p:txBody>
      </p:sp>
      <p:sp>
        <p:nvSpPr>
          <p:cNvPr id="140" name="FooterBand"/>
          <p:cNvSpPr/>
          <p:nvPr/>
        </p:nvSpPr>
        <p:spPr>
          <a:xfrm>
            <a:off x="274320" y="587121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 xml:space="preserve">We found no counterexample up to depth k. </a:t>
            </a:r>
          </a:p>
          <a:p>
            <a:pPr algn="ctr">
              <a:buNone/>
            </a:pPr>
            <a:r>
              <a:rPr lang="en-US" sz="2000" b="1" i="0" dirty="0">
                <a:solidFill>
                  <a:srgbClr val="FFFFFF"/>
                </a:solidFill>
              </a:rPr>
              <a:t>What have we established?</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5" presetID="10" presetClass="entr" presetSubtype="0" fill="hold" nodeType="clickEffect">
                                  <p:stCondLst>
                                    <p:cond delay="0"/>
                                  </p:stCondLst>
                                  <p:childTnLst>
                                    <p:set>
                                      <p:cBhvr>
                                        <p:cTn id="3" dur="1" fill="hold">
                                          <p:stCondLst>
                                            <p:cond delay="0"/>
                                          </p:stCondLst>
                                        </p:cTn>
                                        <p:tgtEl>
                                          <p:spTgt spid="110"/>
                                        </p:tgtEl>
                                        <p:attrNameLst>
                                          <p:attrName>style.visibility</p:attrName>
                                        </p:attrNameLst>
                                      </p:cBhvr>
                                      <p:to>
                                        <p:strVal val="visible"/>
                                      </p:to>
                                    </p:set>
                                    <p:animEffect transition="in" filter="fade">
                                      <p:cBhvr>
                                        <p:cTn id="4" dur="500"/>
                                        <p:tgtEl>
                                          <p:spTgt spid="110"/>
                                        </p:tgtEl>
                                      </p:cBhvr>
                                    </p:animEffect>
                                  </p:childTnLst>
                                </p:cTn>
                              </p:par>
                            </p:childTnLst>
                          </p:cTn>
                        </p:par>
                      </p:childTnLst>
                    </p:cTn>
                  </p:par>
                  <p:par>
                    <p:cTn id="11" fill="hold">
                      <p:stCondLst>
                        <p:cond delay="indefinite"/>
                      </p:stCondLst>
                      <p:childTnLst>
                        <p:par>
                          <p:cTn id="12" fill="hold">
                            <p:stCondLst>
                              <p:cond delay="0"/>
                            </p:stCondLst>
                            <p:childTnLst>
                              <p:par>
                                <p:cTn id="10" presetID="10" presetClass="entr" presetSubtype="0" fill="hold" nodeType="clickEffect">
                                  <p:stCondLst>
                                    <p:cond delay="0"/>
                                  </p:stCondLst>
                                  <p:childTnLst>
                                    <p:set>
                                      <p:cBhvr>
                                        <p:cTn id="8" dur="1" fill="hold">
                                          <p:stCondLst>
                                            <p:cond delay="0"/>
                                          </p:stCondLst>
                                        </p:cTn>
                                        <p:tgtEl>
                                          <p:spTgt spid="111"/>
                                        </p:tgtEl>
                                        <p:attrNameLst>
                                          <p:attrName>style.visibility</p:attrName>
                                        </p:attrNameLst>
                                      </p:cBhvr>
                                      <p:to>
                                        <p:strVal val="visible"/>
                                      </p:to>
                                    </p:set>
                                    <p:animEffect transition="in" filter="fade">
                                      <p:cBhvr>
                                        <p:cTn id="9" dur="500"/>
                                        <p:tgtEl>
                                          <p:spTgt spid="111"/>
                                        </p:tgtEl>
                                      </p:cBhvr>
                                    </p:animEffect>
                                  </p:childTnLst>
                                </p:cTn>
                              </p:par>
                            </p:childTnLst>
                          </p:cTn>
                        </p:par>
                      </p:childTnLst>
                    </p:cTn>
                  </p:par>
                  <p:par>
                    <p:cTn id="16" fill="hold">
                      <p:stCondLst>
                        <p:cond delay="indefinite"/>
                      </p:stCondLst>
                      <p:childTnLst>
                        <p:par>
                          <p:cTn id="17" fill="hold">
                            <p:stCondLst>
                              <p:cond delay="0"/>
                            </p:stCondLst>
                            <p:childTnLst>
                              <p:par>
                                <p:cTn id="15" presetID="10" presetClass="entr" presetSubtype="0" fill="hold" nodeType="clickEffect">
                                  <p:stCondLst>
                                    <p:cond delay="0"/>
                                  </p:stCondLst>
                                  <p:childTnLst>
                                    <p:set>
                                      <p:cBhvr>
                                        <p:cTn id="13" dur="1" fill="hold">
                                          <p:stCondLst>
                                            <p:cond delay="0"/>
                                          </p:stCondLst>
                                        </p:cTn>
                                        <p:tgtEl>
                                          <p:spTgt spid="120"/>
                                        </p:tgtEl>
                                        <p:attrNameLst>
                                          <p:attrName>style.visibility</p:attrName>
                                        </p:attrNameLst>
                                      </p:cBhvr>
                                      <p:to>
                                        <p:strVal val="visible"/>
                                      </p:to>
                                    </p:set>
                                    <p:animEffect transition="in" filter="fade">
                                      <p:cBhvr>
                                        <p:cTn id="14" dur="500"/>
                                        <p:tgtEl>
                                          <p:spTgt spid="120"/>
                                        </p:tgtEl>
                                      </p:cBhvr>
                                    </p:animEffect>
                                  </p:childTnLst>
                                </p:cTn>
                              </p:par>
                            </p:childTnLst>
                          </p:cTn>
                        </p:par>
                      </p:childTnLst>
                    </p:cTn>
                  </p:par>
                  <p:par>
                    <p:cTn id="21" fill="hold">
                      <p:stCondLst>
                        <p:cond delay="indefinite"/>
                      </p:stCondLst>
                      <p:childTnLst>
                        <p:par>
                          <p:cTn id="22" fill="hold">
                            <p:stCondLst>
                              <p:cond delay="0"/>
                            </p:stCondLst>
                            <p:childTnLst>
                              <p:par>
                                <p:cTn id="20" presetID="10" presetClass="entr" presetSubtype="0" fill="hold" nodeType="clickEffect">
                                  <p:stCondLst>
                                    <p:cond delay="0"/>
                                  </p:stCondLst>
                                  <p:childTnLst>
                                    <p:set>
                                      <p:cBhvr>
                                        <p:cTn id="18" dur="1" fill="hold">
                                          <p:stCondLst>
                                            <p:cond delay="0"/>
                                          </p:stCondLst>
                                        </p:cTn>
                                        <p:tgtEl>
                                          <p:spTgt spid="121"/>
                                        </p:tgtEl>
                                        <p:attrNameLst>
                                          <p:attrName>style.visibility</p:attrName>
                                        </p:attrNameLst>
                                      </p:cBhvr>
                                      <p:to>
                                        <p:strVal val="visible"/>
                                      </p:to>
                                    </p:set>
                                    <p:animEffect transition="in" filter="fade">
                                      <p:cBhvr>
                                        <p:cTn id="19" dur="500"/>
                                        <p:tgtEl>
                                          <p:spTgt spid="121"/>
                                        </p:tgtEl>
                                      </p:cBhvr>
                                    </p:animEffect>
                                  </p:childTnLst>
                                </p:cTn>
                              </p:par>
                            </p:childTnLst>
                          </p:cTn>
                        </p:par>
                      </p:childTnLst>
                    </p:cTn>
                  </p:par>
                  <p:par>
                    <p:cTn id="26" fill="hold">
                      <p:stCondLst>
                        <p:cond delay="indefinite"/>
                      </p:stCondLst>
                      <p:childTnLst>
                        <p:par>
                          <p:cTn id="27" fill="hold">
                            <p:stCondLst>
                              <p:cond delay="0"/>
                            </p:stCondLst>
                            <p:childTnLst>
                              <p:par>
                                <p:cTn id="25" presetID="10" presetClass="entr" presetSubtype="0" fill="hold" nodeType="clickEffect">
                                  <p:stCondLst>
                                    <p:cond delay="0"/>
                                  </p:stCondLst>
                                  <p:childTnLst>
                                    <p:set>
                                      <p:cBhvr>
                                        <p:cTn id="23" dur="1" fill="hold">
                                          <p:stCondLst>
                                            <p:cond delay="0"/>
                                          </p:stCondLst>
                                        </p:cTn>
                                        <p:tgtEl>
                                          <p:spTgt spid="130"/>
                                        </p:tgtEl>
                                        <p:attrNameLst>
                                          <p:attrName>style.visibility</p:attrName>
                                        </p:attrNameLst>
                                      </p:cBhvr>
                                      <p:to>
                                        <p:strVal val="visible"/>
                                      </p:to>
                                    </p:set>
                                    <p:animEffect transition="in" filter="fade">
                                      <p:cBhvr>
                                        <p:cTn id="24" dur="500"/>
                                        <p:tgtEl>
                                          <p:spTgt spid="130"/>
                                        </p:tgtEl>
                                      </p:cBhvr>
                                    </p:animEffect>
                                  </p:childTnLst>
                                </p:cTn>
                              </p:par>
                            </p:childTnLst>
                          </p:cTn>
                        </p:par>
                      </p:childTnLst>
                    </p:cTn>
                  </p:par>
                  <p:par>
                    <p:cTn id="31" fill="hold">
                      <p:stCondLst>
                        <p:cond delay="indefinite"/>
                      </p:stCondLst>
                      <p:childTnLst>
                        <p:par>
                          <p:cTn id="32" fill="hold">
                            <p:stCondLst>
                              <p:cond delay="0"/>
                            </p:stCondLst>
                            <p:childTnLst>
                              <p:par>
                                <p:cTn id="30" presetID="10" presetClass="entr" presetSubtype="0" fill="hold" nodeType="clickEffect">
                                  <p:stCondLst>
                                    <p:cond delay="0"/>
                                  </p:stCondLst>
                                  <p:childTnLst>
                                    <p:set>
                                      <p:cBhvr>
                                        <p:cTn id="28" dur="1" fill="hold">
                                          <p:stCondLst>
                                            <p:cond delay="0"/>
                                          </p:stCondLst>
                                        </p:cTn>
                                        <p:tgtEl>
                                          <p:spTgt spid="135"/>
                                        </p:tgtEl>
                                        <p:attrNameLst>
                                          <p:attrName>style.visibility</p:attrName>
                                        </p:attrNameLst>
                                      </p:cBhvr>
                                      <p:to>
                                        <p:strVal val="visible"/>
                                      </p:to>
                                    </p:set>
                                    <p:animEffect transition="in" filter="fade">
                                      <p:cBhvr>
                                        <p:cTn id="29" dur="500"/>
                                        <p:tgtEl>
                                          <p:spTgt spid="135"/>
                                        </p:tgtEl>
                                      </p:cBhvr>
                                    </p:animEffect>
                                  </p:childTnLst>
                                </p:cTn>
                              </p:par>
                            </p:childTnLst>
                          </p:cTn>
                        </p:par>
                      </p:childTnLst>
                    </p:cTn>
                  </p:par>
                  <p:par>
                    <p:cTn id="36" fill="hold">
                      <p:stCondLst>
                        <p:cond delay="indefinite"/>
                      </p:stCondLst>
                      <p:childTnLst>
                        <p:par>
                          <p:cTn id="37" fill="hold">
                            <p:stCondLst>
                              <p:cond delay="0"/>
                            </p:stCondLst>
                            <p:childTnLst>
                              <p:par>
                                <p:cTn id="35" presetID="10" presetClass="entr" presetSubtype="0" fill="hold" nodeType="clickEffect">
                                  <p:stCondLst>
                                    <p:cond delay="0"/>
                                  </p:stCondLst>
                                  <p:childTnLst>
                                    <p:set>
                                      <p:cBhvr>
                                        <p:cTn id="33" dur="1" fill="hold">
                                          <p:stCondLst>
                                            <p:cond delay="0"/>
                                          </p:stCondLst>
                                        </p:cTn>
                                        <p:tgtEl>
                                          <p:spTgt spid="140"/>
                                        </p:tgtEl>
                                        <p:attrNameLst>
                                          <p:attrName>style.visibility</p:attrName>
                                        </p:attrNameLst>
                                      </p:cBhvr>
                                      <p:to>
                                        <p:strVal val="visible"/>
                                      </p:to>
                                    </p:set>
                                    <p:animEffect transition="in" filter="fade">
                                      <p:cBhvr>
                                        <p:cTn id="34"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Three ways to obtain evidence</a:t>
            </a:r>
          </a:p>
        </p:txBody>
      </p:sp>
      <p:sp>
        <p:nvSpPr>
          <p:cNvPr id="3" name="Slide Number Placeholder 3"/>
          <p:cNvSpPr>
            <a:spLocks noGrp="1"/>
          </p:cNvSpPr>
          <p:nvPr>
            <p:ph type="sldNum" sz="quarter" idx="4"/>
          </p:nvPr>
        </p:nvSpPr>
        <p:spPr/>
        <p:txBody>
          <a:bodyPr/>
          <a:lstStyle/>
          <a:p>
            <a:fld id="{B7EB45DA-9A0D-DC49-8E02-F30A5DDC21C3}" type="slidenum">
              <a:rPr lang="en-US" smtClean="0"/>
              <a:t>19</a:t>
            </a:fld>
            <a:endParaRPr lang="en-US"/>
          </a:p>
        </p:txBody>
      </p:sp>
      <p:sp>
        <p:nvSpPr>
          <p:cNvPr id="110" name="B110"/>
          <p:cNvSpPr/>
          <p:nvPr/>
        </p:nvSpPr>
        <p:spPr>
          <a:xfrm>
            <a:off x="566928" y="1120000"/>
            <a:ext cx="2540000" cy="800000"/>
          </a:xfrm>
          <a:prstGeom prst="rect">
            <a:avLst/>
          </a:prstGeom>
          <a:solidFill>
            <a:srgbClr val="8E6F3E">
              <a:alpha val="25000"/>
            </a:srgbClr>
          </a:solidFill>
          <a:ln>
            <a:noFill/>
          </a:ln>
        </p:spPr>
        <p:txBody>
          <a:bodyPr wrap="square" lIns="91440" tIns="45720" rIns="91440" bIns="45720" anchor="ctr"/>
          <a:lstStyle/>
          <a:p>
            <a:pPr algn="ctr">
              <a:buNone/>
            </a:pPr>
            <a:r>
              <a:rPr lang="en-US" sz="2000" b="1" i="0" dirty="0">
                <a:solidFill>
                  <a:srgbClr val="FFFFFF">
                    <a:alpha val="25000"/>
                  </a:srgbClr>
                </a:solidFill>
              </a:rPr>
              <a:t>HUMAN</a:t>
            </a:r>
          </a:p>
          <a:p>
            <a:pPr algn="ctr">
              <a:buNone/>
            </a:pPr>
            <a:r>
              <a:rPr lang="en-US" sz="2000" b="1" i="0" dirty="0">
                <a:solidFill>
                  <a:srgbClr val="FFFFFF">
                    <a:alpha val="25000"/>
                  </a:srgbClr>
                </a:solidFill>
              </a:rPr>
              <a:t>JUDGMENT</a:t>
            </a:r>
          </a:p>
        </p:txBody>
      </p:sp>
      <p:sp>
        <p:nvSpPr>
          <p:cNvPr id="120" name="P120"/>
          <p:cNvSpPr/>
          <p:nvPr/>
        </p:nvSpPr>
        <p:spPr>
          <a:xfrm>
            <a:off x="566928" y="3220000"/>
            <a:ext cx="2540000" cy="1000000"/>
          </a:xfrm>
          <a:prstGeom prst="rect">
            <a:avLst/>
          </a:prstGeom>
          <a:solidFill>
            <a:srgbClr val="F5F1E8">
              <a:alpha val="25000"/>
            </a:srgbClr>
          </a:solidFill>
          <a:ln w="12700">
            <a:solidFill>
              <a:srgbClr val="C9B991">
                <a:alpha val="25000"/>
              </a:srgbClr>
            </a:solidFill>
          </a:ln>
        </p:spPr>
        <p:txBody>
          <a:bodyPr wrap="square" lIns="91440" tIns="45720" rIns="91440" bIns="45720" anchor="ctr"/>
          <a:lstStyle/>
          <a:p>
            <a:pPr algn="ctr">
              <a:buNone/>
            </a:pPr>
            <a:r>
              <a:rPr lang="en-US" sz="2200" b="1" i="0" dirty="0">
                <a:solidFill>
                  <a:srgbClr val="5C4826">
                    <a:alpha val="25000"/>
                  </a:srgbClr>
                </a:solidFill>
              </a:rPr>
              <a:t>Interpret an artifact</a:t>
            </a:r>
          </a:p>
          <a:p>
            <a:pPr algn="ctr">
              <a:buNone/>
            </a:pPr>
            <a:r>
              <a:rPr lang="en-US" sz="2000" b="0" i="1" dirty="0">
                <a:solidFill>
                  <a:srgbClr val="555960">
                    <a:alpha val="25000"/>
                  </a:srgbClr>
                </a:solidFill>
              </a:rPr>
              <a:t>finite attention</a:t>
            </a:r>
          </a:p>
        </p:txBody>
      </p:sp>
      <p:sp>
        <p:nvSpPr>
          <p:cNvPr id="130" name="L130"/>
          <p:cNvSpPr/>
          <p:nvPr/>
        </p:nvSpPr>
        <p:spPr>
          <a:xfrm>
            <a:off x="566928"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alpha val="25000"/>
                  </a:srgbClr>
                </a:solidFill>
              </a:rPr>
              <a:t>👁</a:t>
            </a:r>
          </a:p>
        </p:txBody>
      </p:sp>
      <p:sp>
        <p:nvSpPr>
          <p:cNvPr id="111" name="B111"/>
          <p:cNvSpPr/>
          <p:nvPr/>
        </p:nvSpPr>
        <p:spPr>
          <a:xfrm>
            <a:off x="3302000" y="1120000"/>
            <a:ext cx="2540000" cy="800000"/>
          </a:xfrm>
          <a:prstGeom prst="rect">
            <a:avLst/>
          </a:prstGeom>
          <a:solidFill>
            <a:srgbClr val="8E6F3E">
              <a:alpha val="25000"/>
            </a:srgbClr>
          </a:solidFill>
          <a:ln>
            <a:noFill/>
          </a:ln>
        </p:spPr>
        <p:txBody>
          <a:bodyPr wrap="square" lIns="91440" tIns="45720" rIns="91440" bIns="45720" anchor="ctr"/>
          <a:lstStyle/>
          <a:p>
            <a:pPr algn="ctr">
              <a:buNone/>
            </a:pPr>
            <a:r>
              <a:rPr lang="en-US" sz="2000" b="1" i="0" dirty="0">
                <a:solidFill>
                  <a:srgbClr val="FFFFFF">
                    <a:alpha val="25000"/>
                  </a:srgbClr>
                </a:solidFill>
              </a:rPr>
              <a:t>REASONING OVER</a:t>
            </a:r>
          </a:p>
          <a:p>
            <a:pPr algn="ctr">
              <a:buNone/>
            </a:pPr>
            <a:r>
              <a:rPr lang="en-US" sz="2000" b="1" i="0" dirty="0">
                <a:solidFill>
                  <a:srgbClr val="FFFFFF">
                    <a:alpha val="25000"/>
                  </a:srgbClr>
                </a:solidFill>
              </a:rPr>
              <a:t>POSSIBLE BEHAVIOR</a:t>
            </a:r>
          </a:p>
        </p:txBody>
      </p:sp>
      <p:sp>
        <p:nvSpPr>
          <p:cNvPr id="121" name="P121"/>
          <p:cNvSpPr/>
          <p:nvPr/>
        </p:nvSpPr>
        <p:spPr>
          <a:xfrm>
            <a:off x="3302000" y="3220000"/>
            <a:ext cx="2540000" cy="1000000"/>
          </a:xfrm>
          <a:prstGeom prst="rect">
            <a:avLst/>
          </a:prstGeom>
          <a:solidFill>
            <a:srgbClr val="F5F1E8">
              <a:alpha val="25000"/>
            </a:srgbClr>
          </a:solidFill>
          <a:ln w="12700">
            <a:solidFill>
              <a:srgbClr val="C9B991">
                <a:alpha val="25000"/>
              </a:srgbClr>
            </a:solidFill>
          </a:ln>
        </p:spPr>
        <p:txBody>
          <a:bodyPr wrap="square" lIns="91440" tIns="45720" rIns="91440" bIns="45720" anchor="ctr"/>
          <a:lstStyle/>
          <a:p>
            <a:pPr algn="ctr">
              <a:buNone/>
            </a:pPr>
            <a:r>
              <a:rPr lang="en-US" sz="2200" b="1" i="0" dirty="0">
                <a:solidFill>
                  <a:srgbClr val="5C4826">
                    <a:alpha val="25000"/>
                  </a:srgbClr>
                </a:solidFill>
              </a:rPr>
              <a:t>Analyze a representation</a:t>
            </a:r>
          </a:p>
          <a:p>
            <a:pPr algn="ctr">
              <a:buNone/>
            </a:pPr>
            <a:r>
              <a:rPr lang="en-US" sz="2000" b="0" i="1" dirty="0">
                <a:solidFill>
                  <a:srgbClr val="555960">
                    <a:alpha val="25000"/>
                  </a:srgbClr>
                </a:solidFill>
              </a:rPr>
              <a:t>model limits</a:t>
            </a:r>
          </a:p>
        </p:txBody>
      </p:sp>
      <p:sp>
        <p:nvSpPr>
          <p:cNvPr id="131" name="L131"/>
          <p:cNvSpPr/>
          <p:nvPr/>
        </p:nvSpPr>
        <p:spPr>
          <a:xfrm>
            <a:off x="3302000"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alpha val="25000"/>
                  </a:srgbClr>
                </a:solidFill>
              </a:rPr>
              <a:t>🗺</a:t>
            </a:r>
          </a:p>
        </p:txBody>
      </p:sp>
      <p:sp>
        <p:nvSpPr>
          <p:cNvPr id="112" name="B112"/>
          <p:cNvSpPr/>
          <p:nvPr/>
        </p:nvSpPr>
        <p:spPr>
          <a:xfrm>
            <a:off x="6037072" y="1120000"/>
            <a:ext cx="2540000" cy="80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OBSERVING</a:t>
            </a:r>
          </a:p>
          <a:p>
            <a:pPr algn="ctr">
              <a:buNone/>
            </a:pPr>
            <a:r>
              <a:rPr lang="en-US" sz="2000" b="1" i="0" dirty="0">
                <a:solidFill>
                  <a:srgbClr val="FFFFFF"/>
                </a:solidFill>
              </a:rPr>
              <a:t>EXECUTION</a:t>
            </a:r>
          </a:p>
        </p:txBody>
      </p:sp>
      <p:sp>
        <p:nvSpPr>
          <p:cNvPr id="122" name="P122"/>
          <p:cNvSpPr/>
          <p:nvPr/>
        </p:nvSpPr>
        <p:spPr>
          <a:xfrm>
            <a:off x="6037072" y="3220000"/>
            <a:ext cx="2540000" cy="10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Run and observe</a:t>
            </a:r>
          </a:p>
          <a:p>
            <a:pPr algn="ctr">
              <a:buNone/>
            </a:pPr>
            <a:r>
              <a:rPr lang="en-US" sz="2000" b="0" i="1" dirty="0">
                <a:solidFill>
                  <a:srgbClr val="555960"/>
                </a:solidFill>
              </a:rPr>
              <a:t>selected executions</a:t>
            </a:r>
          </a:p>
        </p:txBody>
      </p:sp>
      <p:sp>
        <p:nvSpPr>
          <p:cNvPr id="132" name="L132"/>
          <p:cNvSpPr/>
          <p:nvPr/>
        </p:nvSpPr>
        <p:spPr>
          <a:xfrm>
            <a:off x="6037072" y="2120000"/>
            <a:ext cx="2540000" cy="900000"/>
          </a:xfrm>
          <a:prstGeom prst="rect">
            <a:avLst/>
          </a:prstGeom>
          <a:noFill/>
          <a:ln>
            <a:noFill/>
          </a:ln>
        </p:spPr>
        <p:txBody>
          <a:bodyPr wrap="square" lIns="91440" tIns="45720" rIns="91440" bIns="45720" anchor="ctr"/>
          <a:lstStyle/>
          <a:p>
            <a:pPr algn="ctr">
              <a:buNone/>
            </a:pPr>
            <a:r>
              <a:rPr lang="en-US" sz="4000" b="0" i="0" dirty="0">
                <a:solidFill>
                  <a:srgbClr val="5C4826"/>
                </a:solidFill>
              </a:rPr>
              <a:t>▶</a:t>
            </a:r>
          </a:p>
        </p:txBody>
      </p:sp>
      <p:sp>
        <p:nvSpPr>
          <p:cNvPr id="140" name="E140"/>
          <p:cNvSpPr/>
          <p:nvPr/>
        </p:nvSpPr>
        <p:spPr>
          <a:xfrm>
            <a:off x="566928" y="4550000"/>
            <a:ext cx="8010144" cy="95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400" b="1" i="0" dirty="0">
                <a:solidFill>
                  <a:srgbClr val="5C4826"/>
                </a:solidFill>
              </a:rPr>
              <a:t>Mechanism and scope are independent choices.</a:t>
            </a:r>
          </a:p>
          <a:p>
            <a:pPr algn="ctr">
              <a:buNone/>
            </a:pPr>
            <a:r>
              <a:rPr lang="en-US" sz="2000" b="0" i="1" dirty="0">
                <a:solidFill>
                  <a:srgbClr val="555960"/>
                </a:solidFill>
              </a:rPr>
              <a:t>A unit, a subsystem, or the whole system can be judged, reasoned about, or executed.</a:t>
            </a:r>
          </a:p>
        </p:txBody>
      </p:sp>
      <p:sp>
        <p:nvSpPr>
          <p:cNvPr id="15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Three ways engineers come to know things about software.</a:t>
            </a:r>
          </a:p>
        </p:txBody>
      </p:sp>
      <p:sp>
        <p:nvSpPr>
          <p:cNvPr id="900" name="NowMarker"/>
          <p:cNvSpPr/>
          <p:nvPr/>
        </p:nvSpPr>
        <p:spPr>
          <a:xfrm>
            <a:off x="6037072" y="780000"/>
            <a:ext cx="2540000" cy="320000"/>
          </a:xfrm>
          <a:prstGeom prst="rect">
            <a:avLst/>
          </a:prstGeom>
          <a:noFill/>
          <a:ln>
            <a:noFill/>
          </a:ln>
        </p:spPr>
        <p:txBody>
          <a:bodyPr wrap="square" lIns="0" tIns="0" rIns="0" bIns="0" anchor="ctr"/>
          <a:lstStyle/>
          <a:p>
            <a:pPr algn="ctr">
              <a:buNone/>
            </a:pPr>
            <a:r>
              <a:rPr lang="en-US" sz="2000" b="1" i="0" dirty="0">
                <a:solidFill>
                  <a:srgbClr val="8E6F3E"/>
                </a:solidFill>
              </a:rPr>
              <a:t>NOW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Observing execution (Testing)</a:t>
            </a:r>
          </a:p>
        </p:txBody>
      </p:sp>
      <p:sp>
        <p:nvSpPr>
          <p:cNvPr id="3" name="Slide Number Placeholder 3"/>
          <p:cNvSpPr>
            <a:spLocks noGrp="1"/>
          </p:cNvSpPr>
          <p:nvPr>
            <p:ph type="sldNum" sz="quarter" idx="4"/>
          </p:nvPr>
        </p:nvSpPr>
        <p:spPr/>
        <p:txBody>
          <a:bodyPr/>
          <a:lstStyle/>
          <a:p>
            <a:fld id="{B7EB45DA-9A0D-DC49-8E02-F30A5DDC21C3}" type="slidenum">
              <a:rPr lang="en-US" smtClean="0"/>
              <a:t>20</a:t>
            </a:fld>
            <a:endParaRPr lang="en-US"/>
          </a:p>
        </p:txBody>
      </p:sp>
      <p:sp>
        <p:nvSpPr>
          <p:cNvPr id="100" name="B100"/>
          <p:cNvSpPr/>
          <p:nvPr/>
        </p:nvSpPr>
        <p:spPr>
          <a:xfrm>
            <a:off x="566928" y="870000"/>
            <a:ext cx="1950000" cy="56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PICK INPUTS</a:t>
            </a:r>
          </a:p>
        </p:txBody>
      </p:sp>
      <p:cxnSp>
        <p:nvCxnSpPr>
          <p:cNvPr id="105" name="C105"/>
          <p:cNvCxnSpPr/>
          <p:nvPr/>
        </p:nvCxnSpPr>
        <p:spPr>
          <a:xfrm>
            <a:off x="2516928" y="1150000"/>
            <a:ext cx="70048" cy="0"/>
          </a:xfrm>
          <a:prstGeom prst="straightConnector1">
            <a:avLst/>
          </a:prstGeom>
          <a:ln w="28575">
            <a:solidFill>
              <a:srgbClr val="8E6F3E"/>
            </a:solidFill>
            <a:tailEnd type="triangle" w="med" len="med"/>
          </a:ln>
        </p:spPr>
      </p:cxnSp>
      <p:sp>
        <p:nvSpPr>
          <p:cNvPr id="101" name="B101"/>
          <p:cNvSpPr/>
          <p:nvPr/>
        </p:nvSpPr>
        <p:spPr>
          <a:xfrm>
            <a:off x="2586976" y="870000"/>
            <a:ext cx="1950000" cy="56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RUN</a:t>
            </a:r>
          </a:p>
        </p:txBody>
      </p:sp>
      <p:cxnSp>
        <p:nvCxnSpPr>
          <p:cNvPr id="106" name="C106"/>
          <p:cNvCxnSpPr/>
          <p:nvPr/>
        </p:nvCxnSpPr>
        <p:spPr>
          <a:xfrm>
            <a:off x="4536976" y="1150000"/>
            <a:ext cx="70048" cy="0"/>
          </a:xfrm>
          <a:prstGeom prst="straightConnector1">
            <a:avLst/>
          </a:prstGeom>
          <a:ln w="28575">
            <a:solidFill>
              <a:srgbClr val="8E6F3E"/>
            </a:solidFill>
            <a:tailEnd type="triangle" w="med" len="med"/>
          </a:ln>
        </p:spPr>
      </p:cxnSp>
      <p:sp>
        <p:nvSpPr>
          <p:cNvPr id="102" name="B102"/>
          <p:cNvSpPr/>
          <p:nvPr/>
        </p:nvSpPr>
        <p:spPr>
          <a:xfrm>
            <a:off x="4607024" y="870000"/>
            <a:ext cx="1950000" cy="56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OBSERVE</a:t>
            </a:r>
          </a:p>
        </p:txBody>
      </p:sp>
      <p:cxnSp>
        <p:nvCxnSpPr>
          <p:cNvPr id="107" name="C107"/>
          <p:cNvCxnSpPr/>
          <p:nvPr/>
        </p:nvCxnSpPr>
        <p:spPr>
          <a:xfrm>
            <a:off x="6557024" y="1150000"/>
            <a:ext cx="70048" cy="0"/>
          </a:xfrm>
          <a:prstGeom prst="straightConnector1">
            <a:avLst/>
          </a:prstGeom>
          <a:ln w="28575">
            <a:solidFill>
              <a:srgbClr val="8E6F3E"/>
            </a:solidFill>
            <a:tailEnd type="triangle" w="med" len="med"/>
          </a:ln>
        </p:spPr>
      </p:cxnSp>
      <p:sp>
        <p:nvSpPr>
          <p:cNvPr id="103" name="B103"/>
          <p:cNvSpPr/>
          <p:nvPr/>
        </p:nvSpPr>
        <p:spPr>
          <a:xfrm>
            <a:off x="6627072" y="870000"/>
            <a:ext cx="1950000" cy="56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ORACLE</a:t>
            </a:r>
          </a:p>
        </p:txBody>
      </p:sp>
      <p:sp>
        <p:nvSpPr>
          <p:cNvPr id="111" name="P111"/>
          <p:cNvSpPr/>
          <p:nvPr/>
        </p:nvSpPr>
        <p:spPr>
          <a:xfrm>
            <a:off x="566928" y="2400000"/>
            <a:ext cx="3247072" cy="937903"/>
          </a:xfrm>
          <a:prstGeom prst="rect">
            <a:avLst/>
          </a:prstGeom>
          <a:solidFill>
            <a:srgbClr val="F5F1E8"/>
          </a:solidFill>
          <a:ln w="12700">
            <a:solidFill>
              <a:srgbClr val="C9B991"/>
            </a:solidFill>
          </a:ln>
        </p:spPr>
        <p:txBody>
          <a:bodyPr wrap="square" lIns="91440" tIns="45720" rIns="91440" bIns="45720" anchor="ctr"/>
          <a:lstStyle/>
          <a:p>
            <a:pPr algn="ctr"/>
            <a:r>
              <a:rPr lang="en-US" sz="2000" b="1" dirty="0">
                <a:solidFill>
                  <a:srgbClr val="5C4826"/>
                </a:solidFill>
              </a:rPr>
              <a:t>SIMULATION BUYS</a:t>
            </a:r>
          </a:p>
          <a:p>
            <a:pPr algn="ctr"/>
            <a:r>
              <a:rPr lang="en-US" sz="2000" b="1" dirty="0">
                <a:solidFill>
                  <a:srgbClr val="5C4826"/>
                </a:solidFill>
              </a:rPr>
              <a:t>speed · repeatability · controllability · cost</a:t>
            </a:r>
          </a:p>
        </p:txBody>
      </p:sp>
      <p:sp>
        <p:nvSpPr>
          <p:cNvPr id="112" name="E112"/>
          <p:cNvSpPr/>
          <p:nvPr/>
        </p:nvSpPr>
        <p:spPr>
          <a:xfrm>
            <a:off x="5482400" y="2400000"/>
            <a:ext cx="3247072" cy="937903"/>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000" b="1" i="0" dirty="0">
                <a:solidFill>
                  <a:srgbClr val="5C4826"/>
                </a:solidFill>
              </a:rPr>
              <a:t>FIDELITY BUYS</a:t>
            </a:r>
          </a:p>
          <a:p>
            <a:pPr algn="ctr">
              <a:buNone/>
            </a:pPr>
            <a:r>
              <a:rPr lang="en-US" sz="2000" b="0" i="0" dirty="0">
                <a:solidFill>
                  <a:srgbClr val="000000"/>
                </a:solidFill>
              </a:rPr>
              <a:t>evidence under the actual delivery conditions</a:t>
            </a:r>
          </a:p>
        </p:txBody>
      </p:sp>
      <p:sp>
        <p:nvSpPr>
          <p:cNvPr id="120" name="T120"/>
          <p:cNvSpPr txBox="1"/>
          <p:nvPr/>
        </p:nvSpPr>
        <p:spPr>
          <a:xfrm>
            <a:off x="566928" y="1800000"/>
            <a:ext cx="2000000" cy="380000"/>
          </a:xfrm>
          <a:prstGeom prst="rect">
            <a:avLst/>
          </a:prstGeom>
          <a:noFill/>
          <a:ln>
            <a:noFill/>
          </a:ln>
        </p:spPr>
        <p:txBody>
          <a:bodyPr wrap="square" lIns="0" tIns="0" rIns="0" bIns="0" anchor="ctr"/>
          <a:lstStyle/>
          <a:p>
            <a:pPr algn="l">
              <a:buNone/>
            </a:pPr>
            <a:r>
              <a:rPr lang="en-US" sz="2200" b="1" i="0" dirty="0">
                <a:solidFill>
                  <a:srgbClr val="5C4826"/>
                </a:solidFill>
              </a:rPr>
              <a:t>SIMULATED</a:t>
            </a:r>
          </a:p>
        </p:txBody>
      </p:sp>
      <p:cxnSp>
        <p:nvCxnSpPr>
          <p:cNvPr id="121" name="C121"/>
          <p:cNvCxnSpPr/>
          <p:nvPr/>
        </p:nvCxnSpPr>
        <p:spPr>
          <a:xfrm>
            <a:off x="2650000" y="1990000"/>
            <a:ext cx="4150000" cy="0"/>
          </a:xfrm>
          <a:prstGeom prst="straightConnector1">
            <a:avLst/>
          </a:prstGeom>
          <a:ln w="28575">
            <a:solidFill>
              <a:srgbClr val="8E6F3E"/>
            </a:solidFill>
            <a:tailEnd type="triangle" w="med" len="med"/>
          </a:ln>
        </p:spPr>
      </p:cxnSp>
      <p:sp>
        <p:nvSpPr>
          <p:cNvPr id="122" name="T122"/>
          <p:cNvSpPr txBox="1"/>
          <p:nvPr/>
        </p:nvSpPr>
        <p:spPr>
          <a:xfrm>
            <a:off x="6880000" y="1800000"/>
            <a:ext cx="1700000" cy="380000"/>
          </a:xfrm>
          <a:prstGeom prst="rect">
            <a:avLst/>
          </a:prstGeom>
          <a:noFill/>
          <a:ln>
            <a:noFill/>
          </a:ln>
        </p:spPr>
        <p:txBody>
          <a:bodyPr wrap="square" lIns="0" tIns="0" rIns="0" bIns="0" anchor="ctr"/>
          <a:lstStyle/>
          <a:p>
            <a:pPr algn="r">
              <a:buNone/>
            </a:pPr>
            <a:r>
              <a:rPr lang="en-US" sz="2200" b="1" i="0" dirty="0">
                <a:solidFill>
                  <a:srgbClr val="5C4826"/>
                </a:solidFill>
              </a:rPr>
              <a:t>REAL</a:t>
            </a:r>
          </a:p>
        </p:txBody>
      </p:sp>
      <p:sp>
        <p:nvSpPr>
          <p:cNvPr id="123" name="T123"/>
          <p:cNvSpPr txBox="1"/>
          <p:nvPr/>
        </p:nvSpPr>
        <p:spPr>
          <a:xfrm>
            <a:off x="274320" y="3600000"/>
            <a:ext cx="8595360" cy="400000"/>
          </a:xfrm>
          <a:prstGeom prst="rect">
            <a:avLst/>
          </a:prstGeom>
          <a:noFill/>
          <a:ln>
            <a:noFill/>
          </a:ln>
        </p:spPr>
        <p:txBody>
          <a:bodyPr wrap="square" lIns="0" tIns="0" rIns="0" bIns="0" anchor="ctr"/>
          <a:lstStyle/>
          <a:p>
            <a:pPr algn="ctr">
              <a:buNone/>
            </a:pPr>
            <a:r>
              <a:rPr lang="en-US" sz="2000" b="0" i="0" dirty="0">
                <a:solidFill>
                  <a:srgbClr val="000000"/>
                </a:solidFill>
              </a:rPr>
              <a:t>A test cannot establish behavior that depends on what its environment omitted.</a:t>
            </a:r>
          </a:p>
        </p:txBody>
      </p:sp>
      <p:sp>
        <p:nvSpPr>
          <p:cNvPr id="130" name="E130"/>
          <p:cNvSpPr/>
          <p:nvPr/>
        </p:nvSpPr>
        <p:spPr>
          <a:xfrm>
            <a:off x="566928" y="4620000"/>
            <a:ext cx="8010144" cy="95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000" b="1" i="0" dirty="0">
                <a:solidFill>
                  <a:srgbClr val="5C4826"/>
                </a:solidFill>
              </a:rPr>
              <a:t>THINK · PAIR · SHARE</a:t>
            </a:r>
          </a:p>
          <a:p>
            <a:pPr algn="ctr">
              <a:buNone/>
            </a:pPr>
            <a:r>
              <a:rPr lang="en-US" sz="2200" b="0" i="0" dirty="0">
                <a:solidFill>
                  <a:srgbClr val="000000"/>
                </a:solidFill>
              </a:rPr>
              <a:t>Statement and condition coverage both reached 100%. What have we established — and what have we not?</a:t>
            </a:r>
          </a:p>
        </p:txBody>
      </p:sp>
      <p:sp>
        <p:nvSpPr>
          <p:cNvPr id="14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What can executions we observed tell us about executions we did not observe?</a:t>
            </a:r>
          </a:p>
        </p:txBody>
      </p:sp>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5" presetID="10" presetClass="entr" presetSubtype="0" fill="hold" nodeType="clickEffect">
                                  <p:stCondLst>
                                    <p:cond delay="0"/>
                                  </p:stCondLst>
                                  <p:childTnLst>
                                    <p:set>
                                      <p:cBhvr>
                                        <p:cTn id="3" dur="1" fill="hold">
                                          <p:stCondLst>
                                            <p:cond delay="0"/>
                                          </p:stCondLst>
                                        </p:cTn>
                                        <p:tgtEl>
                                          <p:spTgt spid="120"/>
                                        </p:tgtEl>
                                        <p:attrNameLst>
                                          <p:attrName>style.visibility</p:attrName>
                                        </p:attrNameLst>
                                      </p:cBhvr>
                                      <p:to>
                                        <p:strVal val="visible"/>
                                      </p:to>
                                    </p:set>
                                    <p:animEffect transition="in" filter="fade">
                                      <p:cBhvr>
                                        <p:cTn id="4" dur="500"/>
                                        <p:tgtEl>
                                          <p:spTgt spid="120"/>
                                        </p:tgtEl>
                                      </p:cBhvr>
                                    </p:animEffect>
                                  </p:childTnLst>
                                </p:cTn>
                              </p:par>
                              <p:par>
                                <p:cTn id="8" presetID="10" presetClass="entr" presetSubtype="0" fill="hold" nodeType="with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500"/>
                                        <p:tgtEl>
                                          <p:spTgt spid="121"/>
                                        </p:tgtEl>
                                      </p:cBhvr>
                                    </p:animEffect>
                                  </p:childTnLst>
                                </p:cTn>
                              </p:par>
                              <p:par>
                                <p:cTn id="11" presetID="10" presetClass="entr" presetSubtype="0" fill="hold" nodeType="withEffect">
                                  <p:stCondLst>
                                    <p:cond delay="0"/>
                                  </p:stCondLst>
                                  <p:childTnLst>
                                    <p:set>
                                      <p:cBhvr>
                                        <p:cTn id="9" dur="1" fill="hold">
                                          <p:stCondLst>
                                            <p:cond delay="0"/>
                                          </p:stCondLst>
                                        </p:cTn>
                                        <p:tgtEl>
                                          <p:spTgt spid="122"/>
                                        </p:tgtEl>
                                        <p:attrNameLst>
                                          <p:attrName>style.visibility</p:attrName>
                                        </p:attrNameLst>
                                      </p:cBhvr>
                                      <p:to>
                                        <p:strVal val="visible"/>
                                      </p:to>
                                    </p:set>
                                    <p:animEffect transition="in" filter="fade">
                                      <p:cBhvr>
                                        <p:cTn id="10" dur="500"/>
                                        <p:tgtEl>
                                          <p:spTgt spid="122"/>
                                        </p:tgtEl>
                                      </p:cBhvr>
                                    </p:animEffect>
                                  </p:childTnLst>
                                </p:cTn>
                              </p:par>
                            </p:childTnLst>
                          </p:cTn>
                        </p:par>
                      </p:childTnLst>
                    </p:cTn>
                  </p:par>
                  <p:par>
                    <p:cTn id="20" fill="hold">
                      <p:stCondLst>
                        <p:cond delay="indefinite"/>
                      </p:stCondLst>
                      <p:childTnLst>
                        <p:par>
                          <p:cTn id="21" fill="hold">
                            <p:stCondLst>
                              <p:cond delay="0"/>
                            </p:stCondLst>
                            <p:childTnLst>
                              <p:par>
                                <p:cTn id="16" presetID="10" presetClass="entr" presetSubtype="0" fill="hold" nodeType="click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fade">
                                      <p:cBhvr>
                                        <p:cTn id="15" dur="500"/>
                                        <p:tgtEl>
                                          <p:spTgt spid="111"/>
                                        </p:tgtEl>
                                      </p:cBhvr>
                                    </p:animEffect>
                                  </p:childTnLst>
                                </p:cTn>
                              </p:par>
                              <p:par>
                                <p:cTn id="19" presetID="10" presetClass="entr" presetSubtype="0" fill="hold" nodeType="withEffect">
                                  <p:stCondLst>
                                    <p:cond delay="0"/>
                                  </p:stCondLst>
                                  <p:childTnLst>
                                    <p:set>
                                      <p:cBhvr>
                                        <p:cTn id="17" dur="1" fill="hold">
                                          <p:stCondLst>
                                            <p:cond delay="0"/>
                                          </p:stCondLst>
                                        </p:cTn>
                                        <p:tgtEl>
                                          <p:spTgt spid="112"/>
                                        </p:tgtEl>
                                        <p:attrNameLst>
                                          <p:attrName>style.visibility</p:attrName>
                                        </p:attrNameLst>
                                      </p:cBhvr>
                                      <p:to>
                                        <p:strVal val="visible"/>
                                      </p:to>
                                    </p:set>
                                    <p:animEffect transition="in" filter="fade">
                                      <p:cBhvr>
                                        <p:cTn id="18" dur="500"/>
                                        <p:tgtEl>
                                          <p:spTgt spid="112"/>
                                        </p:tgtEl>
                                      </p:cBhvr>
                                    </p:animEffect>
                                  </p:childTnLst>
                                </p:cTn>
                              </p:par>
                            </p:childTnLst>
                          </p:cTn>
                        </p:par>
                      </p:childTnLst>
                    </p:cTn>
                  </p:par>
                  <p:par>
                    <p:cTn id="25" fill="hold">
                      <p:stCondLst>
                        <p:cond delay="indefinite"/>
                      </p:stCondLst>
                      <p:childTnLst>
                        <p:par>
                          <p:cTn id="26" fill="hold">
                            <p:stCondLst>
                              <p:cond delay="0"/>
                            </p:stCondLst>
                            <p:childTnLst>
                              <p:par>
                                <p:cTn id="24" presetID="10" presetClass="entr" presetSubtype="0" fill="hold" nodeType="clickEffect">
                                  <p:stCondLst>
                                    <p:cond delay="0"/>
                                  </p:stCondLst>
                                  <p:childTnLst>
                                    <p:set>
                                      <p:cBhvr>
                                        <p:cTn id="22" dur="1" fill="hold">
                                          <p:stCondLst>
                                            <p:cond delay="0"/>
                                          </p:stCondLst>
                                        </p:cTn>
                                        <p:tgtEl>
                                          <p:spTgt spid="123"/>
                                        </p:tgtEl>
                                        <p:attrNameLst>
                                          <p:attrName>style.visibility</p:attrName>
                                        </p:attrNameLst>
                                      </p:cBhvr>
                                      <p:to>
                                        <p:strVal val="visible"/>
                                      </p:to>
                                    </p:set>
                                    <p:animEffect transition="in" filter="fade">
                                      <p:cBhvr>
                                        <p:cTn id="23" dur="500"/>
                                        <p:tgtEl>
                                          <p:spTgt spid="123"/>
                                        </p:tgtEl>
                                      </p:cBhvr>
                                    </p:animEffect>
                                  </p:childTnLst>
                                </p:cTn>
                              </p:par>
                            </p:childTnLst>
                          </p:cTn>
                        </p:par>
                      </p:childTnLst>
                    </p:cTn>
                  </p:par>
                  <p:par>
                    <p:cTn id="30" fill="hold">
                      <p:stCondLst>
                        <p:cond delay="indefinite"/>
                      </p:stCondLst>
                      <p:childTnLst>
                        <p:par>
                          <p:cTn id="31" fill="hold">
                            <p:stCondLst>
                              <p:cond delay="0"/>
                            </p:stCondLst>
                            <p:childTnLst>
                              <p:par>
                                <p:cTn id="29" presetID="10" presetClass="entr" presetSubtype="0" fill="hold" nodeType="clickEffect">
                                  <p:stCondLst>
                                    <p:cond delay="0"/>
                                  </p:stCondLst>
                                  <p:childTnLst>
                                    <p:set>
                                      <p:cBhvr>
                                        <p:cTn id="27" dur="1" fill="hold">
                                          <p:stCondLst>
                                            <p:cond delay="0"/>
                                          </p:stCondLst>
                                        </p:cTn>
                                        <p:tgtEl>
                                          <p:spTgt spid="130"/>
                                        </p:tgtEl>
                                        <p:attrNameLst>
                                          <p:attrName>style.visibility</p:attrName>
                                        </p:attrNameLst>
                                      </p:cBhvr>
                                      <p:to>
                                        <p:strVal val="visible"/>
                                      </p:to>
                                    </p:set>
                                    <p:animEffect transition="in" filter="fade">
                                      <p:cBhvr>
                                        <p:cTn id="28" dur="500"/>
                                        <p:tgtEl>
                                          <p:spTgt spid="130"/>
                                        </p:tgtEl>
                                      </p:cBhvr>
                                    </p:animEffect>
                                  </p:childTnLst>
                                </p:cTn>
                              </p:par>
                            </p:childTnLst>
                          </p:cTn>
                        </p:par>
                      </p:childTnLst>
                    </p:cTn>
                  </p:par>
                  <p:par>
                    <p:cTn id="35" fill="hold">
                      <p:stCondLst>
                        <p:cond delay="indefinite"/>
                      </p:stCondLst>
                      <p:childTnLst>
                        <p:par>
                          <p:cTn id="36" fill="hold">
                            <p:stCondLst>
                              <p:cond delay="0"/>
                            </p:stCondLst>
                            <p:childTnLst>
                              <p:par>
                                <p:cTn id="34" presetID="10" presetClass="entr" presetSubtype="0" fill="hold" nodeType="clickEffect">
                                  <p:stCondLst>
                                    <p:cond delay="0"/>
                                  </p:stCondLst>
                                  <p:childTnLst>
                                    <p:set>
                                      <p:cBhvr>
                                        <p:cTn id="32" dur="1" fill="hold">
                                          <p:stCondLst>
                                            <p:cond delay="0"/>
                                          </p:stCondLst>
                                        </p:cTn>
                                        <p:tgtEl>
                                          <p:spTgt spid="140"/>
                                        </p:tgtEl>
                                        <p:attrNameLst>
                                          <p:attrName>style.visibility</p:attrName>
                                        </p:attrNameLst>
                                      </p:cBhvr>
                                      <p:to>
                                        <p:strVal val="visible"/>
                                      </p:to>
                                    </p:set>
                                    <p:animEffect transition="in" filter="fade">
                                      <p:cBhvr>
                                        <p:cTn id="33"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40000"/>
            <a:ext cx="7772400" cy="1450000"/>
          </a:xfrm>
        </p:spPr>
        <p:txBody>
          <a:bodyPr>
            <a:normAutofit/>
          </a:bodyPr>
          <a:lstStyle/>
          <a:p>
            <a:pPr algn="ctr">
              <a:buNone/>
              <a:defRPr b="0"/>
            </a:pPr>
            <a:r>
              <a:rPr lang="en-US" sz="3400" b="0" i="0" dirty="0">
                <a:solidFill>
                  <a:srgbClr val="000000"/>
                </a:solidFill>
              </a:rPr>
              <a:t>Stretch break</a:t>
            </a:r>
          </a:p>
        </p:txBody>
      </p:sp>
      <p:sp>
        <p:nvSpPr>
          <p:cNvPr id="3" name="Slide Number Placeholder 3"/>
          <p:cNvSpPr>
            <a:spLocks noGrp="1"/>
          </p:cNvSpPr>
          <p:nvPr>
            <p:ph type="sldNum" sz="quarter" idx="4"/>
          </p:nvPr>
        </p:nvSpPr>
        <p:spPr/>
        <p:txBody>
          <a:bodyPr/>
          <a:lstStyle/>
          <a:p>
            <a:fld id="{B7EB45DA-9A0D-DC49-8E02-F30A5DDC21C3}" type="slidenum">
              <a:rPr lang="en-US" smtClean="0"/>
              <a:t>21</a:t>
            </a:fld>
            <a:endParaRPr lang="en-US"/>
          </a:p>
        </p:txBody>
      </p:sp>
      <p:sp>
        <p:nvSpPr>
          <p:cNvPr id="101" name="Rule"/>
          <p:cNvSpPr/>
          <p:nvPr/>
        </p:nvSpPr>
        <p:spPr>
          <a:xfrm>
            <a:off x="3429000" y="3383280"/>
            <a:ext cx="2286000" cy="50800"/>
          </a:xfrm>
          <a:prstGeom prst="rect">
            <a:avLst/>
          </a:prstGeom>
          <a:solidFill>
            <a:srgbClr val="8E6F3E"/>
          </a:solidFill>
          <a:ln>
            <a:noFill/>
          </a:ln>
        </p:spPr>
        <p:txBody>
          <a:bodyPr wrap="square" lIns="91440" tIns="45720" rIns="91440" bIns="45720" anchor="ctr"/>
          <a:lstStyle/>
          <a:p>
            <a:pPr algn="ctr">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050000"/>
            <a:ext cx="7772400" cy="900000"/>
          </a:xfrm>
        </p:spPr>
        <p:txBody>
          <a:bodyPr>
            <a:normAutofit fontScale="90000"/>
          </a:bodyPr>
          <a:lstStyle/>
          <a:p>
            <a:pPr algn="ctr">
              <a:buNone/>
              <a:defRPr b="0"/>
            </a:pPr>
            <a:r>
              <a:rPr lang="en-US" sz="4400" b="0" i="0" dirty="0">
                <a:solidFill>
                  <a:srgbClr val="000000"/>
                </a:solidFill>
              </a:rPr>
              <a:t>Choosing Evidence</a:t>
            </a:r>
          </a:p>
        </p:txBody>
      </p:sp>
      <p:sp>
        <p:nvSpPr>
          <p:cNvPr id="3" name="Slide Number Placeholder 3"/>
          <p:cNvSpPr>
            <a:spLocks noGrp="1"/>
          </p:cNvSpPr>
          <p:nvPr>
            <p:ph type="sldNum" sz="quarter" idx="4"/>
          </p:nvPr>
        </p:nvSpPr>
        <p:spPr/>
        <p:txBody>
          <a:bodyPr/>
          <a:lstStyle/>
          <a:p>
            <a:fld id="{B7EB45DA-9A0D-DC49-8E02-F30A5DDC21C3}" type="slidenum">
              <a:rPr lang="en-US" smtClean="0"/>
              <a:t>22</a:t>
            </a:fld>
            <a:endParaRPr lang="en-US"/>
          </a:p>
        </p:txBody>
      </p:sp>
      <p:sp>
        <p:nvSpPr>
          <p:cNvPr id="110" name="M110"/>
          <p:cNvSpPr/>
          <p:nvPr/>
        </p:nvSpPr>
        <p:spPr>
          <a:xfrm>
            <a:off x="566928" y="840000"/>
            <a:ext cx="2540000" cy="680000"/>
          </a:xfrm>
          <a:prstGeom prst="rect">
            <a:avLst/>
          </a:prstGeom>
          <a:solidFill>
            <a:srgbClr val="8E6F3E">
              <a:alpha val="45000"/>
            </a:srgbClr>
          </a:solidFill>
          <a:ln>
            <a:noFill/>
          </a:ln>
        </p:spPr>
        <p:txBody>
          <a:bodyPr wrap="square" lIns="45720" tIns="45720" rIns="45720" bIns="45720" anchor="ctr"/>
          <a:lstStyle/>
          <a:p>
            <a:pPr algn="ctr">
              <a:buNone/>
            </a:pPr>
            <a:r>
              <a:rPr lang="en-US" sz="2000" b="1" i="0" dirty="0">
                <a:solidFill>
                  <a:srgbClr val="FFFFFF"/>
                </a:solidFill>
              </a:rPr>
              <a:t>HUMAN</a:t>
            </a:r>
          </a:p>
          <a:p>
            <a:pPr algn="ctr">
              <a:buNone/>
            </a:pPr>
            <a:r>
              <a:rPr lang="en-US" sz="2000" b="1" i="0" dirty="0">
                <a:solidFill>
                  <a:srgbClr val="FFFFFF"/>
                </a:solidFill>
              </a:rPr>
              <a:t>JUDGMENT</a:t>
            </a:r>
          </a:p>
        </p:txBody>
      </p:sp>
      <p:sp>
        <p:nvSpPr>
          <p:cNvPr id="111" name="M111"/>
          <p:cNvSpPr/>
          <p:nvPr/>
        </p:nvSpPr>
        <p:spPr>
          <a:xfrm>
            <a:off x="3302000" y="840000"/>
            <a:ext cx="2540000" cy="680000"/>
          </a:xfrm>
          <a:prstGeom prst="rect">
            <a:avLst/>
          </a:prstGeom>
          <a:solidFill>
            <a:srgbClr val="8E6F3E">
              <a:alpha val="45000"/>
            </a:srgbClr>
          </a:solidFill>
          <a:ln>
            <a:noFill/>
          </a:ln>
        </p:spPr>
        <p:txBody>
          <a:bodyPr wrap="square" lIns="45720" tIns="45720" rIns="45720" bIns="45720" anchor="ctr"/>
          <a:lstStyle/>
          <a:p>
            <a:pPr algn="ctr">
              <a:buNone/>
            </a:pPr>
            <a:r>
              <a:rPr lang="en-US" sz="2000" b="1" i="0" dirty="0">
                <a:solidFill>
                  <a:srgbClr val="FFFFFF"/>
                </a:solidFill>
              </a:rPr>
              <a:t>REASONING OVER</a:t>
            </a:r>
          </a:p>
          <a:p>
            <a:pPr algn="ctr">
              <a:buNone/>
            </a:pPr>
            <a:r>
              <a:rPr lang="en-US" sz="2000" b="1" i="0" dirty="0">
                <a:solidFill>
                  <a:srgbClr val="FFFFFF"/>
                </a:solidFill>
              </a:rPr>
              <a:t>POSSIBLE BEHAVIOR</a:t>
            </a:r>
          </a:p>
        </p:txBody>
      </p:sp>
      <p:sp>
        <p:nvSpPr>
          <p:cNvPr id="112" name="M112"/>
          <p:cNvSpPr/>
          <p:nvPr/>
        </p:nvSpPr>
        <p:spPr>
          <a:xfrm>
            <a:off x="6037072" y="840000"/>
            <a:ext cx="2540000" cy="680000"/>
          </a:xfrm>
          <a:prstGeom prst="rect">
            <a:avLst/>
          </a:prstGeom>
          <a:solidFill>
            <a:srgbClr val="8E6F3E">
              <a:alpha val="45000"/>
            </a:srgbClr>
          </a:solidFill>
          <a:ln>
            <a:noFill/>
          </a:ln>
        </p:spPr>
        <p:txBody>
          <a:bodyPr wrap="square" lIns="45720" tIns="45720" rIns="45720" bIns="45720" anchor="ctr"/>
          <a:lstStyle/>
          <a:p>
            <a:pPr algn="ctr">
              <a:buNone/>
            </a:pPr>
            <a:r>
              <a:rPr lang="en-US" sz="2000" b="1" i="0" dirty="0">
                <a:solidFill>
                  <a:srgbClr val="FFFFFF"/>
                </a:solidFill>
              </a:rPr>
              <a:t>OBSERVING</a:t>
            </a:r>
          </a:p>
          <a:p>
            <a:pPr algn="ctr">
              <a:buNone/>
            </a:pPr>
            <a:r>
              <a:rPr lang="en-US" sz="2000" b="1" i="0" dirty="0">
                <a:solidFill>
                  <a:srgbClr val="FFFFFF"/>
                </a:solidFill>
              </a:rPr>
              <a:t>EXECUTION</a:t>
            </a:r>
          </a:p>
        </p:txBody>
      </p:sp>
      <p:sp>
        <p:nvSpPr>
          <p:cNvPr id="115" name="T115"/>
          <p:cNvSpPr/>
          <p:nvPr/>
        </p:nvSpPr>
        <p:spPr>
          <a:xfrm>
            <a:off x="566928" y="1580000"/>
            <a:ext cx="8010144" cy="320000"/>
          </a:xfrm>
          <a:prstGeom prst="rect">
            <a:avLst/>
          </a:prstGeom>
          <a:noFill/>
          <a:ln>
            <a:noFill/>
          </a:ln>
        </p:spPr>
        <p:txBody>
          <a:bodyPr wrap="square" lIns="0" tIns="0" rIns="0" bIns="0" anchor="ctr"/>
          <a:lstStyle/>
          <a:p>
            <a:pPr algn="ctr">
              <a:buNone/>
            </a:pPr>
            <a:r>
              <a:rPr lang="en-US" sz="2000" b="0" i="1" dirty="0">
                <a:solidFill>
                  <a:srgbClr val="555960"/>
                </a:solidFill>
              </a:rPr>
              <a:t>what we already established</a:t>
            </a:r>
          </a:p>
        </p:txBody>
      </p:sp>
      <p:sp>
        <p:nvSpPr>
          <p:cNvPr id="101" name="Rule"/>
          <p:cNvSpPr/>
          <p:nvPr/>
        </p:nvSpPr>
        <p:spPr>
          <a:xfrm>
            <a:off x="3429000" y="3060000"/>
            <a:ext cx="2286000" cy="50800"/>
          </a:xfrm>
          <a:prstGeom prst="rect">
            <a:avLst/>
          </a:prstGeom>
          <a:solidFill>
            <a:srgbClr val="8E6F3E"/>
          </a:solidFill>
          <a:ln>
            <a:noFill/>
          </a:ln>
        </p:spPr>
        <p:txBody>
          <a:bodyPr wrap="square" lIns="91440" tIns="45720" rIns="91440" bIns="45720" anchor="ctr"/>
          <a:lstStyle/>
          <a:p>
            <a:pPr algn="ctr">
              <a:buNone/>
            </a:pPr>
            <a:endParaRPr/>
          </a:p>
        </p:txBody>
      </p:sp>
      <p:sp>
        <p:nvSpPr>
          <p:cNvPr id="120" name="T120"/>
          <p:cNvSpPr/>
          <p:nvPr/>
        </p:nvSpPr>
        <p:spPr>
          <a:xfrm>
            <a:off x="685800" y="3280000"/>
            <a:ext cx="7772400" cy="820000"/>
          </a:xfrm>
          <a:prstGeom prst="rect">
            <a:avLst/>
          </a:prstGeom>
          <a:noFill/>
          <a:ln>
            <a:noFill/>
          </a:ln>
        </p:spPr>
        <p:txBody>
          <a:bodyPr wrap="square" lIns="0" tIns="0" rIns="0" bIns="0" anchor="ctr"/>
          <a:lstStyle/>
          <a:p>
            <a:pPr algn="ctr">
              <a:buNone/>
            </a:pPr>
            <a:r>
              <a:rPr lang="en-US" sz="2400" b="0" i="0" dirty="0">
                <a:solidFill>
                  <a:srgbClr val="000000"/>
                </a:solidFill>
              </a:rPr>
              <a:t>We have ways to obtain evidence.</a:t>
            </a:r>
          </a:p>
          <a:p>
            <a:pPr algn="ctr">
              <a:buNone/>
            </a:pPr>
            <a:r>
              <a:rPr lang="en-US" sz="2400" b="1" i="0" dirty="0">
                <a:solidFill>
                  <a:srgbClr val="5C4826"/>
                </a:solidFill>
              </a:rPr>
              <a:t>Now: which evidence should we seek?</a:t>
            </a:r>
          </a:p>
        </p:txBody>
      </p:sp>
      <p:sp>
        <p:nvSpPr>
          <p:cNvPr id="130" name="Arrow130"/>
          <p:cNvSpPr/>
          <p:nvPr/>
        </p:nvSpPr>
        <p:spPr>
          <a:xfrm>
            <a:off x="4272000" y="4280000"/>
            <a:ext cx="600000" cy="580000"/>
          </a:xfrm>
          <a:prstGeom prst="downArrow">
            <a:avLst/>
          </a:prstGeom>
          <a:solidFill>
            <a:srgbClr val="8E6F3E"/>
          </a:solidFill>
          <a:ln>
            <a:noFill/>
          </a:ln>
        </p:spPr>
        <p:txBody>
          <a:bodyPr wrap="square" lIns="0" tIns="0" rIns="0" bIns="0" anchor="ctr"/>
          <a:lstStyle/>
          <a:p>
            <a:pPr algn="ctr">
              <a:buNone/>
            </a:pPr>
            <a:endParaRPr/>
          </a:p>
        </p:txBody>
      </p:sp>
      <p:sp>
        <p:nvSpPr>
          <p:cNvPr id="140" name="Band140"/>
          <p:cNvSpPr/>
          <p:nvPr/>
        </p:nvSpPr>
        <p:spPr>
          <a:xfrm>
            <a:off x="1071928" y="5060000"/>
            <a:ext cx="7000144" cy="760000"/>
          </a:xfrm>
          <a:prstGeom prst="rect">
            <a:avLst/>
          </a:prstGeom>
          <a:solidFill>
            <a:srgbClr val="8E6F3E"/>
          </a:solidFill>
          <a:ln>
            <a:noFill/>
          </a:ln>
        </p:spPr>
        <p:txBody>
          <a:bodyPr wrap="square" lIns="91440" tIns="45720" rIns="91440" bIns="45720" anchor="ctr"/>
          <a:lstStyle/>
          <a:p>
            <a:pPr algn="ctr">
              <a:buNone/>
            </a:pPr>
            <a:r>
              <a:rPr lang="en-US" sz="2800" b="1" i="0" dirty="0">
                <a:solidFill>
                  <a:srgbClr val="FFFFFF"/>
                </a:solidFill>
              </a:rPr>
              <a:t>STRATEGY  →  STRENGTH  →  SUFFICIENCY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Testing requires an oracle</a:t>
            </a:r>
          </a:p>
        </p:txBody>
      </p:sp>
      <p:sp>
        <p:nvSpPr>
          <p:cNvPr id="3" name="Slide Number Placeholder 3"/>
          <p:cNvSpPr>
            <a:spLocks noGrp="1"/>
          </p:cNvSpPr>
          <p:nvPr>
            <p:ph type="sldNum" sz="quarter" idx="4"/>
          </p:nvPr>
        </p:nvSpPr>
        <p:spPr/>
        <p:txBody>
          <a:bodyPr/>
          <a:lstStyle/>
          <a:p>
            <a:fld id="{D7EA69B4-D767-49A1-BADF-EC4A2EFE5CD6}" type="slidenum">
              <a:rPr lang="en-US" smtClean="0"/>
              <a:t>23</a:t>
            </a:fld>
            <a:endParaRPr lang="en-US"/>
          </a:p>
        </p:txBody>
      </p:sp>
      <p:sp>
        <p:nvSpPr>
          <p:cNvPr id="100" name="B100"/>
          <p:cNvSpPr/>
          <p:nvPr/>
        </p:nvSpPr>
        <p:spPr>
          <a:xfrm>
            <a:off x="566928" y="1051560"/>
            <a:ext cx="1600200" cy="73152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AN INPUT</a:t>
            </a:r>
          </a:p>
        </p:txBody>
      </p:sp>
      <p:sp>
        <p:nvSpPr>
          <p:cNvPr id="101" name="B101"/>
          <p:cNvSpPr/>
          <p:nvPr/>
        </p:nvSpPr>
        <p:spPr>
          <a:xfrm>
            <a:off x="2487168" y="1051560"/>
            <a:ext cx="1600200" cy="73152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RUN IT</a:t>
            </a:r>
          </a:p>
        </p:txBody>
      </p:sp>
      <p:sp>
        <p:nvSpPr>
          <p:cNvPr id="102" name="B102"/>
          <p:cNvSpPr/>
          <p:nvPr/>
        </p:nvSpPr>
        <p:spPr>
          <a:xfrm>
            <a:off x="4407408" y="1051560"/>
            <a:ext cx="1600200" cy="73152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AN OUTPUT</a:t>
            </a:r>
          </a:p>
        </p:txBody>
      </p:sp>
      <p:cxnSp>
        <p:nvCxnSpPr>
          <p:cNvPr id="110" name="C110"/>
          <p:cNvCxnSpPr/>
          <p:nvPr/>
        </p:nvCxnSpPr>
        <p:spPr>
          <a:xfrm>
            <a:off x="2231136" y="1417320"/>
            <a:ext cx="182880" cy="0"/>
          </a:xfrm>
          <a:prstGeom prst="straightConnector1">
            <a:avLst/>
          </a:prstGeom>
          <a:ln w="38100">
            <a:solidFill>
              <a:srgbClr val="8E6F3E"/>
            </a:solidFill>
            <a:tailEnd type="triangle" w="med" len="med"/>
          </a:ln>
        </p:spPr>
      </p:cxnSp>
      <p:cxnSp>
        <p:nvCxnSpPr>
          <p:cNvPr id="111" name="C111"/>
          <p:cNvCxnSpPr/>
          <p:nvPr/>
        </p:nvCxnSpPr>
        <p:spPr>
          <a:xfrm>
            <a:off x="4151376" y="1417320"/>
            <a:ext cx="182880" cy="0"/>
          </a:xfrm>
          <a:prstGeom prst="straightConnector1">
            <a:avLst/>
          </a:prstGeom>
          <a:ln w="38100">
            <a:solidFill>
              <a:srgbClr val="8E6F3E"/>
            </a:solidFill>
            <a:tailEnd type="triangle" w="med" len="med"/>
          </a:ln>
        </p:spPr>
      </p:cxnSp>
      <p:cxnSp>
        <p:nvCxnSpPr>
          <p:cNvPr id="112" name="C112"/>
          <p:cNvCxnSpPr/>
          <p:nvPr/>
        </p:nvCxnSpPr>
        <p:spPr>
          <a:xfrm>
            <a:off x="6071616" y="1417320"/>
            <a:ext cx="182880" cy="0"/>
          </a:xfrm>
          <a:prstGeom prst="straightConnector1">
            <a:avLst/>
          </a:prstGeom>
          <a:ln w="38100">
            <a:solidFill>
              <a:srgbClr val="8E6F3E"/>
            </a:solidFill>
            <a:tailEnd type="triangle" w="med" len="med"/>
          </a:ln>
        </p:spPr>
      </p:cxnSp>
      <p:sp>
        <p:nvSpPr>
          <p:cNvPr id="104" name="B104"/>
          <p:cNvSpPr/>
          <p:nvPr/>
        </p:nvSpPr>
        <p:spPr>
          <a:xfrm>
            <a:off x="6327648" y="1051560"/>
            <a:ext cx="2249424" cy="731520"/>
          </a:xfrm>
          <a:prstGeom prst="rect">
            <a:avLst/>
          </a:prstGeom>
          <a:solidFill>
            <a:srgbClr val="FBF8F2"/>
          </a:solidFill>
          <a:ln w="25400">
            <a:solidFill>
              <a:srgbClr val="5C4826"/>
            </a:solidFill>
          </a:ln>
        </p:spPr>
        <p:txBody>
          <a:bodyPr wrap="square" lIns="91440" tIns="45720" rIns="91440" bIns="45720" anchor="ctr"/>
          <a:lstStyle/>
          <a:p>
            <a:pPr algn="ctr">
              <a:buNone/>
            </a:pPr>
            <a:r>
              <a:rPr lang="en-US" sz="2200" b="1" i="0" dirty="0">
                <a:solidFill>
                  <a:srgbClr val="5C4826"/>
                </a:solidFill>
              </a:rPr>
              <a:t>IS IT CORRECT?</a:t>
            </a:r>
          </a:p>
        </p:txBody>
      </p:sp>
      <p:sp>
        <p:nvSpPr>
          <p:cNvPr id="120" name="T120"/>
          <p:cNvSpPr txBox="1"/>
          <p:nvPr/>
        </p:nvSpPr>
        <p:spPr>
          <a:xfrm>
            <a:off x="566928" y="1901952"/>
            <a:ext cx="5440680" cy="310896"/>
          </a:xfrm>
          <a:prstGeom prst="rect">
            <a:avLst/>
          </a:prstGeom>
          <a:noFill/>
        </p:spPr>
        <p:txBody>
          <a:bodyPr wrap="square" lIns="0" tIns="0" rIns="0" bIns="0" anchor="t"/>
          <a:lstStyle/>
          <a:p>
            <a:pPr algn="ctr">
              <a:buNone/>
            </a:pPr>
            <a:r>
              <a:rPr lang="en-US" sz="2000" b="0" i="1" dirty="0">
                <a:solidFill>
                  <a:srgbClr val="555960"/>
                </a:solidFill>
              </a:rPr>
              <a:t>generating an execution — often cheap</a:t>
            </a:r>
          </a:p>
        </p:txBody>
      </p:sp>
      <p:sp>
        <p:nvSpPr>
          <p:cNvPr id="121" name="T121"/>
          <p:cNvSpPr txBox="1"/>
          <p:nvPr/>
        </p:nvSpPr>
        <p:spPr>
          <a:xfrm>
            <a:off x="6327648" y="1901952"/>
            <a:ext cx="2249424" cy="620000"/>
          </a:xfrm>
          <a:prstGeom prst="rect">
            <a:avLst/>
          </a:prstGeom>
          <a:noFill/>
        </p:spPr>
        <p:txBody>
          <a:bodyPr wrap="square" lIns="0" tIns="0" rIns="0" bIns="0" anchor="t"/>
          <a:lstStyle/>
          <a:p>
            <a:pPr algn="ctr">
              <a:buNone/>
            </a:pPr>
            <a:r>
              <a:rPr lang="en-US" sz="2000" b="1" i="0" dirty="0">
                <a:solidFill>
                  <a:srgbClr val="5C4826"/>
                </a:solidFill>
              </a:rPr>
              <a:t>the oracle — the hard part</a:t>
            </a:r>
          </a:p>
        </p:txBody>
      </p:sp>
      <p:sp>
        <p:nvSpPr>
          <p:cNvPr id="130" name="P130"/>
          <p:cNvSpPr/>
          <p:nvPr/>
        </p:nvSpPr>
        <p:spPr>
          <a:xfrm>
            <a:off x="566928" y="2600000"/>
            <a:ext cx="3913632" cy="1400000"/>
          </a:xfrm>
          <a:prstGeom prst="rect">
            <a:avLst/>
          </a:prstGeom>
          <a:solidFill>
            <a:srgbClr val="F5F1E8"/>
          </a:solidFill>
          <a:ln w="12700">
            <a:solidFill>
              <a:srgbClr val="C9B991"/>
            </a:solidFill>
          </a:ln>
        </p:spPr>
        <p:txBody>
          <a:bodyPr wrap="square" lIns="91440" tIns="45720" rIns="91440" bIns="45720" anchor="t"/>
          <a:lstStyle/>
          <a:p>
            <a:pPr algn="ctr">
              <a:buNone/>
            </a:pPr>
            <a:r>
              <a:rPr lang="en-US" sz="2200" b="1" i="0" dirty="0">
                <a:solidFill>
                  <a:srgbClr val="57534E"/>
                </a:solidFill>
              </a:rPr>
              <a:t>WHEN WE CAN STATE THE ANSWER</a:t>
            </a:r>
          </a:p>
          <a:p>
            <a:pPr algn="ctr">
              <a:spcBef>
                <a:spcPts val="200"/>
              </a:spcBef>
              <a:buNone/>
            </a:pPr>
            <a:r>
              <a:rPr lang="en-US" sz="2000" b="0" i="0" dirty="0">
                <a:solidFill>
                  <a:srgbClr val="000000"/>
                </a:solidFill>
              </a:rPr>
              <a:t>sort([3,1,2]) must be [1,2,3]</a:t>
            </a:r>
          </a:p>
          <a:p>
            <a:pPr algn="ctr">
              <a:spcBef>
                <a:spcPts val="100"/>
              </a:spcBef>
              <a:buNone/>
            </a:pPr>
            <a:r>
              <a:rPr lang="en-US" sz="2000" b="0" i="0" dirty="0">
                <a:solidFill>
                  <a:srgbClr val="000000"/>
                </a:solidFill>
              </a:rPr>
              <a:t>Duplicate payment → rejected</a:t>
            </a:r>
          </a:p>
        </p:txBody>
      </p:sp>
      <p:sp>
        <p:nvSpPr>
          <p:cNvPr id="131" name="P131"/>
          <p:cNvSpPr/>
          <p:nvPr/>
        </p:nvSpPr>
        <p:spPr>
          <a:xfrm>
            <a:off x="4663440" y="2600000"/>
            <a:ext cx="3913632" cy="1400000"/>
          </a:xfrm>
          <a:prstGeom prst="rect">
            <a:avLst/>
          </a:prstGeom>
          <a:solidFill>
            <a:srgbClr val="F5F1E8"/>
          </a:solidFill>
          <a:ln w="12700">
            <a:solidFill>
              <a:srgbClr val="C9B991"/>
            </a:solidFill>
          </a:ln>
        </p:spPr>
        <p:txBody>
          <a:bodyPr wrap="square" lIns="91440" tIns="45720" rIns="91440" bIns="45720" anchor="t"/>
          <a:lstStyle/>
          <a:p>
            <a:pPr algn="ctr">
              <a:buNone/>
            </a:pPr>
            <a:r>
              <a:rPr lang="en-US" sz="2200" b="1" i="0" dirty="0">
                <a:solidFill>
                  <a:srgbClr val="57534E"/>
                </a:solidFill>
              </a:rPr>
              <a:t>WHEN WE CANNOT</a:t>
            </a:r>
          </a:p>
          <a:p>
            <a:pPr algn="ctr">
              <a:spcBef>
                <a:spcPts val="200"/>
              </a:spcBef>
              <a:buNone/>
            </a:pPr>
            <a:endParaRPr lang="en-US" sz="2000" b="0" i="0" dirty="0">
              <a:solidFill>
                <a:srgbClr val="000000"/>
              </a:solidFill>
            </a:endParaRPr>
          </a:p>
          <a:p>
            <a:pPr algn="ctr">
              <a:spcBef>
                <a:spcPts val="200"/>
              </a:spcBef>
              <a:buNone/>
            </a:pPr>
            <a:r>
              <a:rPr lang="en-US" sz="2000" b="0" i="0" dirty="0">
                <a:solidFill>
                  <a:srgbClr val="000000"/>
                </a:solidFill>
              </a:rPr>
              <a:t>The right machine code?</a:t>
            </a:r>
          </a:p>
          <a:p>
            <a:pPr algn="ctr">
              <a:spcBef>
                <a:spcPts val="100"/>
              </a:spcBef>
              <a:buNone/>
            </a:pPr>
            <a:r>
              <a:rPr lang="en-US" sz="2000" b="0" i="0" dirty="0">
                <a:solidFill>
                  <a:srgbClr val="000000"/>
                </a:solidFill>
              </a:rPr>
              <a:t>The right rendering? Ranking?</a:t>
            </a:r>
          </a:p>
        </p:txBody>
      </p:sp>
      <p:sp>
        <p:nvSpPr>
          <p:cNvPr id="140" name="E140"/>
          <p:cNvSpPr/>
          <p:nvPr/>
        </p:nvSpPr>
        <p:spPr>
          <a:xfrm>
            <a:off x="566928" y="4160000"/>
            <a:ext cx="8010144" cy="109728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400" b="1" i="0" dirty="0">
                <a:solidFill>
                  <a:srgbClr val="5C4826"/>
                </a:solidFill>
              </a:rPr>
              <a:t>A testing strategy determines two things:</a:t>
            </a:r>
          </a:p>
          <a:p>
            <a:pPr algn="ctr">
              <a:spcBef>
                <a:spcPts val="200"/>
              </a:spcBef>
              <a:buNone/>
            </a:pPr>
            <a:r>
              <a:rPr lang="en-US" sz="2400" b="0" i="0" dirty="0">
                <a:solidFill>
                  <a:srgbClr val="5C4826"/>
                </a:solidFill>
              </a:rPr>
              <a:t>WHERE we search  ·  WHAT ORACLE makes failure observable</a:t>
            </a:r>
          </a:p>
        </p:txBody>
      </p:sp>
      <p:sp>
        <p:nvSpPr>
          <p:cNvPr id="15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An execution is evidence only when something can say it was wrong.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nodeType="withEffect">
                                  <p:stCondLst>
                                    <p:cond delay="0"/>
                                  </p:stCondLst>
                                  <p:childTnLst>
                                    <p:set>
                                      <p:cBhvr>
                                        <p:cTn id="9" dur="1" fill="hold">
                                          <p:stCondLst>
                                            <p:cond delay="0"/>
                                          </p:stCondLst>
                                        </p:cTn>
                                        <p:tgtEl>
                                          <p:spTgt spid="110"/>
                                        </p:tgtEl>
                                        <p:attrNameLst>
                                          <p:attrName>style.visibility</p:attrName>
                                        </p:attrNameLst>
                                      </p:cBhvr>
                                      <p:to>
                                        <p:strVal val="visible"/>
                                      </p:to>
                                    </p:set>
                                    <p:animEffect transition="in" filter="fade">
                                      <p:cBhvr>
                                        <p:cTn id="10" dur="500"/>
                                        <p:tgtEl>
                                          <p:spTgt spid="110"/>
                                        </p:tgtEl>
                                      </p:cBhvr>
                                    </p:animEffect>
                                  </p:childTnLst>
                                </p:cTn>
                              </p:par>
                              <p:par>
                                <p:cTn id="11" presetID="10" presetClass="entr" presetSubtype="0"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childTnLst>
                                </p:cTn>
                              </p:par>
                              <p:par>
                                <p:cTn id="14" presetID="10" presetClass="entr" presetSubtype="0" fill="hold" nodeType="withEffect">
                                  <p:stCondLst>
                                    <p:cond delay="0"/>
                                  </p:stCondLst>
                                  <p:childTnLst>
                                    <p:set>
                                      <p:cBhvr>
                                        <p:cTn id="15" dur="1" fill="hold">
                                          <p:stCondLst>
                                            <p:cond delay="0"/>
                                          </p:stCondLst>
                                        </p:cTn>
                                        <p:tgtEl>
                                          <p:spTgt spid="111"/>
                                        </p:tgtEl>
                                        <p:attrNameLst>
                                          <p:attrName>style.visibility</p:attrName>
                                        </p:attrNameLst>
                                      </p:cBhvr>
                                      <p:to>
                                        <p:strVal val="visible"/>
                                      </p:to>
                                    </p:set>
                                    <p:animEffect transition="in" filter="fade">
                                      <p:cBhvr>
                                        <p:cTn id="16" dur="500"/>
                                        <p:tgtEl>
                                          <p:spTgt spid="111"/>
                                        </p:tgtEl>
                                      </p:cBhvr>
                                    </p:animEffect>
                                  </p:childTnLst>
                                </p:cTn>
                              </p:par>
                              <p:par>
                                <p:cTn id="17" presetID="10" presetClass="entr" presetSubtype="0" fill="hold" nodeType="with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fade">
                                      <p:cBhvr>
                                        <p:cTn id="19" dur="500"/>
                                        <p:tgtEl>
                                          <p:spTgt spid="102"/>
                                        </p:tgtEl>
                                      </p:cBhvr>
                                    </p:animEffect>
                                  </p:childTnLst>
                                </p:cTn>
                              </p:par>
                              <p:par>
                                <p:cTn id="20" presetID="10" presetClass="entr" presetSubtype="0" fill="hold"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fade">
                                      <p:cBhvr>
                                        <p:cTn id="22" dur="500"/>
                                        <p:tgtEl>
                                          <p:spTgt spid="1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2"/>
                                        </p:tgtEl>
                                        <p:attrNameLst>
                                          <p:attrName>style.visibility</p:attrName>
                                        </p:attrNameLst>
                                      </p:cBhvr>
                                      <p:to>
                                        <p:strVal val="visible"/>
                                      </p:to>
                                    </p:set>
                                    <p:animEffect transition="in" filter="fade">
                                      <p:cBhvr>
                                        <p:cTn id="27" dur="500"/>
                                        <p:tgtEl>
                                          <p:spTgt spid="112"/>
                                        </p:tgtEl>
                                      </p:cBhvr>
                                    </p:animEffect>
                                  </p:childTnLst>
                                </p:cTn>
                              </p:par>
                              <p:par>
                                <p:cTn id="28" presetID="10" presetClass="entr" presetSubtype="0" fill="hold" nodeType="withEffect">
                                  <p:stCondLst>
                                    <p:cond delay="0"/>
                                  </p:stCondLst>
                                  <p:childTnLst>
                                    <p:set>
                                      <p:cBhvr>
                                        <p:cTn id="29" dur="1" fill="hold">
                                          <p:stCondLst>
                                            <p:cond delay="0"/>
                                          </p:stCondLst>
                                        </p:cTn>
                                        <p:tgtEl>
                                          <p:spTgt spid="104"/>
                                        </p:tgtEl>
                                        <p:attrNameLst>
                                          <p:attrName>style.visibility</p:attrName>
                                        </p:attrNameLst>
                                      </p:cBhvr>
                                      <p:to>
                                        <p:strVal val="visible"/>
                                      </p:to>
                                    </p:set>
                                    <p:animEffect transition="in" filter="fade">
                                      <p:cBhvr>
                                        <p:cTn id="30" dur="500"/>
                                        <p:tgtEl>
                                          <p:spTgt spid="104"/>
                                        </p:tgtEl>
                                      </p:cBhvr>
                                    </p:animEffect>
                                  </p:childTnLst>
                                </p:cTn>
                              </p:par>
                              <p:par>
                                <p:cTn id="31" presetID="10" presetClass="entr" presetSubtype="0" fill="hold" nodeType="withEffect">
                                  <p:stCondLst>
                                    <p:cond delay="0"/>
                                  </p:stCondLst>
                                  <p:childTnLst>
                                    <p:set>
                                      <p:cBhvr>
                                        <p:cTn id="32" dur="1" fill="hold">
                                          <p:stCondLst>
                                            <p:cond delay="0"/>
                                          </p:stCondLst>
                                        </p:cTn>
                                        <p:tgtEl>
                                          <p:spTgt spid="121"/>
                                        </p:tgtEl>
                                        <p:attrNameLst>
                                          <p:attrName>style.visibility</p:attrName>
                                        </p:attrNameLst>
                                      </p:cBhvr>
                                      <p:to>
                                        <p:strVal val="visible"/>
                                      </p:to>
                                    </p:set>
                                    <p:animEffect transition="in" filter="fade">
                                      <p:cBhvr>
                                        <p:cTn id="33" dur="500"/>
                                        <p:tgtEl>
                                          <p:spTgt spid="1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30"/>
                                        </p:tgtEl>
                                        <p:attrNameLst>
                                          <p:attrName>style.visibility</p:attrName>
                                        </p:attrNameLst>
                                      </p:cBhvr>
                                      <p:to>
                                        <p:strVal val="visible"/>
                                      </p:to>
                                    </p:set>
                                    <p:animEffect transition="in" filter="fade">
                                      <p:cBhvr>
                                        <p:cTn id="38" dur="500"/>
                                        <p:tgtEl>
                                          <p:spTgt spid="130"/>
                                        </p:tgtEl>
                                      </p:cBhvr>
                                    </p:animEffect>
                                  </p:childTnLst>
                                </p:cTn>
                              </p:par>
                              <p:par>
                                <p:cTn id="39" presetID="10" presetClass="entr" presetSubtype="0" fill="hold" nodeType="withEffect">
                                  <p:stCondLst>
                                    <p:cond delay="0"/>
                                  </p:stCondLst>
                                  <p:childTnLst>
                                    <p:set>
                                      <p:cBhvr>
                                        <p:cTn id="40" dur="1" fill="hold">
                                          <p:stCondLst>
                                            <p:cond delay="0"/>
                                          </p:stCondLst>
                                        </p:cTn>
                                        <p:tgtEl>
                                          <p:spTgt spid="131"/>
                                        </p:tgtEl>
                                        <p:attrNameLst>
                                          <p:attrName>style.visibility</p:attrName>
                                        </p:attrNameLst>
                                      </p:cBhvr>
                                      <p:to>
                                        <p:strVal val="visible"/>
                                      </p:to>
                                    </p:set>
                                    <p:animEffect transition="in" filter="fade">
                                      <p:cBhvr>
                                        <p:cTn id="41" dur="500"/>
                                        <p:tgtEl>
                                          <p:spTgt spid="13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40"/>
                                        </p:tgtEl>
                                        <p:attrNameLst>
                                          <p:attrName>style.visibility</p:attrName>
                                        </p:attrNameLst>
                                      </p:cBhvr>
                                      <p:to>
                                        <p:strVal val="visible"/>
                                      </p:to>
                                    </p:set>
                                    <p:animEffect transition="in" filter="fade">
                                      <p:cBhvr>
                                        <p:cTn id="46"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Properties let us search beyond known answers</a:t>
            </a:r>
          </a:p>
        </p:txBody>
      </p:sp>
      <p:sp>
        <p:nvSpPr>
          <p:cNvPr id="3" name="Slide Number Placeholder 3"/>
          <p:cNvSpPr>
            <a:spLocks noGrp="1"/>
          </p:cNvSpPr>
          <p:nvPr>
            <p:ph type="sldNum" sz="quarter" idx="4"/>
          </p:nvPr>
        </p:nvSpPr>
        <p:spPr/>
        <p:txBody>
          <a:bodyPr/>
          <a:lstStyle/>
          <a:p>
            <a:fld id="{A8C819FF-7E06-4470-980D-7F1931032F1B}" type="slidenum">
              <a:rPr lang="en-US" smtClean="0"/>
              <a:t>25</a:t>
            </a:fld>
            <a:endParaRPr lang="en-US"/>
          </a:p>
        </p:txBody>
      </p:sp>
      <p:sp>
        <p:nvSpPr>
          <p:cNvPr id="100" name="B100"/>
          <p:cNvSpPr/>
          <p:nvPr/>
        </p:nvSpPr>
        <p:spPr>
          <a:xfrm>
            <a:off x="566928" y="868680"/>
            <a:ext cx="2470000" cy="50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EXAMPLE-BASED</a:t>
            </a:r>
          </a:p>
        </p:txBody>
      </p:sp>
      <p:sp>
        <p:nvSpPr>
          <p:cNvPr id="101" name="B101"/>
          <p:cNvSpPr/>
          <p:nvPr/>
        </p:nvSpPr>
        <p:spPr>
          <a:xfrm>
            <a:off x="3311248" y="868680"/>
            <a:ext cx="5265824" cy="50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PROPERTY-BASED</a:t>
            </a:r>
          </a:p>
        </p:txBody>
      </p:sp>
      <p:sp>
        <p:nvSpPr>
          <p:cNvPr id="110" name="P110"/>
          <p:cNvSpPr/>
          <p:nvPr/>
        </p:nvSpPr>
        <p:spPr>
          <a:xfrm>
            <a:off x="566928" y="1460000"/>
            <a:ext cx="2470000" cy="86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1800" b="1" i="0" dirty="0">
                <a:solidFill>
                  <a:srgbClr val="5C4826"/>
                </a:solidFill>
              </a:rPr>
              <a:t>Known input → known answer.</a:t>
            </a:r>
          </a:p>
          <a:p>
            <a:pPr algn="ctr">
              <a:spcBef>
                <a:spcPts val="140"/>
              </a:spcBef>
              <a:buNone/>
            </a:pPr>
            <a:r>
              <a:rPr lang="en-US" sz="1600" b="0" i="1" dirty="0">
                <a:solidFill>
                  <a:srgbClr val="555960"/>
                </a:solidFill>
              </a:rPr>
              <a:t>You state the answer.</a:t>
            </a:r>
          </a:p>
        </p:txBody>
      </p:sp>
      <p:sp>
        <p:nvSpPr>
          <p:cNvPr id="111" name="P111"/>
          <p:cNvSpPr/>
          <p:nvPr/>
        </p:nvSpPr>
        <p:spPr>
          <a:xfrm>
            <a:off x="566928" y="2420000"/>
            <a:ext cx="2470000" cy="7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1600" b="0" i="0" dirty="0">
                <a:solidFill>
                  <a:srgbClr val="000000"/>
                </a:solidFill>
                <a:latin typeface="Consolas"/>
              </a:rPr>
              <a:t>sort([3,1,2])</a:t>
            </a:r>
          </a:p>
          <a:p>
            <a:pPr algn="ctr">
              <a:spcBef>
                <a:spcPts val="140"/>
              </a:spcBef>
              <a:buNone/>
            </a:pPr>
            <a:r>
              <a:rPr lang="en-US" sz="1600" b="0" i="0" dirty="0">
                <a:solidFill>
                  <a:srgbClr val="000000"/>
                </a:solidFill>
                <a:latin typeface="Consolas"/>
              </a:rPr>
              <a:t>→  [1,2,3]</a:t>
            </a:r>
          </a:p>
        </p:txBody>
      </p:sp>
      <p:sp>
        <p:nvSpPr>
          <p:cNvPr id="112" name="T112"/>
          <p:cNvSpPr txBox="1"/>
          <p:nvPr/>
        </p:nvSpPr>
        <p:spPr>
          <a:xfrm>
            <a:off x="566928" y="4150000"/>
            <a:ext cx="2470000" cy="300000"/>
          </a:xfrm>
          <a:prstGeom prst="rect">
            <a:avLst/>
          </a:prstGeom>
          <a:noFill/>
          <a:ln>
            <a:noFill/>
          </a:ln>
        </p:spPr>
        <p:txBody>
          <a:bodyPr wrap="square" lIns="0" tIns="0" rIns="0" bIns="0" anchor="ctr"/>
          <a:lstStyle/>
          <a:p>
            <a:pPr algn="ctr">
              <a:buNone/>
            </a:pPr>
            <a:r>
              <a:rPr lang="en-US" sz="1600" b="0" i="1" dirty="0">
                <a:solidFill>
                  <a:srgbClr val="555960"/>
                </a:solidFill>
              </a:rPr>
              <a:t>one case, one answer</a:t>
            </a:r>
          </a:p>
        </p:txBody>
      </p:sp>
      <p:sp>
        <p:nvSpPr>
          <p:cNvPr id="120" name="P120"/>
          <p:cNvSpPr/>
          <p:nvPr/>
        </p:nvSpPr>
        <p:spPr>
          <a:xfrm>
            <a:off x="3311248" y="1460000"/>
            <a:ext cx="5265824" cy="68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1800" b="1" i="0" dirty="0">
                <a:solidFill>
                  <a:srgbClr val="5C4826"/>
                </a:solidFill>
              </a:rPr>
              <a:t>State what must remain true → generate inputs → search for a counterexample.</a:t>
            </a:r>
          </a:p>
        </p:txBody>
      </p:sp>
      <p:grpSp>
        <p:nvGrpSpPr>
          <p:cNvPr id="200" name="ImgOrig"/>
          <p:cNvGrpSpPr/>
          <p:nvPr/>
        </p:nvGrpSpPr>
        <p:grpSpPr>
          <a:xfrm>
            <a:off x="4647160" y="2280000"/>
            <a:ext cx="680000" cy="680000"/>
            <a:chOff x="0" y="0"/>
            <a:chExt cx="1000000" cy="1000000"/>
          </a:xfrm>
        </p:grpSpPr>
        <p:sp>
          <p:nvSpPr>
            <p:cNvPr id="201" name="ImgOrig_frame"/>
            <p:cNvSpPr/>
            <p:nvPr/>
          </p:nvSpPr>
          <p:spPr>
            <a:xfrm>
              <a:off x="0" y="0"/>
              <a:ext cx="1000000" cy="1000000"/>
            </a:xfrm>
            <a:prstGeom prst="rect">
              <a:avLst/>
            </a:prstGeom>
            <a:solidFill>
              <a:srgbClr val="FBF8F2"/>
            </a:solidFill>
            <a:ln w="19050">
              <a:solidFill>
                <a:srgbClr val="5C4826"/>
              </a:solidFill>
            </a:ln>
          </p:spPr>
          <p:txBody>
            <a:bodyPr/>
            <a:lstStyle/>
            <a:p>
              <a:endParaRPr lang="en-US"/>
            </a:p>
          </p:txBody>
        </p:sp>
        <p:sp>
          <p:nvSpPr>
            <p:cNvPr id="202" name="ImgOrig_body"/>
            <p:cNvSpPr/>
            <p:nvPr/>
          </p:nvSpPr>
          <p:spPr>
            <a:xfrm>
              <a:off x="230000" y="550000"/>
              <a:ext cx="340000" cy="300000"/>
            </a:xfrm>
            <a:prstGeom prst="rect">
              <a:avLst/>
            </a:prstGeom>
            <a:solidFill>
              <a:srgbClr val="8E6F3E"/>
            </a:solidFill>
            <a:ln>
              <a:noFill/>
            </a:ln>
          </p:spPr>
          <p:txBody>
            <a:bodyPr/>
            <a:lstStyle/>
            <a:p>
              <a:endParaRPr lang="en-US"/>
            </a:p>
          </p:txBody>
        </p:sp>
        <p:sp>
          <p:nvSpPr>
            <p:cNvPr id="203" name="ImgOrig_roof"/>
            <p:cNvSpPr/>
            <p:nvPr/>
          </p:nvSpPr>
          <p:spPr>
            <a:xfrm>
              <a:off x="190000" y="350000"/>
              <a:ext cx="420000" cy="200000"/>
            </a:xfrm>
            <a:prstGeom prst="triangle">
              <a:avLst/>
            </a:prstGeom>
            <a:solidFill>
              <a:srgbClr val="5C4826"/>
            </a:solidFill>
            <a:ln>
              <a:noFill/>
            </a:ln>
          </p:spPr>
          <p:txBody>
            <a:bodyPr/>
            <a:lstStyle/>
            <a:p>
              <a:endParaRPr lang="en-US"/>
            </a:p>
          </p:txBody>
        </p:sp>
        <p:sp>
          <p:nvSpPr>
            <p:cNvPr id="204" name="ImgOrig_sun"/>
            <p:cNvSpPr/>
            <p:nvPr/>
          </p:nvSpPr>
          <p:spPr>
            <a:xfrm>
              <a:off x="700000" y="150000"/>
              <a:ext cx="180000" cy="180000"/>
            </a:xfrm>
            <a:prstGeom prst="ellipse">
              <a:avLst/>
            </a:prstGeom>
            <a:solidFill>
              <a:srgbClr val="C9B991"/>
            </a:solidFill>
            <a:ln w="12700">
              <a:solidFill>
                <a:srgbClr val="8E6F3E"/>
              </a:solidFill>
            </a:ln>
          </p:spPr>
          <p:txBody>
            <a:bodyPr/>
            <a:lstStyle/>
            <a:p>
              <a:endParaRPr lang="en-US"/>
            </a:p>
          </p:txBody>
        </p:sp>
      </p:grpSp>
      <p:sp>
        <p:nvSpPr>
          <p:cNvPr id="205" name="LblOrig"/>
          <p:cNvSpPr txBox="1"/>
          <p:nvPr/>
        </p:nvSpPr>
        <p:spPr>
          <a:xfrm>
            <a:off x="4347160" y="3000000"/>
            <a:ext cx="1280000" cy="270000"/>
          </a:xfrm>
          <a:prstGeom prst="rect">
            <a:avLst/>
          </a:prstGeom>
          <a:noFill/>
          <a:ln>
            <a:noFill/>
          </a:ln>
        </p:spPr>
        <p:txBody>
          <a:bodyPr wrap="square" lIns="0" tIns="0" rIns="0" bIns="0" anchor="ctr"/>
          <a:lstStyle/>
          <a:p>
            <a:pPr algn="ctr">
              <a:buNone/>
            </a:pPr>
            <a:r>
              <a:rPr lang="en-US" sz="1600" b="1" i="0" dirty="0">
                <a:solidFill>
                  <a:srgbClr val="5C4826"/>
                </a:solidFill>
              </a:rPr>
              <a:t xml:space="preserve">ORIGINAL  </a:t>
            </a:r>
            <a:r>
              <a:rPr lang="en-US" sz="1600" b="0" i="1" dirty="0">
                <a:solidFill>
                  <a:srgbClr val="000000"/>
                </a:solidFill>
              </a:rPr>
              <a:t>x</a:t>
            </a:r>
          </a:p>
        </p:txBody>
      </p:sp>
      <p:cxnSp>
        <p:nvCxnSpPr>
          <p:cNvPr id="206" name="RotArrow"/>
          <p:cNvCxnSpPr/>
          <p:nvPr/>
        </p:nvCxnSpPr>
        <p:spPr>
          <a:xfrm>
            <a:off x="4987160" y="3300000"/>
            <a:ext cx="0" cy="350000"/>
          </a:xfrm>
          <a:prstGeom prst="straightConnector1">
            <a:avLst/>
          </a:prstGeom>
          <a:ln w="19050">
            <a:solidFill>
              <a:srgbClr val="8E6F3E"/>
            </a:solidFill>
            <a:tailEnd type="triangle" w="med" len="med"/>
          </a:ln>
        </p:spPr>
      </p:cxnSp>
      <p:sp>
        <p:nvSpPr>
          <p:cNvPr id="207" name="RotLbl"/>
          <p:cNvSpPr txBox="1"/>
          <p:nvPr/>
        </p:nvSpPr>
        <p:spPr>
          <a:xfrm>
            <a:off x="5137160" y="3335000"/>
            <a:ext cx="1250000" cy="270000"/>
          </a:xfrm>
          <a:prstGeom prst="rect">
            <a:avLst/>
          </a:prstGeom>
          <a:noFill/>
          <a:ln>
            <a:noFill/>
          </a:ln>
        </p:spPr>
        <p:txBody>
          <a:bodyPr wrap="square" lIns="0" tIns="0" rIns="0" bIns="0" anchor="ctr"/>
          <a:lstStyle/>
          <a:p>
            <a:pPr algn="l">
              <a:buNone/>
            </a:pPr>
            <a:r>
              <a:rPr lang="en-US" sz="1600" b="0" i="1" dirty="0">
                <a:solidFill>
                  <a:srgbClr val="000000"/>
                </a:solidFill>
              </a:rPr>
              <a:t>rotate 90°</a:t>
            </a:r>
          </a:p>
        </p:txBody>
      </p:sp>
      <p:grpSp>
        <p:nvGrpSpPr>
          <p:cNvPr id="210" name="ImgRot"/>
          <p:cNvGrpSpPr/>
          <p:nvPr/>
        </p:nvGrpSpPr>
        <p:grpSpPr>
          <a:xfrm rot="5400000">
            <a:off x="4647160" y="3730000"/>
            <a:ext cx="680000" cy="680000"/>
            <a:chOff x="0" y="0"/>
            <a:chExt cx="1000000" cy="1000000"/>
          </a:xfrm>
        </p:grpSpPr>
        <p:sp>
          <p:nvSpPr>
            <p:cNvPr id="211" name="ImgRot_frame"/>
            <p:cNvSpPr/>
            <p:nvPr/>
          </p:nvSpPr>
          <p:spPr>
            <a:xfrm>
              <a:off x="0" y="0"/>
              <a:ext cx="1000000" cy="1000000"/>
            </a:xfrm>
            <a:prstGeom prst="rect">
              <a:avLst/>
            </a:prstGeom>
            <a:solidFill>
              <a:srgbClr val="FBF8F2"/>
            </a:solidFill>
            <a:ln w="19050">
              <a:solidFill>
                <a:srgbClr val="5C4826"/>
              </a:solidFill>
            </a:ln>
          </p:spPr>
          <p:txBody>
            <a:bodyPr/>
            <a:lstStyle/>
            <a:p>
              <a:endParaRPr lang="en-US"/>
            </a:p>
          </p:txBody>
        </p:sp>
        <p:sp>
          <p:nvSpPr>
            <p:cNvPr id="212" name="ImgRot_body"/>
            <p:cNvSpPr/>
            <p:nvPr/>
          </p:nvSpPr>
          <p:spPr>
            <a:xfrm>
              <a:off x="230000" y="550000"/>
              <a:ext cx="340000" cy="300000"/>
            </a:xfrm>
            <a:prstGeom prst="rect">
              <a:avLst/>
            </a:prstGeom>
            <a:solidFill>
              <a:srgbClr val="8E6F3E"/>
            </a:solidFill>
            <a:ln>
              <a:noFill/>
            </a:ln>
          </p:spPr>
          <p:txBody>
            <a:bodyPr/>
            <a:lstStyle/>
            <a:p>
              <a:endParaRPr lang="en-US"/>
            </a:p>
          </p:txBody>
        </p:sp>
        <p:sp>
          <p:nvSpPr>
            <p:cNvPr id="213" name="ImgRot_roof"/>
            <p:cNvSpPr/>
            <p:nvPr/>
          </p:nvSpPr>
          <p:spPr>
            <a:xfrm>
              <a:off x="190000" y="350000"/>
              <a:ext cx="420000" cy="200000"/>
            </a:xfrm>
            <a:prstGeom prst="triangle">
              <a:avLst/>
            </a:prstGeom>
            <a:solidFill>
              <a:srgbClr val="5C4826"/>
            </a:solidFill>
            <a:ln>
              <a:noFill/>
            </a:ln>
          </p:spPr>
          <p:txBody>
            <a:bodyPr/>
            <a:lstStyle/>
            <a:p>
              <a:endParaRPr lang="en-US"/>
            </a:p>
          </p:txBody>
        </p:sp>
        <p:sp>
          <p:nvSpPr>
            <p:cNvPr id="214" name="ImgRot_sun"/>
            <p:cNvSpPr/>
            <p:nvPr/>
          </p:nvSpPr>
          <p:spPr>
            <a:xfrm>
              <a:off x="700000" y="150000"/>
              <a:ext cx="180000" cy="180000"/>
            </a:xfrm>
            <a:prstGeom prst="ellipse">
              <a:avLst/>
            </a:prstGeom>
            <a:solidFill>
              <a:srgbClr val="C9B991"/>
            </a:solidFill>
            <a:ln w="12700">
              <a:solidFill>
                <a:srgbClr val="8E6F3E"/>
              </a:solidFill>
            </a:ln>
          </p:spPr>
          <p:txBody>
            <a:bodyPr/>
            <a:lstStyle/>
            <a:p>
              <a:endParaRPr lang="en-US"/>
            </a:p>
          </p:txBody>
        </p:sp>
      </p:grpSp>
      <p:sp>
        <p:nvSpPr>
          <p:cNvPr id="215" name="LblRot"/>
          <p:cNvSpPr txBox="1"/>
          <p:nvPr/>
        </p:nvSpPr>
        <p:spPr>
          <a:xfrm>
            <a:off x="4347160" y="4450000"/>
            <a:ext cx="1280000" cy="270000"/>
          </a:xfrm>
          <a:prstGeom prst="rect">
            <a:avLst/>
          </a:prstGeom>
          <a:noFill/>
          <a:ln>
            <a:noFill/>
          </a:ln>
        </p:spPr>
        <p:txBody>
          <a:bodyPr wrap="square" lIns="0" tIns="0" rIns="0" bIns="0" anchor="ctr"/>
          <a:lstStyle/>
          <a:p>
            <a:pPr algn="ctr">
              <a:buNone/>
            </a:pPr>
            <a:r>
              <a:rPr lang="en-US" sz="1600" b="1" i="0" dirty="0">
                <a:solidFill>
                  <a:srgbClr val="5C4826"/>
                </a:solidFill>
              </a:rPr>
              <a:t xml:space="preserve">ROTATED  </a:t>
            </a:r>
            <a:r>
              <a:rPr lang="en-US" sz="1600" b="0" i="1" dirty="0">
                <a:solidFill>
                  <a:srgbClr val="000000"/>
                </a:solidFill>
              </a:rPr>
              <a:t>T(x)</a:t>
            </a:r>
          </a:p>
        </p:txBody>
      </p:sp>
      <p:cxnSp>
        <p:nvCxnSpPr>
          <p:cNvPr id="220" name="FArr1"/>
          <p:cNvCxnSpPr/>
          <p:nvPr/>
        </p:nvCxnSpPr>
        <p:spPr>
          <a:xfrm>
            <a:off x="5327160" y="2620000"/>
            <a:ext cx="360000" cy="0"/>
          </a:xfrm>
          <a:prstGeom prst="straightConnector1">
            <a:avLst/>
          </a:prstGeom>
          <a:ln w="19050">
            <a:solidFill>
              <a:srgbClr val="8E6F3E"/>
            </a:solidFill>
            <a:tailEnd type="triangle" w="med" len="med"/>
          </a:ln>
        </p:spPr>
      </p:cxnSp>
      <p:sp>
        <p:nvSpPr>
          <p:cNvPr id="221" name="FBox1"/>
          <p:cNvSpPr/>
          <p:nvPr/>
        </p:nvSpPr>
        <p:spPr>
          <a:xfrm>
            <a:off x="5737160" y="2385000"/>
            <a:ext cx="620000" cy="47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1" dirty="0">
                <a:solidFill>
                  <a:srgbClr val="000000"/>
                </a:solidFill>
              </a:rPr>
              <a:t>f</a:t>
            </a:r>
          </a:p>
        </p:txBody>
      </p:sp>
      <p:cxnSp>
        <p:nvCxnSpPr>
          <p:cNvPr id="222" name="FArr2"/>
          <p:cNvCxnSpPr/>
          <p:nvPr/>
        </p:nvCxnSpPr>
        <p:spPr>
          <a:xfrm>
            <a:off x="6357160" y="2620000"/>
            <a:ext cx="360000" cy="0"/>
          </a:xfrm>
          <a:prstGeom prst="straightConnector1">
            <a:avLst/>
          </a:prstGeom>
          <a:ln w="19050">
            <a:solidFill>
              <a:srgbClr val="8E6F3E"/>
            </a:solidFill>
            <a:tailEnd type="triangle" w="med" len="med"/>
          </a:ln>
        </p:spPr>
      </p:cxnSp>
      <p:sp>
        <p:nvSpPr>
          <p:cNvPr id="223" name="YBox1"/>
          <p:cNvSpPr/>
          <p:nvPr/>
        </p:nvSpPr>
        <p:spPr>
          <a:xfrm>
            <a:off x="6767160" y="2385000"/>
            <a:ext cx="620000" cy="47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1" dirty="0">
                <a:solidFill>
                  <a:srgbClr val="000000"/>
                </a:solidFill>
              </a:rPr>
              <a:t>y</a:t>
            </a:r>
          </a:p>
        </p:txBody>
      </p:sp>
      <p:cxnSp>
        <p:nvCxnSpPr>
          <p:cNvPr id="224" name="FArr3"/>
          <p:cNvCxnSpPr/>
          <p:nvPr/>
        </p:nvCxnSpPr>
        <p:spPr>
          <a:xfrm>
            <a:off x="5327160" y="4070000"/>
            <a:ext cx="360000" cy="0"/>
          </a:xfrm>
          <a:prstGeom prst="straightConnector1">
            <a:avLst/>
          </a:prstGeom>
          <a:ln w="19050">
            <a:solidFill>
              <a:srgbClr val="8E6F3E"/>
            </a:solidFill>
            <a:tailEnd type="triangle" w="med" len="med"/>
          </a:ln>
        </p:spPr>
      </p:cxnSp>
      <p:sp>
        <p:nvSpPr>
          <p:cNvPr id="225" name="FBox2"/>
          <p:cNvSpPr/>
          <p:nvPr/>
        </p:nvSpPr>
        <p:spPr>
          <a:xfrm>
            <a:off x="5737160" y="3835000"/>
            <a:ext cx="620000" cy="47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1" dirty="0">
                <a:solidFill>
                  <a:srgbClr val="000000"/>
                </a:solidFill>
              </a:rPr>
              <a:t>f</a:t>
            </a:r>
          </a:p>
        </p:txBody>
      </p:sp>
      <p:cxnSp>
        <p:nvCxnSpPr>
          <p:cNvPr id="226" name="FArr4"/>
          <p:cNvCxnSpPr/>
          <p:nvPr/>
        </p:nvCxnSpPr>
        <p:spPr>
          <a:xfrm>
            <a:off x="6357160" y="4070000"/>
            <a:ext cx="360000" cy="0"/>
          </a:xfrm>
          <a:prstGeom prst="straightConnector1">
            <a:avLst/>
          </a:prstGeom>
          <a:ln w="19050">
            <a:solidFill>
              <a:srgbClr val="8E6F3E"/>
            </a:solidFill>
            <a:tailEnd type="triangle" w="med" len="med"/>
          </a:ln>
        </p:spPr>
      </p:cxnSp>
      <p:sp>
        <p:nvSpPr>
          <p:cNvPr id="227" name="YBox2"/>
          <p:cNvSpPr/>
          <p:nvPr/>
        </p:nvSpPr>
        <p:spPr>
          <a:xfrm>
            <a:off x="6767160" y="3835000"/>
            <a:ext cx="620000" cy="47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1" dirty="0">
                <a:solidFill>
                  <a:srgbClr val="000000"/>
                </a:solidFill>
              </a:rPr>
              <a:t>y′</a:t>
            </a:r>
          </a:p>
        </p:txBody>
      </p:sp>
      <p:sp>
        <p:nvSpPr>
          <p:cNvPr id="230" name="Brk230"/>
          <p:cNvSpPr/>
          <p:nvPr/>
        </p:nvSpPr>
        <p:spPr>
          <a:xfrm>
            <a:off x="7507160" y="2620000"/>
            <a:ext cx="34000" cy="1450000"/>
          </a:xfrm>
          <a:prstGeom prst="rect">
            <a:avLst/>
          </a:prstGeom>
          <a:solidFill>
            <a:srgbClr val="8E6F3E"/>
          </a:solidFill>
          <a:ln>
            <a:noFill/>
          </a:ln>
        </p:spPr>
        <p:txBody>
          <a:bodyPr/>
          <a:lstStyle/>
          <a:p>
            <a:endParaRPr lang="en-US"/>
          </a:p>
        </p:txBody>
      </p:sp>
      <p:sp>
        <p:nvSpPr>
          <p:cNvPr id="231" name="Brk231"/>
          <p:cNvSpPr/>
          <p:nvPr/>
        </p:nvSpPr>
        <p:spPr>
          <a:xfrm>
            <a:off x="7387160" y="2620000"/>
            <a:ext cx="120000" cy="34000"/>
          </a:xfrm>
          <a:prstGeom prst="rect">
            <a:avLst/>
          </a:prstGeom>
          <a:solidFill>
            <a:srgbClr val="8E6F3E"/>
          </a:solidFill>
          <a:ln>
            <a:noFill/>
          </a:ln>
        </p:spPr>
        <p:txBody>
          <a:bodyPr/>
          <a:lstStyle/>
          <a:p>
            <a:endParaRPr lang="en-US"/>
          </a:p>
        </p:txBody>
      </p:sp>
      <p:sp>
        <p:nvSpPr>
          <p:cNvPr id="232" name="Brk232"/>
          <p:cNvSpPr/>
          <p:nvPr/>
        </p:nvSpPr>
        <p:spPr>
          <a:xfrm>
            <a:off x="7387160" y="4036000"/>
            <a:ext cx="120000" cy="34000"/>
          </a:xfrm>
          <a:prstGeom prst="rect">
            <a:avLst/>
          </a:prstGeom>
          <a:solidFill>
            <a:srgbClr val="8E6F3E"/>
          </a:solidFill>
          <a:ln>
            <a:noFill/>
          </a:ln>
        </p:spPr>
        <p:txBody>
          <a:bodyPr/>
          <a:lstStyle/>
          <a:p>
            <a:endParaRPr lang="en-US"/>
          </a:p>
        </p:txBody>
      </p:sp>
      <p:sp>
        <p:nvSpPr>
          <p:cNvPr id="121" name="E121"/>
          <p:cNvSpPr/>
          <p:nvPr/>
        </p:nvSpPr>
        <p:spPr>
          <a:xfrm>
            <a:off x="3311248" y="4860000"/>
            <a:ext cx="5265824" cy="80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1400" b="1" i="0" dirty="0">
                <a:solidFill>
                  <a:srgbClr val="5C4826"/>
                </a:solidFill>
              </a:rPr>
              <a:t>PROPERTY</a:t>
            </a:r>
          </a:p>
          <a:p>
            <a:pPr algn="ctr">
              <a:spcBef>
                <a:spcPts val="140"/>
              </a:spcBef>
              <a:buNone/>
            </a:pPr>
            <a:r>
              <a:rPr lang="en-US" sz="1600" b="0" i="0" dirty="0">
                <a:solidFill>
                  <a:srgbClr val="000000"/>
                </a:solidFill>
              </a:rPr>
              <a:t>Detecting edges and rotating should commute</a:t>
            </a:r>
          </a:p>
          <a:p>
            <a:pPr algn="ctr">
              <a:spcBef>
                <a:spcPts val="140"/>
              </a:spcBef>
              <a:buNone/>
            </a:pPr>
            <a:r>
              <a:rPr lang="en-US" sz="1600" b="1" i="0" dirty="0">
                <a:solidFill>
                  <a:srgbClr val="5C4826"/>
                </a:solidFill>
                <a:latin typeface="Consolas"/>
              </a:rPr>
              <a:t>edge(rotate(x)) = rotate(edge(x))</a:t>
            </a:r>
          </a:p>
        </p:txBody>
      </p:sp>
      <p:sp>
        <p:nvSpPr>
          <p:cNvPr id="16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1800" b="1" i="0" dirty="0">
                <a:solidFill>
                  <a:srgbClr val="FFFFFF"/>
                </a:solidFill>
              </a:rPr>
              <a:t>Instead of stating every correct answer,</a:t>
            </a:r>
          </a:p>
          <a:p>
            <a:pPr algn="ctr">
              <a:buNone/>
            </a:pPr>
            <a:r>
              <a:rPr lang="en-US" sz="1800" b="1" i="0" dirty="0">
                <a:solidFill>
                  <a:srgbClr val="FFFFFF"/>
                </a:solidFill>
              </a:rPr>
              <a:t>state a property that many executions must satisfy.</a:t>
            </a:r>
          </a:p>
        </p:txBody>
      </p:sp>
    </p:spTree>
  </p:cSld>
  <p:clrMapOvr>
    <a:masterClrMapping/>
  </p:clrMapOvr>
  <p:timing>
    <p:tnLst>
      <p:par>
        <p:cTn id="1" dur="indefinite" restart="never" nodeType="tmRoot">
          <p:childTnLst>
            <p:seq concurrent="1" nextAc="seek">
              <p:cTn id="2" dur="indefinite" nodeType="mainSeq">
                <p:childTnLst>
                  <p:par>
                    <p:cTn id="8" fill="hold">
                      <p:stCondLst>
                        <p:cond delay="indefinite"/>
                      </p:stCondLst>
                      <p:childTnLst>
                        <p:par>
                          <p:cTn id="9"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childTnLst>
                          </p:cTn>
                        </p:par>
                      </p:childTnLst>
                    </p:cTn>
                  </p:par>
                  <p:par>
                    <p:cTn id="61" fill="hold">
                      <p:stCondLst>
                        <p:cond delay="indefinite"/>
                      </p:stCondLst>
                      <p:childTnLst>
                        <p:par>
                          <p:cTn id="62"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0"/>
                                        </p:tgtEl>
                                        <p:attrNameLst>
                                          <p:attrName>style.visibility</p:attrName>
                                        </p:attrNameLst>
                                      </p:cBhvr>
                                      <p:to>
                                        <p:strVal val="visible"/>
                                      </p:to>
                                    </p:set>
                                    <p:animEffect transition="in" filter="fade">
                                      <p:cBhvr>
                                        <p:cTn id="12" dur="500"/>
                                        <p:tgtEl>
                                          <p:spTgt spid="200"/>
                                        </p:tgtEl>
                                      </p:cBhvr>
                                    </p:animEffect>
                                  </p:childTnLst>
                                </p:cTn>
                              </p:par>
                              <p:par>
                                <p:cTn id="13" presetID="10" presetClass="entr" presetSubtype="0" fill="hold" nodeType="withEffect">
                                  <p:stCondLst>
                                    <p:cond delay="0"/>
                                  </p:stCondLst>
                                  <p:childTnLst>
                                    <p:set>
                                      <p:cBhvr>
                                        <p:cTn id="14" dur="1" fill="hold">
                                          <p:stCondLst>
                                            <p:cond delay="0"/>
                                          </p:stCondLst>
                                        </p:cTn>
                                        <p:tgtEl>
                                          <p:spTgt spid="205"/>
                                        </p:tgtEl>
                                        <p:attrNameLst>
                                          <p:attrName>style.visibility</p:attrName>
                                        </p:attrNameLst>
                                      </p:cBhvr>
                                      <p:to>
                                        <p:strVal val="visible"/>
                                      </p:to>
                                    </p:set>
                                    <p:animEffect transition="in" filter="fade">
                                      <p:cBhvr>
                                        <p:cTn id="15" dur="500"/>
                                        <p:tgtEl>
                                          <p:spTgt spid="205"/>
                                        </p:tgtEl>
                                      </p:cBhvr>
                                    </p:animEffect>
                                  </p:childTnLst>
                                </p:cTn>
                              </p:par>
                              <p:par>
                                <p:cTn id="16" presetID="10" presetClass="entr" presetSubtype="0" fill="hold" nodeType="withEffect">
                                  <p:stCondLst>
                                    <p:cond delay="0"/>
                                  </p:stCondLst>
                                  <p:childTnLst>
                                    <p:set>
                                      <p:cBhvr>
                                        <p:cTn id="17" dur="1" fill="hold">
                                          <p:stCondLst>
                                            <p:cond delay="0"/>
                                          </p:stCondLst>
                                        </p:cTn>
                                        <p:tgtEl>
                                          <p:spTgt spid="206"/>
                                        </p:tgtEl>
                                        <p:attrNameLst>
                                          <p:attrName>style.visibility</p:attrName>
                                        </p:attrNameLst>
                                      </p:cBhvr>
                                      <p:to>
                                        <p:strVal val="visible"/>
                                      </p:to>
                                    </p:set>
                                    <p:animEffect transition="in" filter="fade">
                                      <p:cBhvr>
                                        <p:cTn id="18" dur="500"/>
                                        <p:tgtEl>
                                          <p:spTgt spid="206"/>
                                        </p:tgtEl>
                                      </p:cBhvr>
                                    </p:animEffect>
                                  </p:childTnLst>
                                </p:cTn>
                              </p:par>
                              <p:par>
                                <p:cTn id="19" presetID="10" presetClass="entr" presetSubtype="0" fill="hold" nodeType="withEffect">
                                  <p:stCondLst>
                                    <p:cond delay="0"/>
                                  </p:stCondLst>
                                  <p:childTnLst>
                                    <p:set>
                                      <p:cBhvr>
                                        <p:cTn id="20" dur="1" fill="hold">
                                          <p:stCondLst>
                                            <p:cond delay="0"/>
                                          </p:stCondLst>
                                        </p:cTn>
                                        <p:tgtEl>
                                          <p:spTgt spid="207"/>
                                        </p:tgtEl>
                                        <p:attrNameLst>
                                          <p:attrName>style.visibility</p:attrName>
                                        </p:attrNameLst>
                                      </p:cBhvr>
                                      <p:to>
                                        <p:strVal val="visible"/>
                                      </p:to>
                                    </p:set>
                                    <p:animEffect transition="in" filter="fade">
                                      <p:cBhvr>
                                        <p:cTn id="21" dur="500"/>
                                        <p:tgtEl>
                                          <p:spTgt spid="207"/>
                                        </p:tgtEl>
                                      </p:cBhvr>
                                    </p:animEffect>
                                  </p:childTnLst>
                                </p:cTn>
                              </p:par>
                              <p:par>
                                <p:cTn id="22" presetID="10" presetClass="entr" presetSubtype="0" fill="hold" nodeType="withEffect">
                                  <p:stCondLst>
                                    <p:cond delay="0"/>
                                  </p:stCondLst>
                                  <p:childTnLst>
                                    <p:set>
                                      <p:cBhvr>
                                        <p:cTn id="23" dur="1" fill="hold">
                                          <p:stCondLst>
                                            <p:cond delay="0"/>
                                          </p:stCondLst>
                                        </p:cTn>
                                        <p:tgtEl>
                                          <p:spTgt spid="210"/>
                                        </p:tgtEl>
                                        <p:attrNameLst>
                                          <p:attrName>style.visibility</p:attrName>
                                        </p:attrNameLst>
                                      </p:cBhvr>
                                      <p:to>
                                        <p:strVal val="visible"/>
                                      </p:to>
                                    </p:set>
                                    <p:animEffect transition="in" filter="fade">
                                      <p:cBhvr>
                                        <p:cTn id="24" dur="500"/>
                                        <p:tgtEl>
                                          <p:spTgt spid="210"/>
                                        </p:tgtEl>
                                      </p:cBhvr>
                                    </p:animEffect>
                                  </p:childTnLst>
                                </p:cTn>
                              </p:par>
                              <p:par>
                                <p:cTn id="25" presetID="10" presetClass="entr" presetSubtype="0" fill="hold" nodeType="withEffect">
                                  <p:stCondLst>
                                    <p:cond delay="0"/>
                                  </p:stCondLst>
                                  <p:childTnLst>
                                    <p:set>
                                      <p:cBhvr>
                                        <p:cTn id="26" dur="1" fill="hold">
                                          <p:stCondLst>
                                            <p:cond delay="0"/>
                                          </p:stCondLst>
                                        </p:cTn>
                                        <p:tgtEl>
                                          <p:spTgt spid="215"/>
                                        </p:tgtEl>
                                        <p:attrNameLst>
                                          <p:attrName>style.visibility</p:attrName>
                                        </p:attrNameLst>
                                      </p:cBhvr>
                                      <p:to>
                                        <p:strVal val="visible"/>
                                      </p:to>
                                    </p:set>
                                    <p:animEffect transition="in" filter="fade">
                                      <p:cBhvr>
                                        <p:cTn id="27" dur="500"/>
                                        <p:tgtEl>
                                          <p:spTgt spid="215"/>
                                        </p:tgtEl>
                                      </p:cBhvr>
                                    </p:animEffect>
                                  </p:childTnLst>
                                </p:cTn>
                              </p:par>
                              <p:par>
                                <p:cTn id="28" presetID="10" presetClass="entr" presetSubtype="0" fill="hold" nodeType="withEffect">
                                  <p:stCondLst>
                                    <p:cond delay="0"/>
                                  </p:stCondLst>
                                  <p:childTnLst>
                                    <p:set>
                                      <p:cBhvr>
                                        <p:cTn id="29" dur="1" fill="hold">
                                          <p:stCondLst>
                                            <p:cond delay="0"/>
                                          </p:stCondLst>
                                        </p:cTn>
                                        <p:tgtEl>
                                          <p:spTgt spid="220"/>
                                        </p:tgtEl>
                                        <p:attrNameLst>
                                          <p:attrName>style.visibility</p:attrName>
                                        </p:attrNameLst>
                                      </p:cBhvr>
                                      <p:to>
                                        <p:strVal val="visible"/>
                                      </p:to>
                                    </p:set>
                                    <p:animEffect transition="in" filter="fade">
                                      <p:cBhvr>
                                        <p:cTn id="30" dur="500"/>
                                        <p:tgtEl>
                                          <p:spTgt spid="220"/>
                                        </p:tgtEl>
                                      </p:cBhvr>
                                    </p:animEffect>
                                  </p:childTnLst>
                                </p:cTn>
                              </p:par>
                              <p:par>
                                <p:cTn id="31" presetID="10" presetClass="entr" presetSubtype="0" fill="hold" nodeType="withEffect">
                                  <p:stCondLst>
                                    <p:cond delay="0"/>
                                  </p:stCondLst>
                                  <p:childTnLst>
                                    <p:set>
                                      <p:cBhvr>
                                        <p:cTn id="32" dur="1" fill="hold">
                                          <p:stCondLst>
                                            <p:cond delay="0"/>
                                          </p:stCondLst>
                                        </p:cTn>
                                        <p:tgtEl>
                                          <p:spTgt spid="221"/>
                                        </p:tgtEl>
                                        <p:attrNameLst>
                                          <p:attrName>style.visibility</p:attrName>
                                        </p:attrNameLst>
                                      </p:cBhvr>
                                      <p:to>
                                        <p:strVal val="visible"/>
                                      </p:to>
                                    </p:set>
                                    <p:animEffect transition="in" filter="fade">
                                      <p:cBhvr>
                                        <p:cTn id="33" dur="500"/>
                                        <p:tgtEl>
                                          <p:spTgt spid="221"/>
                                        </p:tgtEl>
                                      </p:cBhvr>
                                    </p:animEffect>
                                  </p:childTnLst>
                                </p:cTn>
                              </p:par>
                              <p:par>
                                <p:cTn id="34" presetID="10" presetClass="entr" presetSubtype="0" fill="hold" nodeType="withEffect">
                                  <p:stCondLst>
                                    <p:cond delay="0"/>
                                  </p:stCondLst>
                                  <p:childTnLst>
                                    <p:set>
                                      <p:cBhvr>
                                        <p:cTn id="35" dur="1" fill="hold">
                                          <p:stCondLst>
                                            <p:cond delay="0"/>
                                          </p:stCondLst>
                                        </p:cTn>
                                        <p:tgtEl>
                                          <p:spTgt spid="222"/>
                                        </p:tgtEl>
                                        <p:attrNameLst>
                                          <p:attrName>style.visibility</p:attrName>
                                        </p:attrNameLst>
                                      </p:cBhvr>
                                      <p:to>
                                        <p:strVal val="visible"/>
                                      </p:to>
                                    </p:set>
                                    <p:animEffect transition="in" filter="fade">
                                      <p:cBhvr>
                                        <p:cTn id="36" dur="500"/>
                                        <p:tgtEl>
                                          <p:spTgt spid="222"/>
                                        </p:tgtEl>
                                      </p:cBhvr>
                                    </p:animEffect>
                                  </p:childTnLst>
                                </p:cTn>
                              </p:par>
                              <p:par>
                                <p:cTn id="37" presetID="10" presetClass="entr" presetSubtype="0" fill="hold" nodeType="withEffect">
                                  <p:stCondLst>
                                    <p:cond delay="0"/>
                                  </p:stCondLst>
                                  <p:childTnLst>
                                    <p:set>
                                      <p:cBhvr>
                                        <p:cTn id="38" dur="1" fill="hold">
                                          <p:stCondLst>
                                            <p:cond delay="0"/>
                                          </p:stCondLst>
                                        </p:cTn>
                                        <p:tgtEl>
                                          <p:spTgt spid="223"/>
                                        </p:tgtEl>
                                        <p:attrNameLst>
                                          <p:attrName>style.visibility</p:attrName>
                                        </p:attrNameLst>
                                      </p:cBhvr>
                                      <p:to>
                                        <p:strVal val="visible"/>
                                      </p:to>
                                    </p:set>
                                    <p:animEffect transition="in" filter="fade">
                                      <p:cBhvr>
                                        <p:cTn id="39" dur="500"/>
                                        <p:tgtEl>
                                          <p:spTgt spid="223"/>
                                        </p:tgtEl>
                                      </p:cBhvr>
                                    </p:animEffect>
                                  </p:childTnLst>
                                </p:cTn>
                              </p:par>
                              <p:par>
                                <p:cTn id="40" presetID="10" presetClass="entr" presetSubtype="0" fill="hold" nodeType="withEffect">
                                  <p:stCondLst>
                                    <p:cond delay="0"/>
                                  </p:stCondLst>
                                  <p:childTnLst>
                                    <p:set>
                                      <p:cBhvr>
                                        <p:cTn id="41" dur="1" fill="hold">
                                          <p:stCondLst>
                                            <p:cond delay="0"/>
                                          </p:stCondLst>
                                        </p:cTn>
                                        <p:tgtEl>
                                          <p:spTgt spid="224"/>
                                        </p:tgtEl>
                                        <p:attrNameLst>
                                          <p:attrName>style.visibility</p:attrName>
                                        </p:attrNameLst>
                                      </p:cBhvr>
                                      <p:to>
                                        <p:strVal val="visible"/>
                                      </p:to>
                                    </p:set>
                                    <p:animEffect transition="in" filter="fade">
                                      <p:cBhvr>
                                        <p:cTn id="42" dur="500"/>
                                        <p:tgtEl>
                                          <p:spTgt spid="224"/>
                                        </p:tgtEl>
                                      </p:cBhvr>
                                    </p:animEffect>
                                  </p:childTnLst>
                                </p:cTn>
                              </p:par>
                              <p:par>
                                <p:cTn id="43" presetID="10" presetClass="entr" presetSubtype="0" fill="hold" nodeType="withEffect">
                                  <p:stCondLst>
                                    <p:cond delay="0"/>
                                  </p:stCondLst>
                                  <p:childTnLst>
                                    <p:set>
                                      <p:cBhvr>
                                        <p:cTn id="44" dur="1" fill="hold">
                                          <p:stCondLst>
                                            <p:cond delay="0"/>
                                          </p:stCondLst>
                                        </p:cTn>
                                        <p:tgtEl>
                                          <p:spTgt spid="225"/>
                                        </p:tgtEl>
                                        <p:attrNameLst>
                                          <p:attrName>style.visibility</p:attrName>
                                        </p:attrNameLst>
                                      </p:cBhvr>
                                      <p:to>
                                        <p:strVal val="visible"/>
                                      </p:to>
                                    </p:set>
                                    <p:animEffect transition="in" filter="fade">
                                      <p:cBhvr>
                                        <p:cTn id="45" dur="500"/>
                                        <p:tgtEl>
                                          <p:spTgt spid="225"/>
                                        </p:tgtEl>
                                      </p:cBhvr>
                                    </p:animEffect>
                                  </p:childTnLst>
                                </p:cTn>
                              </p:par>
                              <p:par>
                                <p:cTn id="46" presetID="10" presetClass="entr" presetSubtype="0" fill="hold" nodeType="withEffect">
                                  <p:stCondLst>
                                    <p:cond delay="0"/>
                                  </p:stCondLst>
                                  <p:childTnLst>
                                    <p:set>
                                      <p:cBhvr>
                                        <p:cTn id="47" dur="1" fill="hold">
                                          <p:stCondLst>
                                            <p:cond delay="0"/>
                                          </p:stCondLst>
                                        </p:cTn>
                                        <p:tgtEl>
                                          <p:spTgt spid="226"/>
                                        </p:tgtEl>
                                        <p:attrNameLst>
                                          <p:attrName>style.visibility</p:attrName>
                                        </p:attrNameLst>
                                      </p:cBhvr>
                                      <p:to>
                                        <p:strVal val="visible"/>
                                      </p:to>
                                    </p:set>
                                    <p:animEffect transition="in" filter="fade">
                                      <p:cBhvr>
                                        <p:cTn id="48" dur="500"/>
                                        <p:tgtEl>
                                          <p:spTgt spid="226"/>
                                        </p:tgtEl>
                                      </p:cBhvr>
                                    </p:animEffect>
                                  </p:childTnLst>
                                </p:cTn>
                              </p:par>
                              <p:par>
                                <p:cTn id="49" presetID="10" presetClass="entr" presetSubtype="0" fill="hold" nodeType="withEffect">
                                  <p:stCondLst>
                                    <p:cond delay="0"/>
                                  </p:stCondLst>
                                  <p:childTnLst>
                                    <p:set>
                                      <p:cBhvr>
                                        <p:cTn id="50" dur="1" fill="hold">
                                          <p:stCondLst>
                                            <p:cond delay="0"/>
                                          </p:stCondLst>
                                        </p:cTn>
                                        <p:tgtEl>
                                          <p:spTgt spid="227"/>
                                        </p:tgtEl>
                                        <p:attrNameLst>
                                          <p:attrName>style.visibility</p:attrName>
                                        </p:attrNameLst>
                                      </p:cBhvr>
                                      <p:to>
                                        <p:strVal val="visible"/>
                                      </p:to>
                                    </p:set>
                                    <p:animEffect transition="in" filter="fade">
                                      <p:cBhvr>
                                        <p:cTn id="51" dur="500"/>
                                        <p:tgtEl>
                                          <p:spTgt spid="227"/>
                                        </p:tgtEl>
                                      </p:cBhvr>
                                    </p:animEffect>
                                  </p:childTnLst>
                                </p:cTn>
                              </p:par>
                              <p:par>
                                <p:cTn id="52" presetID="10" presetClass="entr" presetSubtype="0" fill="hold" nodeType="withEffect">
                                  <p:stCondLst>
                                    <p:cond delay="0"/>
                                  </p:stCondLst>
                                  <p:childTnLst>
                                    <p:set>
                                      <p:cBhvr>
                                        <p:cTn id="53" dur="1" fill="hold">
                                          <p:stCondLst>
                                            <p:cond delay="0"/>
                                          </p:stCondLst>
                                        </p:cTn>
                                        <p:tgtEl>
                                          <p:spTgt spid="230"/>
                                        </p:tgtEl>
                                        <p:attrNameLst>
                                          <p:attrName>style.visibility</p:attrName>
                                        </p:attrNameLst>
                                      </p:cBhvr>
                                      <p:to>
                                        <p:strVal val="visible"/>
                                      </p:to>
                                    </p:set>
                                    <p:animEffect transition="in" filter="fade">
                                      <p:cBhvr>
                                        <p:cTn id="54" dur="500"/>
                                        <p:tgtEl>
                                          <p:spTgt spid="230"/>
                                        </p:tgtEl>
                                      </p:cBhvr>
                                    </p:animEffect>
                                  </p:childTnLst>
                                </p:cTn>
                              </p:par>
                              <p:par>
                                <p:cTn id="55" presetID="10" presetClass="entr" presetSubtype="0" fill="hold" nodeType="withEffect">
                                  <p:stCondLst>
                                    <p:cond delay="0"/>
                                  </p:stCondLst>
                                  <p:childTnLst>
                                    <p:set>
                                      <p:cBhvr>
                                        <p:cTn id="56" dur="1" fill="hold">
                                          <p:stCondLst>
                                            <p:cond delay="0"/>
                                          </p:stCondLst>
                                        </p:cTn>
                                        <p:tgtEl>
                                          <p:spTgt spid="231"/>
                                        </p:tgtEl>
                                        <p:attrNameLst>
                                          <p:attrName>style.visibility</p:attrName>
                                        </p:attrNameLst>
                                      </p:cBhvr>
                                      <p:to>
                                        <p:strVal val="visible"/>
                                      </p:to>
                                    </p:set>
                                    <p:animEffect transition="in" filter="fade">
                                      <p:cBhvr>
                                        <p:cTn id="57" dur="500"/>
                                        <p:tgtEl>
                                          <p:spTgt spid="231"/>
                                        </p:tgtEl>
                                      </p:cBhvr>
                                    </p:animEffect>
                                  </p:childTnLst>
                                </p:cTn>
                              </p:par>
                              <p:par>
                                <p:cTn id="58" presetID="10" presetClass="entr" presetSubtype="0" fill="hold" nodeType="withEffect">
                                  <p:stCondLst>
                                    <p:cond delay="0"/>
                                  </p:stCondLst>
                                  <p:childTnLst>
                                    <p:set>
                                      <p:cBhvr>
                                        <p:cTn id="59" dur="1" fill="hold">
                                          <p:stCondLst>
                                            <p:cond delay="0"/>
                                          </p:stCondLst>
                                        </p:cTn>
                                        <p:tgtEl>
                                          <p:spTgt spid="232"/>
                                        </p:tgtEl>
                                        <p:attrNameLst>
                                          <p:attrName>style.visibility</p:attrName>
                                        </p:attrNameLst>
                                      </p:cBhvr>
                                      <p:to>
                                        <p:strVal val="visible"/>
                                      </p:to>
                                    </p:set>
                                    <p:animEffect transition="in" filter="fade">
                                      <p:cBhvr>
                                        <p:cTn id="60" dur="500"/>
                                        <p:tgtEl>
                                          <p:spTgt spid="232"/>
                                        </p:tgtEl>
                                      </p:cBhvr>
                                    </p:animEffect>
                                  </p:childTnLst>
                                </p:cTn>
                              </p:par>
                            </p:childTnLst>
                          </p:cTn>
                        </p:par>
                      </p:childTnLst>
                    </p:cTn>
                  </p:par>
                  <p:par>
                    <p:cTn id="66" fill="hold">
                      <p:stCondLst>
                        <p:cond delay="indefinite"/>
                      </p:stCondLst>
                      <p:childTnLst>
                        <p:par>
                          <p:cTn id="67"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21"/>
                                        </p:tgtEl>
                                        <p:attrNameLst>
                                          <p:attrName>style.visibility</p:attrName>
                                        </p:attrNameLst>
                                      </p:cBhvr>
                                      <p:to>
                                        <p:strVal val="visible"/>
                                      </p:to>
                                    </p:set>
                                    <p:animEffect transition="in" filter="fade">
                                      <p:cBhvr>
                                        <p:cTn id="65" dur="500"/>
                                        <p:tgtEl>
                                          <p:spTgt spid="121"/>
                                        </p:tgtEl>
                                      </p:cBhvr>
                                    </p:animEffect>
                                  </p:childTnLst>
                                </p:cTn>
                              </p:par>
                            </p:childTnLst>
                          </p:cTn>
                        </p:par>
                      </p:childTnLst>
                    </p:cTn>
                  </p:par>
                  <p:par>
                    <p:cTn id="71" fill="hold">
                      <p:stCondLst>
                        <p:cond delay="indefinite"/>
                      </p:stCondLst>
                      <p:childTnLst>
                        <p:par>
                          <p:cTn id="72"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60"/>
                                        </p:tgtEl>
                                        <p:attrNameLst>
                                          <p:attrName>style.visibility</p:attrName>
                                        </p:attrNameLst>
                                      </p:cBhvr>
                                      <p:to>
                                        <p:strVal val="visible"/>
                                      </p:to>
                                    </p:set>
                                    <p:animEffect transition="in" filter="fade">
                                      <p:cBhvr>
                                        <p:cTn id="70"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Weak self-oracles enable enormous search</a:t>
            </a:r>
          </a:p>
        </p:txBody>
      </p:sp>
      <p:sp>
        <p:nvSpPr>
          <p:cNvPr id="3" name="Slide Number Placeholder 3"/>
          <p:cNvSpPr>
            <a:spLocks noGrp="1"/>
          </p:cNvSpPr>
          <p:nvPr>
            <p:ph type="sldNum" sz="quarter" idx="4"/>
          </p:nvPr>
        </p:nvSpPr>
        <p:spPr/>
        <p:txBody>
          <a:bodyPr/>
          <a:lstStyle/>
          <a:p>
            <a:fld id="{3CE5D2CA-0506-4CAD-B81C-95D038E83B2C}" type="slidenum">
              <a:rPr lang="en-US" smtClean="0"/>
              <a:t>26</a:t>
            </a:fld>
            <a:endParaRPr lang="en-US"/>
          </a:p>
        </p:txBody>
      </p:sp>
      <p:sp>
        <p:nvSpPr>
          <p:cNvPr id="100" name="B100"/>
          <p:cNvSpPr/>
          <p:nvPr/>
        </p:nvSpPr>
        <p:spPr>
          <a:xfrm>
            <a:off x="566928" y="1005840"/>
            <a:ext cx="1810512" cy="68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SEED INPUTS</a:t>
            </a:r>
          </a:p>
        </p:txBody>
      </p:sp>
      <p:cxnSp>
        <p:nvCxnSpPr>
          <p:cNvPr id="110" name="C110"/>
          <p:cNvCxnSpPr/>
          <p:nvPr/>
        </p:nvCxnSpPr>
        <p:spPr>
          <a:xfrm>
            <a:off x="2414016" y="1289304"/>
            <a:ext cx="164592" cy="0"/>
          </a:xfrm>
          <a:prstGeom prst="straightConnector1">
            <a:avLst/>
          </a:prstGeom>
          <a:ln w="38100">
            <a:solidFill>
              <a:srgbClr val="8E6F3E"/>
            </a:solidFill>
            <a:tailEnd type="triangle" w="med" len="med"/>
          </a:ln>
        </p:spPr>
      </p:cxnSp>
      <p:sp>
        <p:nvSpPr>
          <p:cNvPr id="101" name="B101"/>
          <p:cNvSpPr/>
          <p:nvPr/>
        </p:nvSpPr>
        <p:spPr>
          <a:xfrm>
            <a:off x="2633472" y="1005840"/>
            <a:ext cx="1810512" cy="68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MUTATE</a:t>
            </a:r>
          </a:p>
        </p:txBody>
      </p:sp>
      <p:cxnSp>
        <p:nvCxnSpPr>
          <p:cNvPr id="111" name="C111"/>
          <p:cNvCxnSpPr/>
          <p:nvPr/>
        </p:nvCxnSpPr>
        <p:spPr>
          <a:xfrm>
            <a:off x="4480560" y="1289304"/>
            <a:ext cx="164592" cy="0"/>
          </a:xfrm>
          <a:prstGeom prst="straightConnector1">
            <a:avLst/>
          </a:prstGeom>
          <a:ln w="38100">
            <a:solidFill>
              <a:srgbClr val="8E6F3E"/>
            </a:solidFill>
            <a:tailEnd type="triangle" w="med" len="med"/>
          </a:ln>
        </p:spPr>
      </p:cxnSp>
      <p:sp>
        <p:nvSpPr>
          <p:cNvPr id="102" name="B102"/>
          <p:cNvSpPr/>
          <p:nvPr/>
        </p:nvSpPr>
        <p:spPr>
          <a:xfrm>
            <a:off x="4700016" y="1005840"/>
            <a:ext cx="1810512" cy="68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RUN</a:t>
            </a:r>
          </a:p>
        </p:txBody>
      </p:sp>
      <p:cxnSp>
        <p:nvCxnSpPr>
          <p:cNvPr id="112" name="C112"/>
          <p:cNvCxnSpPr/>
          <p:nvPr/>
        </p:nvCxnSpPr>
        <p:spPr>
          <a:xfrm>
            <a:off x="6547104" y="1289304"/>
            <a:ext cx="164592" cy="0"/>
          </a:xfrm>
          <a:prstGeom prst="straightConnector1">
            <a:avLst/>
          </a:prstGeom>
          <a:ln w="38100">
            <a:solidFill>
              <a:srgbClr val="8E6F3E"/>
            </a:solidFill>
            <a:tailEnd type="triangle" w="med" len="med"/>
          </a:ln>
        </p:spPr>
      </p:cxnSp>
      <p:sp>
        <p:nvSpPr>
          <p:cNvPr id="103" name="B103"/>
          <p:cNvSpPr/>
          <p:nvPr/>
        </p:nvSpPr>
        <p:spPr>
          <a:xfrm>
            <a:off x="6766560" y="1005840"/>
            <a:ext cx="1810512" cy="68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CRASH · HANG · ASSERTION</a:t>
            </a:r>
          </a:p>
        </p:txBody>
      </p:sp>
      <p:sp>
        <p:nvSpPr>
          <p:cNvPr id="120" name="P120"/>
          <p:cNvSpPr/>
          <p:nvPr/>
        </p:nvSpPr>
        <p:spPr>
          <a:xfrm>
            <a:off x="566928" y="1828800"/>
            <a:ext cx="8010144" cy="1874520"/>
          </a:xfrm>
          <a:prstGeom prst="rect">
            <a:avLst/>
          </a:prstGeom>
          <a:solidFill>
            <a:srgbClr val="F5F1E8"/>
          </a:solidFill>
          <a:ln w="12700">
            <a:solidFill>
              <a:srgbClr val="C9B991"/>
            </a:solidFill>
          </a:ln>
        </p:spPr>
        <p:txBody>
          <a:bodyPr wrap="square" lIns="91440" tIns="45720" rIns="91440" bIns="45720" anchor="ctr"/>
          <a:lstStyle/>
          <a:p>
            <a:pPr>
              <a:buNone/>
            </a:pPr>
            <a:endParaRPr/>
          </a:p>
        </p:txBody>
      </p:sp>
      <p:sp>
        <p:nvSpPr>
          <p:cNvPr id="200" name="G200"/>
          <p:cNvSpPr/>
          <p:nvPr/>
        </p:nvSpPr>
        <p:spPr>
          <a:xfrm>
            <a:off x="4185546" y="275933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01" name="G201"/>
          <p:cNvSpPr/>
          <p:nvPr/>
        </p:nvSpPr>
        <p:spPr>
          <a:xfrm>
            <a:off x="7788090" y="2625935"/>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02" name="G202"/>
          <p:cNvSpPr/>
          <p:nvPr/>
        </p:nvSpPr>
        <p:spPr>
          <a:xfrm>
            <a:off x="2141446" y="2691498"/>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03" name="G203"/>
          <p:cNvSpPr/>
          <p:nvPr/>
        </p:nvSpPr>
        <p:spPr>
          <a:xfrm>
            <a:off x="5540826" y="308986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04" name="G204"/>
          <p:cNvSpPr/>
          <p:nvPr/>
        </p:nvSpPr>
        <p:spPr>
          <a:xfrm>
            <a:off x="1450175" y="239597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05" name="G205"/>
          <p:cNvSpPr/>
          <p:nvPr/>
        </p:nvSpPr>
        <p:spPr>
          <a:xfrm>
            <a:off x="1423811" y="3113485"/>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06" name="G206"/>
          <p:cNvSpPr/>
          <p:nvPr/>
        </p:nvSpPr>
        <p:spPr>
          <a:xfrm>
            <a:off x="6026089" y="2025318"/>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07" name="G207"/>
          <p:cNvSpPr/>
          <p:nvPr/>
        </p:nvSpPr>
        <p:spPr>
          <a:xfrm>
            <a:off x="8230802" y="3333330"/>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08" name="G208"/>
          <p:cNvSpPr/>
          <p:nvPr/>
        </p:nvSpPr>
        <p:spPr>
          <a:xfrm>
            <a:off x="5724375" y="283840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09" name="G209"/>
          <p:cNvSpPr/>
          <p:nvPr/>
        </p:nvSpPr>
        <p:spPr>
          <a:xfrm>
            <a:off x="1934025" y="1987221"/>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10" name="G210"/>
          <p:cNvSpPr/>
          <p:nvPr/>
        </p:nvSpPr>
        <p:spPr>
          <a:xfrm>
            <a:off x="4765838" y="2050363"/>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11" name="G211"/>
          <p:cNvSpPr/>
          <p:nvPr/>
        </p:nvSpPr>
        <p:spPr>
          <a:xfrm>
            <a:off x="961208" y="2623504"/>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12" name="G212"/>
          <p:cNvSpPr/>
          <p:nvPr/>
        </p:nvSpPr>
        <p:spPr>
          <a:xfrm>
            <a:off x="4095081" y="315994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13" name="G213"/>
          <p:cNvSpPr/>
          <p:nvPr/>
        </p:nvSpPr>
        <p:spPr>
          <a:xfrm>
            <a:off x="4223343" y="2360206"/>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14" name="G214"/>
          <p:cNvSpPr/>
          <p:nvPr/>
        </p:nvSpPr>
        <p:spPr>
          <a:xfrm>
            <a:off x="8348865" y="3377174"/>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15" name="G215"/>
          <p:cNvSpPr/>
          <p:nvPr/>
        </p:nvSpPr>
        <p:spPr>
          <a:xfrm>
            <a:off x="7146767" y="2969153"/>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16" name="G216"/>
          <p:cNvSpPr/>
          <p:nvPr/>
        </p:nvSpPr>
        <p:spPr>
          <a:xfrm>
            <a:off x="3138737" y="2291470"/>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17" name="G217"/>
          <p:cNvSpPr/>
          <p:nvPr/>
        </p:nvSpPr>
        <p:spPr>
          <a:xfrm>
            <a:off x="2938409" y="206548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18" name="G218"/>
          <p:cNvSpPr/>
          <p:nvPr/>
        </p:nvSpPr>
        <p:spPr>
          <a:xfrm>
            <a:off x="6582312" y="2533455"/>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19" name="G219"/>
          <p:cNvSpPr/>
          <p:nvPr/>
        </p:nvSpPr>
        <p:spPr>
          <a:xfrm>
            <a:off x="7195389" y="2513773"/>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20" name="G220"/>
          <p:cNvSpPr/>
          <p:nvPr/>
        </p:nvSpPr>
        <p:spPr>
          <a:xfrm>
            <a:off x="8046404" y="316686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21" name="G221"/>
          <p:cNvSpPr/>
          <p:nvPr/>
        </p:nvSpPr>
        <p:spPr>
          <a:xfrm>
            <a:off x="735681" y="226319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22" name="G222"/>
          <p:cNvSpPr/>
          <p:nvPr/>
        </p:nvSpPr>
        <p:spPr>
          <a:xfrm>
            <a:off x="7681665" y="263208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23" name="G223"/>
          <p:cNvSpPr/>
          <p:nvPr/>
        </p:nvSpPr>
        <p:spPr>
          <a:xfrm>
            <a:off x="8216796" y="2529238"/>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24" name="G224"/>
          <p:cNvSpPr/>
          <p:nvPr/>
        </p:nvSpPr>
        <p:spPr>
          <a:xfrm>
            <a:off x="1289185" y="285809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25" name="G225"/>
          <p:cNvSpPr/>
          <p:nvPr/>
        </p:nvSpPr>
        <p:spPr>
          <a:xfrm>
            <a:off x="6675637" y="2348318"/>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26" name="G226"/>
          <p:cNvSpPr/>
          <p:nvPr/>
        </p:nvSpPr>
        <p:spPr>
          <a:xfrm>
            <a:off x="1396887" y="2437340"/>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27" name="G227"/>
          <p:cNvSpPr/>
          <p:nvPr/>
        </p:nvSpPr>
        <p:spPr>
          <a:xfrm>
            <a:off x="8092473" y="3040346"/>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28" name="G228"/>
          <p:cNvSpPr/>
          <p:nvPr/>
        </p:nvSpPr>
        <p:spPr>
          <a:xfrm>
            <a:off x="1503033" y="2050848"/>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29" name="G229"/>
          <p:cNvSpPr/>
          <p:nvPr/>
        </p:nvSpPr>
        <p:spPr>
          <a:xfrm>
            <a:off x="5001873" y="2600104"/>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30" name="G230"/>
          <p:cNvSpPr/>
          <p:nvPr/>
        </p:nvSpPr>
        <p:spPr>
          <a:xfrm>
            <a:off x="2187441" y="3003288"/>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31" name="G231"/>
          <p:cNvSpPr/>
          <p:nvPr/>
        </p:nvSpPr>
        <p:spPr>
          <a:xfrm>
            <a:off x="1731485" y="2878310"/>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32" name="G232"/>
          <p:cNvSpPr/>
          <p:nvPr/>
        </p:nvSpPr>
        <p:spPr>
          <a:xfrm>
            <a:off x="8144796" y="3104651"/>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33" name="G233"/>
          <p:cNvSpPr/>
          <p:nvPr/>
        </p:nvSpPr>
        <p:spPr>
          <a:xfrm>
            <a:off x="3053741" y="322009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34" name="G234"/>
          <p:cNvSpPr/>
          <p:nvPr/>
        </p:nvSpPr>
        <p:spPr>
          <a:xfrm>
            <a:off x="7254893" y="287564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35" name="G235"/>
          <p:cNvSpPr/>
          <p:nvPr/>
        </p:nvSpPr>
        <p:spPr>
          <a:xfrm>
            <a:off x="1497585" y="336811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36" name="G236"/>
          <p:cNvSpPr/>
          <p:nvPr/>
        </p:nvSpPr>
        <p:spPr>
          <a:xfrm>
            <a:off x="6631191" y="2432195"/>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37" name="G237"/>
          <p:cNvSpPr/>
          <p:nvPr/>
        </p:nvSpPr>
        <p:spPr>
          <a:xfrm>
            <a:off x="2994031" y="206998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38" name="G238"/>
          <p:cNvSpPr/>
          <p:nvPr/>
        </p:nvSpPr>
        <p:spPr>
          <a:xfrm>
            <a:off x="1419586" y="279188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39" name="G239"/>
          <p:cNvSpPr/>
          <p:nvPr/>
        </p:nvSpPr>
        <p:spPr>
          <a:xfrm>
            <a:off x="2586982" y="281817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40" name="G240"/>
          <p:cNvSpPr/>
          <p:nvPr/>
        </p:nvSpPr>
        <p:spPr>
          <a:xfrm>
            <a:off x="3569570" y="2608301"/>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41" name="G241"/>
          <p:cNvSpPr/>
          <p:nvPr/>
        </p:nvSpPr>
        <p:spPr>
          <a:xfrm>
            <a:off x="8054743" y="265155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42" name="G242"/>
          <p:cNvSpPr/>
          <p:nvPr/>
        </p:nvSpPr>
        <p:spPr>
          <a:xfrm>
            <a:off x="7667553" y="312504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43" name="G243"/>
          <p:cNvSpPr/>
          <p:nvPr/>
        </p:nvSpPr>
        <p:spPr>
          <a:xfrm>
            <a:off x="2636501" y="2234968"/>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44" name="G244"/>
          <p:cNvSpPr/>
          <p:nvPr/>
        </p:nvSpPr>
        <p:spPr>
          <a:xfrm>
            <a:off x="6377203" y="3298815"/>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45" name="G245"/>
          <p:cNvSpPr/>
          <p:nvPr/>
        </p:nvSpPr>
        <p:spPr>
          <a:xfrm>
            <a:off x="2232530" y="331260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46" name="G246"/>
          <p:cNvSpPr/>
          <p:nvPr/>
        </p:nvSpPr>
        <p:spPr>
          <a:xfrm>
            <a:off x="7467250" y="2821361"/>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47" name="G247"/>
          <p:cNvSpPr/>
          <p:nvPr/>
        </p:nvSpPr>
        <p:spPr>
          <a:xfrm>
            <a:off x="3949447" y="2113134"/>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48" name="G248"/>
          <p:cNvSpPr/>
          <p:nvPr/>
        </p:nvSpPr>
        <p:spPr>
          <a:xfrm>
            <a:off x="1026977" y="3330388"/>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49" name="G249"/>
          <p:cNvSpPr/>
          <p:nvPr/>
        </p:nvSpPr>
        <p:spPr>
          <a:xfrm>
            <a:off x="2551816" y="2964575"/>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50" name="G250"/>
          <p:cNvSpPr/>
          <p:nvPr/>
        </p:nvSpPr>
        <p:spPr>
          <a:xfrm>
            <a:off x="2693635" y="313343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51" name="G251"/>
          <p:cNvSpPr/>
          <p:nvPr/>
        </p:nvSpPr>
        <p:spPr>
          <a:xfrm>
            <a:off x="5285683" y="238185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52" name="G252"/>
          <p:cNvSpPr/>
          <p:nvPr/>
        </p:nvSpPr>
        <p:spPr>
          <a:xfrm>
            <a:off x="2070996" y="2986931"/>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53" name="G253"/>
          <p:cNvSpPr/>
          <p:nvPr/>
        </p:nvSpPr>
        <p:spPr>
          <a:xfrm>
            <a:off x="1256642" y="2289671"/>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54" name="G254"/>
          <p:cNvSpPr/>
          <p:nvPr/>
        </p:nvSpPr>
        <p:spPr>
          <a:xfrm>
            <a:off x="5421871" y="2363121"/>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55" name="G255"/>
          <p:cNvSpPr/>
          <p:nvPr/>
        </p:nvSpPr>
        <p:spPr>
          <a:xfrm>
            <a:off x="7735785" y="2255063"/>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56" name="G256"/>
          <p:cNvSpPr/>
          <p:nvPr/>
        </p:nvSpPr>
        <p:spPr>
          <a:xfrm>
            <a:off x="858073" y="2347494"/>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57" name="G257"/>
          <p:cNvSpPr/>
          <p:nvPr/>
        </p:nvSpPr>
        <p:spPr>
          <a:xfrm>
            <a:off x="4134589" y="2051645"/>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58" name="G258"/>
          <p:cNvSpPr/>
          <p:nvPr/>
        </p:nvSpPr>
        <p:spPr>
          <a:xfrm>
            <a:off x="5100171" y="215244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59" name="G259"/>
          <p:cNvSpPr/>
          <p:nvPr/>
        </p:nvSpPr>
        <p:spPr>
          <a:xfrm>
            <a:off x="3496585" y="322870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60" name="G260"/>
          <p:cNvSpPr/>
          <p:nvPr/>
        </p:nvSpPr>
        <p:spPr>
          <a:xfrm>
            <a:off x="8217823" y="2897043"/>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61" name="G261"/>
          <p:cNvSpPr/>
          <p:nvPr/>
        </p:nvSpPr>
        <p:spPr>
          <a:xfrm>
            <a:off x="6009163" y="279429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62" name="G262"/>
          <p:cNvSpPr/>
          <p:nvPr/>
        </p:nvSpPr>
        <p:spPr>
          <a:xfrm>
            <a:off x="868146" y="325602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63" name="G263"/>
          <p:cNvSpPr/>
          <p:nvPr/>
        </p:nvSpPr>
        <p:spPr>
          <a:xfrm>
            <a:off x="6083594" y="3330515"/>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64" name="G264"/>
          <p:cNvSpPr/>
          <p:nvPr/>
        </p:nvSpPr>
        <p:spPr>
          <a:xfrm>
            <a:off x="893839" y="286763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65" name="G265"/>
          <p:cNvSpPr/>
          <p:nvPr/>
        </p:nvSpPr>
        <p:spPr>
          <a:xfrm>
            <a:off x="4413505" y="300130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66" name="G266"/>
          <p:cNvSpPr/>
          <p:nvPr/>
        </p:nvSpPr>
        <p:spPr>
          <a:xfrm>
            <a:off x="3166432" y="3382370"/>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67" name="G267"/>
          <p:cNvSpPr/>
          <p:nvPr/>
        </p:nvSpPr>
        <p:spPr>
          <a:xfrm>
            <a:off x="1306170" y="273995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68" name="G268"/>
          <p:cNvSpPr/>
          <p:nvPr/>
        </p:nvSpPr>
        <p:spPr>
          <a:xfrm>
            <a:off x="6358734" y="3241826"/>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69" name="G269"/>
          <p:cNvSpPr/>
          <p:nvPr/>
        </p:nvSpPr>
        <p:spPr>
          <a:xfrm>
            <a:off x="6359365" y="2963315"/>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70" name="G270"/>
          <p:cNvSpPr/>
          <p:nvPr/>
        </p:nvSpPr>
        <p:spPr>
          <a:xfrm>
            <a:off x="6788301" y="3262811"/>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71" name="G271"/>
          <p:cNvSpPr/>
          <p:nvPr/>
        </p:nvSpPr>
        <p:spPr>
          <a:xfrm>
            <a:off x="3417858" y="2937031"/>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72" name="G272"/>
          <p:cNvSpPr/>
          <p:nvPr/>
        </p:nvSpPr>
        <p:spPr>
          <a:xfrm>
            <a:off x="7609619" y="320058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73" name="G273"/>
          <p:cNvSpPr/>
          <p:nvPr/>
        </p:nvSpPr>
        <p:spPr>
          <a:xfrm>
            <a:off x="3916584" y="308639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74" name="G274"/>
          <p:cNvSpPr/>
          <p:nvPr/>
        </p:nvSpPr>
        <p:spPr>
          <a:xfrm>
            <a:off x="7324341" y="277781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75" name="G275"/>
          <p:cNvSpPr/>
          <p:nvPr/>
        </p:nvSpPr>
        <p:spPr>
          <a:xfrm>
            <a:off x="5503244" y="250784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76" name="G276"/>
          <p:cNvSpPr/>
          <p:nvPr/>
        </p:nvSpPr>
        <p:spPr>
          <a:xfrm>
            <a:off x="1343882" y="2872201"/>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77" name="G277"/>
          <p:cNvSpPr/>
          <p:nvPr/>
        </p:nvSpPr>
        <p:spPr>
          <a:xfrm>
            <a:off x="8315773" y="321290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78" name="G278"/>
          <p:cNvSpPr/>
          <p:nvPr/>
        </p:nvSpPr>
        <p:spPr>
          <a:xfrm>
            <a:off x="6291556" y="251649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79" name="G279"/>
          <p:cNvSpPr/>
          <p:nvPr/>
        </p:nvSpPr>
        <p:spPr>
          <a:xfrm>
            <a:off x="6343713" y="2789356"/>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80" name="G280"/>
          <p:cNvSpPr/>
          <p:nvPr/>
        </p:nvSpPr>
        <p:spPr>
          <a:xfrm>
            <a:off x="4095015" y="3154199"/>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81" name="G281"/>
          <p:cNvSpPr/>
          <p:nvPr/>
        </p:nvSpPr>
        <p:spPr>
          <a:xfrm>
            <a:off x="1371217" y="3029248"/>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82" name="G282"/>
          <p:cNvSpPr/>
          <p:nvPr/>
        </p:nvSpPr>
        <p:spPr>
          <a:xfrm>
            <a:off x="958973" y="2818174"/>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83" name="G283"/>
          <p:cNvSpPr/>
          <p:nvPr/>
        </p:nvSpPr>
        <p:spPr>
          <a:xfrm>
            <a:off x="4403741" y="2292258"/>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84" name="G284"/>
          <p:cNvSpPr/>
          <p:nvPr/>
        </p:nvSpPr>
        <p:spPr>
          <a:xfrm>
            <a:off x="6063473" y="2670723"/>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85" name="G285"/>
          <p:cNvSpPr/>
          <p:nvPr/>
        </p:nvSpPr>
        <p:spPr>
          <a:xfrm>
            <a:off x="5423400" y="327055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86" name="G286"/>
          <p:cNvSpPr/>
          <p:nvPr/>
        </p:nvSpPr>
        <p:spPr>
          <a:xfrm>
            <a:off x="2684845" y="1981986"/>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87" name="G287"/>
          <p:cNvSpPr/>
          <p:nvPr/>
        </p:nvSpPr>
        <p:spPr>
          <a:xfrm>
            <a:off x="3029976" y="292709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88" name="G288"/>
          <p:cNvSpPr/>
          <p:nvPr/>
        </p:nvSpPr>
        <p:spPr>
          <a:xfrm>
            <a:off x="7646922" y="2901377"/>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89" name="G289"/>
          <p:cNvSpPr/>
          <p:nvPr/>
        </p:nvSpPr>
        <p:spPr>
          <a:xfrm>
            <a:off x="4105781" y="322982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90" name="G290"/>
          <p:cNvSpPr/>
          <p:nvPr/>
        </p:nvSpPr>
        <p:spPr>
          <a:xfrm>
            <a:off x="3227943" y="2909752"/>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291" name="G291"/>
          <p:cNvSpPr/>
          <p:nvPr/>
        </p:nvSpPr>
        <p:spPr>
          <a:xfrm>
            <a:off x="6885435" y="3261704"/>
            <a:ext cx="77724" cy="77724"/>
          </a:xfrm>
          <a:prstGeom prst="ellipse">
            <a:avLst/>
          </a:prstGeom>
          <a:solidFill>
            <a:srgbClr val="5C4826"/>
          </a:solidFill>
          <a:ln>
            <a:noFill/>
          </a:ln>
        </p:spPr>
        <p:txBody>
          <a:bodyPr wrap="square" lIns="91440" tIns="45720" rIns="91440" bIns="45720" anchor="ctr"/>
          <a:lstStyle/>
          <a:p>
            <a:pPr>
              <a:buNone/>
            </a:pPr>
            <a:endParaRPr/>
          </a:p>
        </p:txBody>
      </p:sp>
      <p:sp>
        <p:nvSpPr>
          <p:cNvPr id="180" name="X180"/>
          <p:cNvSpPr txBox="1"/>
          <p:nvPr/>
        </p:nvSpPr>
        <p:spPr>
          <a:xfrm>
            <a:off x="1965960" y="2331720"/>
            <a:ext cx="365760" cy="310896"/>
          </a:xfrm>
          <a:prstGeom prst="rect">
            <a:avLst/>
          </a:prstGeom>
          <a:noFill/>
        </p:spPr>
        <p:txBody>
          <a:bodyPr wrap="square" lIns="0" tIns="0" rIns="0" bIns="0" anchor="t"/>
          <a:lstStyle/>
          <a:p>
            <a:pPr algn="ctr">
              <a:buNone/>
            </a:pPr>
            <a:r>
              <a:rPr lang="en-US" sz="2200" b="1" i="0" dirty="0">
                <a:solidFill>
                  <a:srgbClr val="8E6F3E"/>
                </a:solidFill>
              </a:rPr>
              <a:t>✕</a:t>
            </a:r>
          </a:p>
        </p:txBody>
      </p:sp>
      <p:sp>
        <p:nvSpPr>
          <p:cNvPr id="181" name="X181"/>
          <p:cNvSpPr txBox="1"/>
          <p:nvPr/>
        </p:nvSpPr>
        <p:spPr>
          <a:xfrm>
            <a:off x="4937760" y="3063240"/>
            <a:ext cx="365760" cy="310896"/>
          </a:xfrm>
          <a:prstGeom prst="rect">
            <a:avLst/>
          </a:prstGeom>
          <a:noFill/>
        </p:spPr>
        <p:txBody>
          <a:bodyPr wrap="square" lIns="0" tIns="0" rIns="0" bIns="0" anchor="t"/>
          <a:lstStyle/>
          <a:p>
            <a:pPr algn="ctr">
              <a:buNone/>
            </a:pPr>
            <a:r>
              <a:rPr lang="en-US" sz="2200" b="1" i="0" dirty="0">
                <a:solidFill>
                  <a:srgbClr val="8E6F3E"/>
                </a:solidFill>
              </a:rPr>
              <a:t>✕</a:t>
            </a:r>
          </a:p>
        </p:txBody>
      </p:sp>
      <p:sp>
        <p:nvSpPr>
          <p:cNvPr id="182" name="X182"/>
          <p:cNvSpPr txBox="1"/>
          <p:nvPr/>
        </p:nvSpPr>
        <p:spPr>
          <a:xfrm>
            <a:off x="7178040" y="2148840"/>
            <a:ext cx="365760" cy="310896"/>
          </a:xfrm>
          <a:prstGeom prst="rect">
            <a:avLst/>
          </a:prstGeom>
          <a:noFill/>
        </p:spPr>
        <p:txBody>
          <a:bodyPr wrap="square" lIns="0" tIns="0" rIns="0" bIns="0" anchor="t"/>
          <a:lstStyle/>
          <a:p>
            <a:pPr algn="ctr">
              <a:buNone/>
            </a:pPr>
            <a:r>
              <a:rPr lang="en-US" sz="2200" b="1" i="0" dirty="0">
                <a:solidFill>
                  <a:srgbClr val="8E6F3E"/>
                </a:solidFill>
              </a:rPr>
              <a:t>✕</a:t>
            </a:r>
          </a:p>
        </p:txBody>
      </p:sp>
      <p:sp>
        <p:nvSpPr>
          <p:cNvPr id="130" name="T130"/>
          <p:cNvSpPr txBox="1"/>
          <p:nvPr/>
        </p:nvSpPr>
        <p:spPr>
          <a:xfrm>
            <a:off x="566928" y="3749040"/>
            <a:ext cx="8010144" cy="274320"/>
          </a:xfrm>
          <a:prstGeom prst="rect">
            <a:avLst/>
          </a:prstGeom>
          <a:noFill/>
        </p:spPr>
        <p:txBody>
          <a:bodyPr wrap="square" lIns="0" tIns="0" rIns="0" bIns="0" anchor="t"/>
          <a:lstStyle/>
          <a:p>
            <a:pPr algn="ctr">
              <a:buNone/>
            </a:pPr>
            <a:r>
              <a:rPr lang="en-US" sz="2000" b="0" i="1" dirty="0">
                <a:solidFill>
                  <a:srgbClr val="555960"/>
                </a:solidFill>
              </a:rPr>
              <a:t>the inputs nobody wrote down — and the failures they reach</a:t>
            </a:r>
          </a:p>
        </p:txBody>
      </p:sp>
      <p:sp>
        <p:nvSpPr>
          <p:cNvPr id="140" name="E140"/>
          <p:cNvSpPr/>
          <p:nvPr/>
        </p:nvSpPr>
        <p:spPr>
          <a:xfrm>
            <a:off x="566928" y="4160520"/>
            <a:ext cx="8010144" cy="115000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400" b="1" i="0" dirty="0">
                <a:solidFill>
                  <a:srgbClr val="5C4826"/>
                </a:solidFill>
              </a:rPr>
              <a:t>A weak oracle enables enormous search.</a:t>
            </a:r>
          </a:p>
          <a:p>
            <a:pPr algn="ctr">
              <a:spcBef>
                <a:spcPts val="200"/>
              </a:spcBef>
              <a:buNone/>
            </a:pPr>
            <a:r>
              <a:rPr lang="en-US" sz="2200" b="0" i="0" dirty="0">
                <a:solidFill>
                  <a:srgbClr val="5C4826"/>
                </a:solidFill>
              </a:rPr>
              <a:t>“Did it crash?” needs no expected answer,</a:t>
            </a:r>
          </a:p>
          <a:p>
            <a:pPr algn="ctr">
              <a:spcBef>
                <a:spcPts val="200"/>
              </a:spcBef>
              <a:buNone/>
            </a:pPr>
            <a:r>
              <a:rPr lang="en-US" sz="2200" dirty="0">
                <a:solidFill>
                  <a:srgbClr val="5C4826"/>
                </a:solidFill>
              </a:rPr>
              <a:t xml:space="preserve">so, </a:t>
            </a:r>
            <a:r>
              <a:rPr lang="en-US" sz="2200" b="0" i="0" dirty="0">
                <a:solidFill>
                  <a:srgbClr val="5C4826"/>
                </a:solidFill>
              </a:rPr>
              <a:t>we can afford millions of runs.</a:t>
            </a:r>
          </a:p>
        </p:txBody>
      </p:sp>
      <p:sp>
        <p:nvSpPr>
          <p:cNvPr id="15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Cheap robustness evidence, little about functional correctness.</a:t>
            </a:r>
          </a:p>
        </p:txBody>
      </p:sp>
      <p:sp>
        <p:nvSpPr>
          <p:cNvPr id="910" name="DisciplineLabel"/>
          <p:cNvSpPr/>
          <p:nvPr/>
        </p:nvSpPr>
        <p:spPr>
          <a:xfrm>
            <a:off x="5400000" y="760000"/>
            <a:ext cx="3466928" cy="230000"/>
          </a:xfrm>
          <a:prstGeom prst="rect">
            <a:avLst/>
          </a:prstGeom>
          <a:noFill/>
          <a:ln>
            <a:noFill/>
          </a:ln>
        </p:spPr>
        <p:txBody>
          <a:bodyPr wrap="square" lIns="0" tIns="0" rIns="0" bIns="0" anchor="ctr"/>
          <a:lstStyle/>
          <a:p>
            <a:pPr algn="r">
              <a:buNone/>
            </a:pPr>
            <a:r>
              <a:rPr lang="en-US" sz="2000" b="0" i="1" dirty="0">
                <a:solidFill>
                  <a:srgbClr val="8E6F3E"/>
                </a:solidFill>
              </a:rPr>
              <a:t>“fuzzing”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nodeType="withEffect">
                                  <p:stCondLst>
                                    <p:cond delay="0"/>
                                  </p:stCondLst>
                                  <p:childTnLst>
                                    <p:set>
                                      <p:cBhvr>
                                        <p:cTn id="9" dur="1" fill="hold">
                                          <p:stCondLst>
                                            <p:cond delay="0"/>
                                          </p:stCondLst>
                                        </p:cTn>
                                        <p:tgtEl>
                                          <p:spTgt spid="110"/>
                                        </p:tgtEl>
                                        <p:attrNameLst>
                                          <p:attrName>style.visibility</p:attrName>
                                        </p:attrNameLst>
                                      </p:cBhvr>
                                      <p:to>
                                        <p:strVal val="visible"/>
                                      </p:to>
                                    </p:set>
                                    <p:animEffect transition="in" filter="fade">
                                      <p:cBhvr>
                                        <p:cTn id="10" dur="500"/>
                                        <p:tgtEl>
                                          <p:spTgt spid="110"/>
                                        </p:tgtEl>
                                      </p:cBhvr>
                                    </p:animEffect>
                                  </p:childTnLst>
                                </p:cTn>
                              </p:par>
                              <p:par>
                                <p:cTn id="11" presetID="10" presetClass="entr" presetSubtype="0"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childTnLst>
                                </p:cTn>
                              </p:par>
                              <p:par>
                                <p:cTn id="14" presetID="10" presetClass="entr" presetSubtype="0" fill="hold" nodeType="withEffect">
                                  <p:stCondLst>
                                    <p:cond delay="0"/>
                                  </p:stCondLst>
                                  <p:childTnLst>
                                    <p:set>
                                      <p:cBhvr>
                                        <p:cTn id="15" dur="1" fill="hold">
                                          <p:stCondLst>
                                            <p:cond delay="0"/>
                                          </p:stCondLst>
                                        </p:cTn>
                                        <p:tgtEl>
                                          <p:spTgt spid="111"/>
                                        </p:tgtEl>
                                        <p:attrNameLst>
                                          <p:attrName>style.visibility</p:attrName>
                                        </p:attrNameLst>
                                      </p:cBhvr>
                                      <p:to>
                                        <p:strVal val="visible"/>
                                      </p:to>
                                    </p:set>
                                    <p:animEffect transition="in" filter="fade">
                                      <p:cBhvr>
                                        <p:cTn id="16" dur="500"/>
                                        <p:tgtEl>
                                          <p:spTgt spid="111"/>
                                        </p:tgtEl>
                                      </p:cBhvr>
                                    </p:animEffect>
                                  </p:childTnLst>
                                </p:cTn>
                              </p:par>
                              <p:par>
                                <p:cTn id="17" presetID="10" presetClass="entr" presetSubtype="0" fill="hold" nodeType="with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fade">
                                      <p:cBhvr>
                                        <p:cTn id="19" dur="500"/>
                                        <p:tgtEl>
                                          <p:spTgt spid="10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0"/>
                                        </p:tgtEl>
                                        <p:attrNameLst>
                                          <p:attrName>style.visibility</p:attrName>
                                        </p:attrNameLst>
                                      </p:cBhvr>
                                      <p:to>
                                        <p:strVal val="visible"/>
                                      </p:to>
                                    </p:set>
                                    <p:animEffect transition="in" filter="fade">
                                      <p:cBhvr>
                                        <p:cTn id="24" dur="500"/>
                                        <p:tgtEl>
                                          <p:spTgt spid="120"/>
                                        </p:tgtEl>
                                      </p:cBhvr>
                                    </p:animEffect>
                                  </p:childTnLst>
                                </p:cTn>
                              </p:par>
                              <p:par>
                                <p:cTn id="25" presetID="10" presetClass="entr" presetSubtype="0" fill="hold" nodeType="withEffect">
                                  <p:stCondLst>
                                    <p:cond delay="0"/>
                                  </p:stCondLst>
                                  <p:childTnLst>
                                    <p:set>
                                      <p:cBhvr>
                                        <p:cTn id="26" dur="1" fill="hold">
                                          <p:stCondLst>
                                            <p:cond delay="0"/>
                                          </p:stCondLst>
                                        </p:cTn>
                                        <p:tgtEl>
                                          <p:spTgt spid="200"/>
                                        </p:tgtEl>
                                        <p:attrNameLst>
                                          <p:attrName>style.visibility</p:attrName>
                                        </p:attrNameLst>
                                      </p:cBhvr>
                                      <p:to>
                                        <p:strVal val="visible"/>
                                      </p:to>
                                    </p:set>
                                    <p:animEffect transition="in" filter="fade">
                                      <p:cBhvr>
                                        <p:cTn id="27" dur="500"/>
                                        <p:tgtEl>
                                          <p:spTgt spid="200"/>
                                        </p:tgtEl>
                                      </p:cBhvr>
                                    </p:animEffect>
                                  </p:childTnLst>
                                </p:cTn>
                              </p:par>
                              <p:par>
                                <p:cTn id="28" presetID="10" presetClass="entr" presetSubtype="0" fill="hold" nodeType="withEffect">
                                  <p:stCondLst>
                                    <p:cond delay="0"/>
                                  </p:stCondLst>
                                  <p:childTnLst>
                                    <p:set>
                                      <p:cBhvr>
                                        <p:cTn id="29" dur="1" fill="hold">
                                          <p:stCondLst>
                                            <p:cond delay="0"/>
                                          </p:stCondLst>
                                        </p:cTn>
                                        <p:tgtEl>
                                          <p:spTgt spid="201"/>
                                        </p:tgtEl>
                                        <p:attrNameLst>
                                          <p:attrName>style.visibility</p:attrName>
                                        </p:attrNameLst>
                                      </p:cBhvr>
                                      <p:to>
                                        <p:strVal val="visible"/>
                                      </p:to>
                                    </p:set>
                                    <p:animEffect transition="in" filter="fade">
                                      <p:cBhvr>
                                        <p:cTn id="30" dur="500"/>
                                        <p:tgtEl>
                                          <p:spTgt spid="201"/>
                                        </p:tgtEl>
                                      </p:cBhvr>
                                    </p:animEffect>
                                  </p:childTnLst>
                                </p:cTn>
                              </p:par>
                              <p:par>
                                <p:cTn id="31" presetID="10" presetClass="entr" presetSubtype="0" fill="hold" nodeType="withEffect">
                                  <p:stCondLst>
                                    <p:cond delay="0"/>
                                  </p:stCondLst>
                                  <p:childTnLst>
                                    <p:set>
                                      <p:cBhvr>
                                        <p:cTn id="32" dur="1" fill="hold">
                                          <p:stCondLst>
                                            <p:cond delay="0"/>
                                          </p:stCondLst>
                                        </p:cTn>
                                        <p:tgtEl>
                                          <p:spTgt spid="202"/>
                                        </p:tgtEl>
                                        <p:attrNameLst>
                                          <p:attrName>style.visibility</p:attrName>
                                        </p:attrNameLst>
                                      </p:cBhvr>
                                      <p:to>
                                        <p:strVal val="visible"/>
                                      </p:to>
                                    </p:set>
                                    <p:animEffect transition="in" filter="fade">
                                      <p:cBhvr>
                                        <p:cTn id="33" dur="500"/>
                                        <p:tgtEl>
                                          <p:spTgt spid="202"/>
                                        </p:tgtEl>
                                      </p:cBhvr>
                                    </p:animEffect>
                                  </p:childTnLst>
                                </p:cTn>
                              </p:par>
                              <p:par>
                                <p:cTn id="34" presetID="10" presetClass="entr" presetSubtype="0" fill="hold" nodeType="withEffect">
                                  <p:stCondLst>
                                    <p:cond delay="0"/>
                                  </p:stCondLst>
                                  <p:childTnLst>
                                    <p:set>
                                      <p:cBhvr>
                                        <p:cTn id="35" dur="1" fill="hold">
                                          <p:stCondLst>
                                            <p:cond delay="0"/>
                                          </p:stCondLst>
                                        </p:cTn>
                                        <p:tgtEl>
                                          <p:spTgt spid="203"/>
                                        </p:tgtEl>
                                        <p:attrNameLst>
                                          <p:attrName>style.visibility</p:attrName>
                                        </p:attrNameLst>
                                      </p:cBhvr>
                                      <p:to>
                                        <p:strVal val="visible"/>
                                      </p:to>
                                    </p:set>
                                    <p:animEffect transition="in" filter="fade">
                                      <p:cBhvr>
                                        <p:cTn id="36" dur="500"/>
                                        <p:tgtEl>
                                          <p:spTgt spid="203"/>
                                        </p:tgtEl>
                                      </p:cBhvr>
                                    </p:animEffect>
                                  </p:childTnLst>
                                </p:cTn>
                              </p:par>
                              <p:par>
                                <p:cTn id="37" presetID="10" presetClass="entr" presetSubtype="0" fill="hold" nodeType="withEffect">
                                  <p:stCondLst>
                                    <p:cond delay="0"/>
                                  </p:stCondLst>
                                  <p:childTnLst>
                                    <p:set>
                                      <p:cBhvr>
                                        <p:cTn id="38" dur="1" fill="hold">
                                          <p:stCondLst>
                                            <p:cond delay="0"/>
                                          </p:stCondLst>
                                        </p:cTn>
                                        <p:tgtEl>
                                          <p:spTgt spid="204"/>
                                        </p:tgtEl>
                                        <p:attrNameLst>
                                          <p:attrName>style.visibility</p:attrName>
                                        </p:attrNameLst>
                                      </p:cBhvr>
                                      <p:to>
                                        <p:strVal val="visible"/>
                                      </p:to>
                                    </p:set>
                                    <p:animEffect transition="in" filter="fade">
                                      <p:cBhvr>
                                        <p:cTn id="39" dur="500"/>
                                        <p:tgtEl>
                                          <p:spTgt spid="204"/>
                                        </p:tgtEl>
                                      </p:cBhvr>
                                    </p:animEffect>
                                  </p:childTnLst>
                                </p:cTn>
                              </p:par>
                              <p:par>
                                <p:cTn id="40" presetID="10" presetClass="entr" presetSubtype="0" fill="hold" nodeType="withEffect">
                                  <p:stCondLst>
                                    <p:cond delay="0"/>
                                  </p:stCondLst>
                                  <p:childTnLst>
                                    <p:set>
                                      <p:cBhvr>
                                        <p:cTn id="41" dur="1" fill="hold">
                                          <p:stCondLst>
                                            <p:cond delay="0"/>
                                          </p:stCondLst>
                                        </p:cTn>
                                        <p:tgtEl>
                                          <p:spTgt spid="205"/>
                                        </p:tgtEl>
                                        <p:attrNameLst>
                                          <p:attrName>style.visibility</p:attrName>
                                        </p:attrNameLst>
                                      </p:cBhvr>
                                      <p:to>
                                        <p:strVal val="visible"/>
                                      </p:to>
                                    </p:set>
                                    <p:animEffect transition="in" filter="fade">
                                      <p:cBhvr>
                                        <p:cTn id="42" dur="500"/>
                                        <p:tgtEl>
                                          <p:spTgt spid="205"/>
                                        </p:tgtEl>
                                      </p:cBhvr>
                                    </p:animEffect>
                                  </p:childTnLst>
                                </p:cTn>
                              </p:par>
                              <p:par>
                                <p:cTn id="43" presetID="10" presetClass="entr" presetSubtype="0" fill="hold" nodeType="withEffect">
                                  <p:stCondLst>
                                    <p:cond delay="0"/>
                                  </p:stCondLst>
                                  <p:childTnLst>
                                    <p:set>
                                      <p:cBhvr>
                                        <p:cTn id="44" dur="1" fill="hold">
                                          <p:stCondLst>
                                            <p:cond delay="0"/>
                                          </p:stCondLst>
                                        </p:cTn>
                                        <p:tgtEl>
                                          <p:spTgt spid="206"/>
                                        </p:tgtEl>
                                        <p:attrNameLst>
                                          <p:attrName>style.visibility</p:attrName>
                                        </p:attrNameLst>
                                      </p:cBhvr>
                                      <p:to>
                                        <p:strVal val="visible"/>
                                      </p:to>
                                    </p:set>
                                    <p:animEffect transition="in" filter="fade">
                                      <p:cBhvr>
                                        <p:cTn id="45" dur="500"/>
                                        <p:tgtEl>
                                          <p:spTgt spid="206"/>
                                        </p:tgtEl>
                                      </p:cBhvr>
                                    </p:animEffect>
                                  </p:childTnLst>
                                </p:cTn>
                              </p:par>
                              <p:par>
                                <p:cTn id="46" presetID="10" presetClass="entr" presetSubtype="0" fill="hold" nodeType="withEffect">
                                  <p:stCondLst>
                                    <p:cond delay="0"/>
                                  </p:stCondLst>
                                  <p:childTnLst>
                                    <p:set>
                                      <p:cBhvr>
                                        <p:cTn id="47" dur="1" fill="hold">
                                          <p:stCondLst>
                                            <p:cond delay="0"/>
                                          </p:stCondLst>
                                        </p:cTn>
                                        <p:tgtEl>
                                          <p:spTgt spid="207"/>
                                        </p:tgtEl>
                                        <p:attrNameLst>
                                          <p:attrName>style.visibility</p:attrName>
                                        </p:attrNameLst>
                                      </p:cBhvr>
                                      <p:to>
                                        <p:strVal val="visible"/>
                                      </p:to>
                                    </p:set>
                                    <p:animEffect transition="in" filter="fade">
                                      <p:cBhvr>
                                        <p:cTn id="48" dur="500"/>
                                        <p:tgtEl>
                                          <p:spTgt spid="207"/>
                                        </p:tgtEl>
                                      </p:cBhvr>
                                    </p:animEffect>
                                  </p:childTnLst>
                                </p:cTn>
                              </p:par>
                              <p:par>
                                <p:cTn id="49" presetID="10" presetClass="entr" presetSubtype="0" fill="hold" nodeType="withEffect">
                                  <p:stCondLst>
                                    <p:cond delay="0"/>
                                  </p:stCondLst>
                                  <p:childTnLst>
                                    <p:set>
                                      <p:cBhvr>
                                        <p:cTn id="50" dur="1" fill="hold">
                                          <p:stCondLst>
                                            <p:cond delay="0"/>
                                          </p:stCondLst>
                                        </p:cTn>
                                        <p:tgtEl>
                                          <p:spTgt spid="208"/>
                                        </p:tgtEl>
                                        <p:attrNameLst>
                                          <p:attrName>style.visibility</p:attrName>
                                        </p:attrNameLst>
                                      </p:cBhvr>
                                      <p:to>
                                        <p:strVal val="visible"/>
                                      </p:to>
                                    </p:set>
                                    <p:animEffect transition="in" filter="fade">
                                      <p:cBhvr>
                                        <p:cTn id="51" dur="500"/>
                                        <p:tgtEl>
                                          <p:spTgt spid="208"/>
                                        </p:tgtEl>
                                      </p:cBhvr>
                                    </p:animEffect>
                                  </p:childTnLst>
                                </p:cTn>
                              </p:par>
                              <p:par>
                                <p:cTn id="52" presetID="10" presetClass="entr" presetSubtype="0" fill="hold" nodeType="withEffect">
                                  <p:stCondLst>
                                    <p:cond delay="0"/>
                                  </p:stCondLst>
                                  <p:childTnLst>
                                    <p:set>
                                      <p:cBhvr>
                                        <p:cTn id="53" dur="1" fill="hold">
                                          <p:stCondLst>
                                            <p:cond delay="0"/>
                                          </p:stCondLst>
                                        </p:cTn>
                                        <p:tgtEl>
                                          <p:spTgt spid="209"/>
                                        </p:tgtEl>
                                        <p:attrNameLst>
                                          <p:attrName>style.visibility</p:attrName>
                                        </p:attrNameLst>
                                      </p:cBhvr>
                                      <p:to>
                                        <p:strVal val="visible"/>
                                      </p:to>
                                    </p:set>
                                    <p:animEffect transition="in" filter="fade">
                                      <p:cBhvr>
                                        <p:cTn id="54" dur="500"/>
                                        <p:tgtEl>
                                          <p:spTgt spid="209"/>
                                        </p:tgtEl>
                                      </p:cBhvr>
                                    </p:animEffect>
                                  </p:childTnLst>
                                </p:cTn>
                              </p:par>
                              <p:par>
                                <p:cTn id="55" presetID="10" presetClass="entr" presetSubtype="0" fill="hold" nodeType="withEffect">
                                  <p:stCondLst>
                                    <p:cond delay="0"/>
                                  </p:stCondLst>
                                  <p:childTnLst>
                                    <p:set>
                                      <p:cBhvr>
                                        <p:cTn id="56" dur="1" fill="hold">
                                          <p:stCondLst>
                                            <p:cond delay="0"/>
                                          </p:stCondLst>
                                        </p:cTn>
                                        <p:tgtEl>
                                          <p:spTgt spid="210"/>
                                        </p:tgtEl>
                                        <p:attrNameLst>
                                          <p:attrName>style.visibility</p:attrName>
                                        </p:attrNameLst>
                                      </p:cBhvr>
                                      <p:to>
                                        <p:strVal val="visible"/>
                                      </p:to>
                                    </p:set>
                                    <p:animEffect transition="in" filter="fade">
                                      <p:cBhvr>
                                        <p:cTn id="57" dur="500"/>
                                        <p:tgtEl>
                                          <p:spTgt spid="210"/>
                                        </p:tgtEl>
                                      </p:cBhvr>
                                    </p:animEffect>
                                  </p:childTnLst>
                                </p:cTn>
                              </p:par>
                              <p:par>
                                <p:cTn id="58" presetID="10" presetClass="entr" presetSubtype="0" fill="hold" nodeType="withEffect">
                                  <p:stCondLst>
                                    <p:cond delay="0"/>
                                  </p:stCondLst>
                                  <p:childTnLst>
                                    <p:set>
                                      <p:cBhvr>
                                        <p:cTn id="59" dur="1" fill="hold">
                                          <p:stCondLst>
                                            <p:cond delay="0"/>
                                          </p:stCondLst>
                                        </p:cTn>
                                        <p:tgtEl>
                                          <p:spTgt spid="211"/>
                                        </p:tgtEl>
                                        <p:attrNameLst>
                                          <p:attrName>style.visibility</p:attrName>
                                        </p:attrNameLst>
                                      </p:cBhvr>
                                      <p:to>
                                        <p:strVal val="visible"/>
                                      </p:to>
                                    </p:set>
                                    <p:animEffect transition="in" filter="fade">
                                      <p:cBhvr>
                                        <p:cTn id="60" dur="500"/>
                                        <p:tgtEl>
                                          <p:spTgt spid="211"/>
                                        </p:tgtEl>
                                      </p:cBhvr>
                                    </p:animEffect>
                                  </p:childTnLst>
                                </p:cTn>
                              </p:par>
                              <p:par>
                                <p:cTn id="61" presetID="10" presetClass="entr" presetSubtype="0" fill="hold" nodeType="withEffect">
                                  <p:stCondLst>
                                    <p:cond delay="0"/>
                                  </p:stCondLst>
                                  <p:childTnLst>
                                    <p:set>
                                      <p:cBhvr>
                                        <p:cTn id="62" dur="1" fill="hold">
                                          <p:stCondLst>
                                            <p:cond delay="0"/>
                                          </p:stCondLst>
                                        </p:cTn>
                                        <p:tgtEl>
                                          <p:spTgt spid="212"/>
                                        </p:tgtEl>
                                        <p:attrNameLst>
                                          <p:attrName>style.visibility</p:attrName>
                                        </p:attrNameLst>
                                      </p:cBhvr>
                                      <p:to>
                                        <p:strVal val="visible"/>
                                      </p:to>
                                    </p:set>
                                    <p:animEffect transition="in" filter="fade">
                                      <p:cBhvr>
                                        <p:cTn id="63" dur="500"/>
                                        <p:tgtEl>
                                          <p:spTgt spid="212"/>
                                        </p:tgtEl>
                                      </p:cBhvr>
                                    </p:animEffect>
                                  </p:childTnLst>
                                </p:cTn>
                              </p:par>
                              <p:par>
                                <p:cTn id="64" presetID="10" presetClass="entr" presetSubtype="0" fill="hold" nodeType="withEffect">
                                  <p:stCondLst>
                                    <p:cond delay="0"/>
                                  </p:stCondLst>
                                  <p:childTnLst>
                                    <p:set>
                                      <p:cBhvr>
                                        <p:cTn id="65" dur="1" fill="hold">
                                          <p:stCondLst>
                                            <p:cond delay="0"/>
                                          </p:stCondLst>
                                        </p:cTn>
                                        <p:tgtEl>
                                          <p:spTgt spid="213"/>
                                        </p:tgtEl>
                                        <p:attrNameLst>
                                          <p:attrName>style.visibility</p:attrName>
                                        </p:attrNameLst>
                                      </p:cBhvr>
                                      <p:to>
                                        <p:strVal val="visible"/>
                                      </p:to>
                                    </p:set>
                                    <p:animEffect transition="in" filter="fade">
                                      <p:cBhvr>
                                        <p:cTn id="66" dur="500"/>
                                        <p:tgtEl>
                                          <p:spTgt spid="213"/>
                                        </p:tgtEl>
                                      </p:cBhvr>
                                    </p:animEffect>
                                  </p:childTnLst>
                                </p:cTn>
                              </p:par>
                              <p:par>
                                <p:cTn id="67" presetID="10" presetClass="entr" presetSubtype="0" fill="hold" nodeType="withEffect">
                                  <p:stCondLst>
                                    <p:cond delay="0"/>
                                  </p:stCondLst>
                                  <p:childTnLst>
                                    <p:set>
                                      <p:cBhvr>
                                        <p:cTn id="68" dur="1" fill="hold">
                                          <p:stCondLst>
                                            <p:cond delay="0"/>
                                          </p:stCondLst>
                                        </p:cTn>
                                        <p:tgtEl>
                                          <p:spTgt spid="214"/>
                                        </p:tgtEl>
                                        <p:attrNameLst>
                                          <p:attrName>style.visibility</p:attrName>
                                        </p:attrNameLst>
                                      </p:cBhvr>
                                      <p:to>
                                        <p:strVal val="visible"/>
                                      </p:to>
                                    </p:set>
                                    <p:animEffect transition="in" filter="fade">
                                      <p:cBhvr>
                                        <p:cTn id="69" dur="500"/>
                                        <p:tgtEl>
                                          <p:spTgt spid="214"/>
                                        </p:tgtEl>
                                      </p:cBhvr>
                                    </p:animEffect>
                                  </p:childTnLst>
                                </p:cTn>
                              </p:par>
                              <p:par>
                                <p:cTn id="70" presetID="10" presetClass="entr" presetSubtype="0" fill="hold" nodeType="withEffect">
                                  <p:stCondLst>
                                    <p:cond delay="0"/>
                                  </p:stCondLst>
                                  <p:childTnLst>
                                    <p:set>
                                      <p:cBhvr>
                                        <p:cTn id="71" dur="1" fill="hold">
                                          <p:stCondLst>
                                            <p:cond delay="0"/>
                                          </p:stCondLst>
                                        </p:cTn>
                                        <p:tgtEl>
                                          <p:spTgt spid="215"/>
                                        </p:tgtEl>
                                        <p:attrNameLst>
                                          <p:attrName>style.visibility</p:attrName>
                                        </p:attrNameLst>
                                      </p:cBhvr>
                                      <p:to>
                                        <p:strVal val="visible"/>
                                      </p:to>
                                    </p:set>
                                    <p:animEffect transition="in" filter="fade">
                                      <p:cBhvr>
                                        <p:cTn id="72" dur="500"/>
                                        <p:tgtEl>
                                          <p:spTgt spid="215"/>
                                        </p:tgtEl>
                                      </p:cBhvr>
                                    </p:animEffect>
                                  </p:childTnLst>
                                </p:cTn>
                              </p:par>
                              <p:par>
                                <p:cTn id="73" presetID="10" presetClass="entr" presetSubtype="0" fill="hold" nodeType="withEffect">
                                  <p:stCondLst>
                                    <p:cond delay="0"/>
                                  </p:stCondLst>
                                  <p:childTnLst>
                                    <p:set>
                                      <p:cBhvr>
                                        <p:cTn id="74" dur="1" fill="hold">
                                          <p:stCondLst>
                                            <p:cond delay="0"/>
                                          </p:stCondLst>
                                        </p:cTn>
                                        <p:tgtEl>
                                          <p:spTgt spid="216"/>
                                        </p:tgtEl>
                                        <p:attrNameLst>
                                          <p:attrName>style.visibility</p:attrName>
                                        </p:attrNameLst>
                                      </p:cBhvr>
                                      <p:to>
                                        <p:strVal val="visible"/>
                                      </p:to>
                                    </p:set>
                                    <p:animEffect transition="in" filter="fade">
                                      <p:cBhvr>
                                        <p:cTn id="75" dur="500"/>
                                        <p:tgtEl>
                                          <p:spTgt spid="216"/>
                                        </p:tgtEl>
                                      </p:cBhvr>
                                    </p:animEffect>
                                  </p:childTnLst>
                                </p:cTn>
                              </p:par>
                              <p:par>
                                <p:cTn id="76" presetID="10" presetClass="entr" presetSubtype="0" fill="hold" nodeType="withEffect">
                                  <p:stCondLst>
                                    <p:cond delay="0"/>
                                  </p:stCondLst>
                                  <p:childTnLst>
                                    <p:set>
                                      <p:cBhvr>
                                        <p:cTn id="77" dur="1" fill="hold">
                                          <p:stCondLst>
                                            <p:cond delay="0"/>
                                          </p:stCondLst>
                                        </p:cTn>
                                        <p:tgtEl>
                                          <p:spTgt spid="217"/>
                                        </p:tgtEl>
                                        <p:attrNameLst>
                                          <p:attrName>style.visibility</p:attrName>
                                        </p:attrNameLst>
                                      </p:cBhvr>
                                      <p:to>
                                        <p:strVal val="visible"/>
                                      </p:to>
                                    </p:set>
                                    <p:animEffect transition="in" filter="fade">
                                      <p:cBhvr>
                                        <p:cTn id="78" dur="500"/>
                                        <p:tgtEl>
                                          <p:spTgt spid="217"/>
                                        </p:tgtEl>
                                      </p:cBhvr>
                                    </p:animEffect>
                                  </p:childTnLst>
                                </p:cTn>
                              </p:par>
                              <p:par>
                                <p:cTn id="79" presetID="10" presetClass="entr" presetSubtype="0" fill="hold" nodeType="withEffect">
                                  <p:stCondLst>
                                    <p:cond delay="0"/>
                                  </p:stCondLst>
                                  <p:childTnLst>
                                    <p:set>
                                      <p:cBhvr>
                                        <p:cTn id="80" dur="1" fill="hold">
                                          <p:stCondLst>
                                            <p:cond delay="0"/>
                                          </p:stCondLst>
                                        </p:cTn>
                                        <p:tgtEl>
                                          <p:spTgt spid="218"/>
                                        </p:tgtEl>
                                        <p:attrNameLst>
                                          <p:attrName>style.visibility</p:attrName>
                                        </p:attrNameLst>
                                      </p:cBhvr>
                                      <p:to>
                                        <p:strVal val="visible"/>
                                      </p:to>
                                    </p:set>
                                    <p:animEffect transition="in" filter="fade">
                                      <p:cBhvr>
                                        <p:cTn id="81" dur="500"/>
                                        <p:tgtEl>
                                          <p:spTgt spid="218"/>
                                        </p:tgtEl>
                                      </p:cBhvr>
                                    </p:animEffect>
                                  </p:childTnLst>
                                </p:cTn>
                              </p:par>
                              <p:par>
                                <p:cTn id="82" presetID="10" presetClass="entr" presetSubtype="0" fill="hold" nodeType="withEffect">
                                  <p:stCondLst>
                                    <p:cond delay="0"/>
                                  </p:stCondLst>
                                  <p:childTnLst>
                                    <p:set>
                                      <p:cBhvr>
                                        <p:cTn id="83" dur="1" fill="hold">
                                          <p:stCondLst>
                                            <p:cond delay="0"/>
                                          </p:stCondLst>
                                        </p:cTn>
                                        <p:tgtEl>
                                          <p:spTgt spid="219"/>
                                        </p:tgtEl>
                                        <p:attrNameLst>
                                          <p:attrName>style.visibility</p:attrName>
                                        </p:attrNameLst>
                                      </p:cBhvr>
                                      <p:to>
                                        <p:strVal val="visible"/>
                                      </p:to>
                                    </p:set>
                                    <p:animEffect transition="in" filter="fade">
                                      <p:cBhvr>
                                        <p:cTn id="84" dur="500"/>
                                        <p:tgtEl>
                                          <p:spTgt spid="219"/>
                                        </p:tgtEl>
                                      </p:cBhvr>
                                    </p:animEffect>
                                  </p:childTnLst>
                                </p:cTn>
                              </p:par>
                              <p:par>
                                <p:cTn id="85" presetID="10" presetClass="entr" presetSubtype="0" fill="hold" nodeType="withEffect">
                                  <p:stCondLst>
                                    <p:cond delay="0"/>
                                  </p:stCondLst>
                                  <p:childTnLst>
                                    <p:set>
                                      <p:cBhvr>
                                        <p:cTn id="86" dur="1" fill="hold">
                                          <p:stCondLst>
                                            <p:cond delay="0"/>
                                          </p:stCondLst>
                                        </p:cTn>
                                        <p:tgtEl>
                                          <p:spTgt spid="220"/>
                                        </p:tgtEl>
                                        <p:attrNameLst>
                                          <p:attrName>style.visibility</p:attrName>
                                        </p:attrNameLst>
                                      </p:cBhvr>
                                      <p:to>
                                        <p:strVal val="visible"/>
                                      </p:to>
                                    </p:set>
                                    <p:animEffect transition="in" filter="fade">
                                      <p:cBhvr>
                                        <p:cTn id="87" dur="500"/>
                                        <p:tgtEl>
                                          <p:spTgt spid="220"/>
                                        </p:tgtEl>
                                      </p:cBhvr>
                                    </p:animEffect>
                                  </p:childTnLst>
                                </p:cTn>
                              </p:par>
                              <p:par>
                                <p:cTn id="88" presetID="10" presetClass="entr" presetSubtype="0" fill="hold" nodeType="withEffect">
                                  <p:stCondLst>
                                    <p:cond delay="0"/>
                                  </p:stCondLst>
                                  <p:childTnLst>
                                    <p:set>
                                      <p:cBhvr>
                                        <p:cTn id="89" dur="1" fill="hold">
                                          <p:stCondLst>
                                            <p:cond delay="0"/>
                                          </p:stCondLst>
                                        </p:cTn>
                                        <p:tgtEl>
                                          <p:spTgt spid="221"/>
                                        </p:tgtEl>
                                        <p:attrNameLst>
                                          <p:attrName>style.visibility</p:attrName>
                                        </p:attrNameLst>
                                      </p:cBhvr>
                                      <p:to>
                                        <p:strVal val="visible"/>
                                      </p:to>
                                    </p:set>
                                    <p:animEffect transition="in" filter="fade">
                                      <p:cBhvr>
                                        <p:cTn id="90" dur="500"/>
                                        <p:tgtEl>
                                          <p:spTgt spid="221"/>
                                        </p:tgtEl>
                                      </p:cBhvr>
                                    </p:animEffect>
                                  </p:childTnLst>
                                </p:cTn>
                              </p:par>
                              <p:par>
                                <p:cTn id="91" presetID="10" presetClass="entr" presetSubtype="0" fill="hold" nodeType="withEffect">
                                  <p:stCondLst>
                                    <p:cond delay="0"/>
                                  </p:stCondLst>
                                  <p:childTnLst>
                                    <p:set>
                                      <p:cBhvr>
                                        <p:cTn id="92" dur="1" fill="hold">
                                          <p:stCondLst>
                                            <p:cond delay="0"/>
                                          </p:stCondLst>
                                        </p:cTn>
                                        <p:tgtEl>
                                          <p:spTgt spid="222"/>
                                        </p:tgtEl>
                                        <p:attrNameLst>
                                          <p:attrName>style.visibility</p:attrName>
                                        </p:attrNameLst>
                                      </p:cBhvr>
                                      <p:to>
                                        <p:strVal val="visible"/>
                                      </p:to>
                                    </p:set>
                                    <p:animEffect transition="in" filter="fade">
                                      <p:cBhvr>
                                        <p:cTn id="93" dur="500"/>
                                        <p:tgtEl>
                                          <p:spTgt spid="222"/>
                                        </p:tgtEl>
                                      </p:cBhvr>
                                    </p:animEffect>
                                  </p:childTnLst>
                                </p:cTn>
                              </p:par>
                              <p:par>
                                <p:cTn id="94" presetID="10" presetClass="entr" presetSubtype="0" fill="hold" nodeType="withEffect">
                                  <p:stCondLst>
                                    <p:cond delay="0"/>
                                  </p:stCondLst>
                                  <p:childTnLst>
                                    <p:set>
                                      <p:cBhvr>
                                        <p:cTn id="95" dur="1" fill="hold">
                                          <p:stCondLst>
                                            <p:cond delay="0"/>
                                          </p:stCondLst>
                                        </p:cTn>
                                        <p:tgtEl>
                                          <p:spTgt spid="223"/>
                                        </p:tgtEl>
                                        <p:attrNameLst>
                                          <p:attrName>style.visibility</p:attrName>
                                        </p:attrNameLst>
                                      </p:cBhvr>
                                      <p:to>
                                        <p:strVal val="visible"/>
                                      </p:to>
                                    </p:set>
                                    <p:animEffect transition="in" filter="fade">
                                      <p:cBhvr>
                                        <p:cTn id="96" dur="500"/>
                                        <p:tgtEl>
                                          <p:spTgt spid="223"/>
                                        </p:tgtEl>
                                      </p:cBhvr>
                                    </p:animEffect>
                                  </p:childTnLst>
                                </p:cTn>
                              </p:par>
                              <p:par>
                                <p:cTn id="97" presetID="10" presetClass="entr" presetSubtype="0" fill="hold" nodeType="withEffect">
                                  <p:stCondLst>
                                    <p:cond delay="0"/>
                                  </p:stCondLst>
                                  <p:childTnLst>
                                    <p:set>
                                      <p:cBhvr>
                                        <p:cTn id="98" dur="1" fill="hold">
                                          <p:stCondLst>
                                            <p:cond delay="0"/>
                                          </p:stCondLst>
                                        </p:cTn>
                                        <p:tgtEl>
                                          <p:spTgt spid="224"/>
                                        </p:tgtEl>
                                        <p:attrNameLst>
                                          <p:attrName>style.visibility</p:attrName>
                                        </p:attrNameLst>
                                      </p:cBhvr>
                                      <p:to>
                                        <p:strVal val="visible"/>
                                      </p:to>
                                    </p:set>
                                    <p:animEffect transition="in" filter="fade">
                                      <p:cBhvr>
                                        <p:cTn id="99" dur="500"/>
                                        <p:tgtEl>
                                          <p:spTgt spid="224"/>
                                        </p:tgtEl>
                                      </p:cBhvr>
                                    </p:animEffect>
                                  </p:childTnLst>
                                </p:cTn>
                              </p:par>
                              <p:par>
                                <p:cTn id="100" presetID="10" presetClass="entr" presetSubtype="0" fill="hold" nodeType="withEffect">
                                  <p:stCondLst>
                                    <p:cond delay="0"/>
                                  </p:stCondLst>
                                  <p:childTnLst>
                                    <p:set>
                                      <p:cBhvr>
                                        <p:cTn id="101" dur="1" fill="hold">
                                          <p:stCondLst>
                                            <p:cond delay="0"/>
                                          </p:stCondLst>
                                        </p:cTn>
                                        <p:tgtEl>
                                          <p:spTgt spid="225"/>
                                        </p:tgtEl>
                                        <p:attrNameLst>
                                          <p:attrName>style.visibility</p:attrName>
                                        </p:attrNameLst>
                                      </p:cBhvr>
                                      <p:to>
                                        <p:strVal val="visible"/>
                                      </p:to>
                                    </p:set>
                                    <p:animEffect transition="in" filter="fade">
                                      <p:cBhvr>
                                        <p:cTn id="102" dur="500"/>
                                        <p:tgtEl>
                                          <p:spTgt spid="225"/>
                                        </p:tgtEl>
                                      </p:cBhvr>
                                    </p:animEffect>
                                  </p:childTnLst>
                                </p:cTn>
                              </p:par>
                              <p:par>
                                <p:cTn id="103" presetID="10" presetClass="entr" presetSubtype="0" fill="hold" nodeType="withEffect">
                                  <p:stCondLst>
                                    <p:cond delay="0"/>
                                  </p:stCondLst>
                                  <p:childTnLst>
                                    <p:set>
                                      <p:cBhvr>
                                        <p:cTn id="104" dur="1" fill="hold">
                                          <p:stCondLst>
                                            <p:cond delay="0"/>
                                          </p:stCondLst>
                                        </p:cTn>
                                        <p:tgtEl>
                                          <p:spTgt spid="226"/>
                                        </p:tgtEl>
                                        <p:attrNameLst>
                                          <p:attrName>style.visibility</p:attrName>
                                        </p:attrNameLst>
                                      </p:cBhvr>
                                      <p:to>
                                        <p:strVal val="visible"/>
                                      </p:to>
                                    </p:set>
                                    <p:animEffect transition="in" filter="fade">
                                      <p:cBhvr>
                                        <p:cTn id="105" dur="500"/>
                                        <p:tgtEl>
                                          <p:spTgt spid="226"/>
                                        </p:tgtEl>
                                      </p:cBhvr>
                                    </p:animEffect>
                                  </p:childTnLst>
                                </p:cTn>
                              </p:par>
                              <p:par>
                                <p:cTn id="106" presetID="10" presetClass="entr" presetSubtype="0" fill="hold" nodeType="withEffect">
                                  <p:stCondLst>
                                    <p:cond delay="0"/>
                                  </p:stCondLst>
                                  <p:childTnLst>
                                    <p:set>
                                      <p:cBhvr>
                                        <p:cTn id="107" dur="1" fill="hold">
                                          <p:stCondLst>
                                            <p:cond delay="0"/>
                                          </p:stCondLst>
                                        </p:cTn>
                                        <p:tgtEl>
                                          <p:spTgt spid="227"/>
                                        </p:tgtEl>
                                        <p:attrNameLst>
                                          <p:attrName>style.visibility</p:attrName>
                                        </p:attrNameLst>
                                      </p:cBhvr>
                                      <p:to>
                                        <p:strVal val="visible"/>
                                      </p:to>
                                    </p:set>
                                    <p:animEffect transition="in" filter="fade">
                                      <p:cBhvr>
                                        <p:cTn id="108" dur="500"/>
                                        <p:tgtEl>
                                          <p:spTgt spid="227"/>
                                        </p:tgtEl>
                                      </p:cBhvr>
                                    </p:animEffect>
                                  </p:childTnLst>
                                </p:cTn>
                              </p:par>
                              <p:par>
                                <p:cTn id="109" presetID="10" presetClass="entr" presetSubtype="0" fill="hold" nodeType="withEffect">
                                  <p:stCondLst>
                                    <p:cond delay="0"/>
                                  </p:stCondLst>
                                  <p:childTnLst>
                                    <p:set>
                                      <p:cBhvr>
                                        <p:cTn id="110" dur="1" fill="hold">
                                          <p:stCondLst>
                                            <p:cond delay="0"/>
                                          </p:stCondLst>
                                        </p:cTn>
                                        <p:tgtEl>
                                          <p:spTgt spid="228"/>
                                        </p:tgtEl>
                                        <p:attrNameLst>
                                          <p:attrName>style.visibility</p:attrName>
                                        </p:attrNameLst>
                                      </p:cBhvr>
                                      <p:to>
                                        <p:strVal val="visible"/>
                                      </p:to>
                                    </p:set>
                                    <p:animEffect transition="in" filter="fade">
                                      <p:cBhvr>
                                        <p:cTn id="111" dur="500"/>
                                        <p:tgtEl>
                                          <p:spTgt spid="228"/>
                                        </p:tgtEl>
                                      </p:cBhvr>
                                    </p:animEffect>
                                  </p:childTnLst>
                                </p:cTn>
                              </p:par>
                              <p:par>
                                <p:cTn id="112" presetID="10" presetClass="entr" presetSubtype="0" fill="hold" nodeType="withEffect">
                                  <p:stCondLst>
                                    <p:cond delay="0"/>
                                  </p:stCondLst>
                                  <p:childTnLst>
                                    <p:set>
                                      <p:cBhvr>
                                        <p:cTn id="113" dur="1" fill="hold">
                                          <p:stCondLst>
                                            <p:cond delay="0"/>
                                          </p:stCondLst>
                                        </p:cTn>
                                        <p:tgtEl>
                                          <p:spTgt spid="229"/>
                                        </p:tgtEl>
                                        <p:attrNameLst>
                                          <p:attrName>style.visibility</p:attrName>
                                        </p:attrNameLst>
                                      </p:cBhvr>
                                      <p:to>
                                        <p:strVal val="visible"/>
                                      </p:to>
                                    </p:set>
                                    <p:animEffect transition="in" filter="fade">
                                      <p:cBhvr>
                                        <p:cTn id="114" dur="500"/>
                                        <p:tgtEl>
                                          <p:spTgt spid="229"/>
                                        </p:tgtEl>
                                      </p:cBhvr>
                                    </p:animEffect>
                                  </p:childTnLst>
                                </p:cTn>
                              </p:par>
                              <p:par>
                                <p:cTn id="115" presetID="10" presetClass="entr" presetSubtype="0" fill="hold" nodeType="withEffect">
                                  <p:stCondLst>
                                    <p:cond delay="0"/>
                                  </p:stCondLst>
                                  <p:childTnLst>
                                    <p:set>
                                      <p:cBhvr>
                                        <p:cTn id="116" dur="1" fill="hold">
                                          <p:stCondLst>
                                            <p:cond delay="0"/>
                                          </p:stCondLst>
                                        </p:cTn>
                                        <p:tgtEl>
                                          <p:spTgt spid="230"/>
                                        </p:tgtEl>
                                        <p:attrNameLst>
                                          <p:attrName>style.visibility</p:attrName>
                                        </p:attrNameLst>
                                      </p:cBhvr>
                                      <p:to>
                                        <p:strVal val="visible"/>
                                      </p:to>
                                    </p:set>
                                    <p:animEffect transition="in" filter="fade">
                                      <p:cBhvr>
                                        <p:cTn id="117" dur="500"/>
                                        <p:tgtEl>
                                          <p:spTgt spid="230"/>
                                        </p:tgtEl>
                                      </p:cBhvr>
                                    </p:animEffect>
                                  </p:childTnLst>
                                </p:cTn>
                              </p:par>
                              <p:par>
                                <p:cTn id="118" presetID="10" presetClass="entr" presetSubtype="0" fill="hold" nodeType="withEffect">
                                  <p:stCondLst>
                                    <p:cond delay="0"/>
                                  </p:stCondLst>
                                  <p:childTnLst>
                                    <p:set>
                                      <p:cBhvr>
                                        <p:cTn id="119" dur="1" fill="hold">
                                          <p:stCondLst>
                                            <p:cond delay="0"/>
                                          </p:stCondLst>
                                        </p:cTn>
                                        <p:tgtEl>
                                          <p:spTgt spid="231"/>
                                        </p:tgtEl>
                                        <p:attrNameLst>
                                          <p:attrName>style.visibility</p:attrName>
                                        </p:attrNameLst>
                                      </p:cBhvr>
                                      <p:to>
                                        <p:strVal val="visible"/>
                                      </p:to>
                                    </p:set>
                                    <p:animEffect transition="in" filter="fade">
                                      <p:cBhvr>
                                        <p:cTn id="120" dur="500"/>
                                        <p:tgtEl>
                                          <p:spTgt spid="231"/>
                                        </p:tgtEl>
                                      </p:cBhvr>
                                    </p:animEffect>
                                  </p:childTnLst>
                                </p:cTn>
                              </p:par>
                              <p:par>
                                <p:cTn id="121" presetID="10" presetClass="entr" presetSubtype="0" fill="hold" nodeType="withEffect">
                                  <p:stCondLst>
                                    <p:cond delay="0"/>
                                  </p:stCondLst>
                                  <p:childTnLst>
                                    <p:set>
                                      <p:cBhvr>
                                        <p:cTn id="122" dur="1" fill="hold">
                                          <p:stCondLst>
                                            <p:cond delay="0"/>
                                          </p:stCondLst>
                                        </p:cTn>
                                        <p:tgtEl>
                                          <p:spTgt spid="232"/>
                                        </p:tgtEl>
                                        <p:attrNameLst>
                                          <p:attrName>style.visibility</p:attrName>
                                        </p:attrNameLst>
                                      </p:cBhvr>
                                      <p:to>
                                        <p:strVal val="visible"/>
                                      </p:to>
                                    </p:set>
                                    <p:animEffect transition="in" filter="fade">
                                      <p:cBhvr>
                                        <p:cTn id="123" dur="500"/>
                                        <p:tgtEl>
                                          <p:spTgt spid="232"/>
                                        </p:tgtEl>
                                      </p:cBhvr>
                                    </p:animEffect>
                                  </p:childTnLst>
                                </p:cTn>
                              </p:par>
                              <p:par>
                                <p:cTn id="124" presetID="10" presetClass="entr" presetSubtype="0" fill="hold" nodeType="withEffect">
                                  <p:stCondLst>
                                    <p:cond delay="0"/>
                                  </p:stCondLst>
                                  <p:childTnLst>
                                    <p:set>
                                      <p:cBhvr>
                                        <p:cTn id="125" dur="1" fill="hold">
                                          <p:stCondLst>
                                            <p:cond delay="0"/>
                                          </p:stCondLst>
                                        </p:cTn>
                                        <p:tgtEl>
                                          <p:spTgt spid="233"/>
                                        </p:tgtEl>
                                        <p:attrNameLst>
                                          <p:attrName>style.visibility</p:attrName>
                                        </p:attrNameLst>
                                      </p:cBhvr>
                                      <p:to>
                                        <p:strVal val="visible"/>
                                      </p:to>
                                    </p:set>
                                    <p:animEffect transition="in" filter="fade">
                                      <p:cBhvr>
                                        <p:cTn id="126" dur="500"/>
                                        <p:tgtEl>
                                          <p:spTgt spid="233"/>
                                        </p:tgtEl>
                                      </p:cBhvr>
                                    </p:animEffect>
                                  </p:childTnLst>
                                </p:cTn>
                              </p:par>
                              <p:par>
                                <p:cTn id="127" presetID="10" presetClass="entr" presetSubtype="0" fill="hold" nodeType="withEffect">
                                  <p:stCondLst>
                                    <p:cond delay="0"/>
                                  </p:stCondLst>
                                  <p:childTnLst>
                                    <p:set>
                                      <p:cBhvr>
                                        <p:cTn id="128" dur="1" fill="hold">
                                          <p:stCondLst>
                                            <p:cond delay="0"/>
                                          </p:stCondLst>
                                        </p:cTn>
                                        <p:tgtEl>
                                          <p:spTgt spid="234"/>
                                        </p:tgtEl>
                                        <p:attrNameLst>
                                          <p:attrName>style.visibility</p:attrName>
                                        </p:attrNameLst>
                                      </p:cBhvr>
                                      <p:to>
                                        <p:strVal val="visible"/>
                                      </p:to>
                                    </p:set>
                                    <p:animEffect transition="in" filter="fade">
                                      <p:cBhvr>
                                        <p:cTn id="129" dur="500"/>
                                        <p:tgtEl>
                                          <p:spTgt spid="234"/>
                                        </p:tgtEl>
                                      </p:cBhvr>
                                    </p:animEffect>
                                  </p:childTnLst>
                                </p:cTn>
                              </p:par>
                              <p:par>
                                <p:cTn id="130" presetID="10" presetClass="entr" presetSubtype="0" fill="hold" nodeType="withEffect">
                                  <p:stCondLst>
                                    <p:cond delay="0"/>
                                  </p:stCondLst>
                                  <p:childTnLst>
                                    <p:set>
                                      <p:cBhvr>
                                        <p:cTn id="131" dur="1" fill="hold">
                                          <p:stCondLst>
                                            <p:cond delay="0"/>
                                          </p:stCondLst>
                                        </p:cTn>
                                        <p:tgtEl>
                                          <p:spTgt spid="235"/>
                                        </p:tgtEl>
                                        <p:attrNameLst>
                                          <p:attrName>style.visibility</p:attrName>
                                        </p:attrNameLst>
                                      </p:cBhvr>
                                      <p:to>
                                        <p:strVal val="visible"/>
                                      </p:to>
                                    </p:set>
                                    <p:animEffect transition="in" filter="fade">
                                      <p:cBhvr>
                                        <p:cTn id="132" dur="500"/>
                                        <p:tgtEl>
                                          <p:spTgt spid="235"/>
                                        </p:tgtEl>
                                      </p:cBhvr>
                                    </p:animEffect>
                                  </p:childTnLst>
                                </p:cTn>
                              </p:par>
                              <p:par>
                                <p:cTn id="133" presetID="10" presetClass="entr" presetSubtype="0" fill="hold" nodeType="withEffect">
                                  <p:stCondLst>
                                    <p:cond delay="0"/>
                                  </p:stCondLst>
                                  <p:childTnLst>
                                    <p:set>
                                      <p:cBhvr>
                                        <p:cTn id="134" dur="1" fill="hold">
                                          <p:stCondLst>
                                            <p:cond delay="0"/>
                                          </p:stCondLst>
                                        </p:cTn>
                                        <p:tgtEl>
                                          <p:spTgt spid="236"/>
                                        </p:tgtEl>
                                        <p:attrNameLst>
                                          <p:attrName>style.visibility</p:attrName>
                                        </p:attrNameLst>
                                      </p:cBhvr>
                                      <p:to>
                                        <p:strVal val="visible"/>
                                      </p:to>
                                    </p:set>
                                    <p:animEffect transition="in" filter="fade">
                                      <p:cBhvr>
                                        <p:cTn id="135" dur="500"/>
                                        <p:tgtEl>
                                          <p:spTgt spid="236"/>
                                        </p:tgtEl>
                                      </p:cBhvr>
                                    </p:animEffect>
                                  </p:childTnLst>
                                </p:cTn>
                              </p:par>
                              <p:par>
                                <p:cTn id="136" presetID="10" presetClass="entr" presetSubtype="0" fill="hold" nodeType="withEffect">
                                  <p:stCondLst>
                                    <p:cond delay="0"/>
                                  </p:stCondLst>
                                  <p:childTnLst>
                                    <p:set>
                                      <p:cBhvr>
                                        <p:cTn id="137" dur="1" fill="hold">
                                          <p:stCondLst>
                                            <p:cond delay="0"/>
                                          </p:stCondLst>
                                        </p:cTn>
                                        <p:tgtEl>
                                          <p:spTgt spid="237"/>
                                        </p:tgtEl>
                                        <p:attrNameLst>
                                          <p:attrName>style.visibility</p:attrName>
                                        </p:attrNameLst>
                                      </p:cBhvr>
                                      <p:to>
                                        <p:strVal val="visible"/>
                                      </p:to>
                                    </p:set>
                                    <p:animEffect transition="in" filter="fade">
                                      <p:cBhvr>
                                        <p:cTn id="138" dur="500"/>
                                        <p:tgtEl>
                                          <p:spTgt spid="237"/>
                                        </p:tgtEl>
                                      </p:cBhvr>
                                    </p:animEffect>
                                  </p:childTnLst>
                                </p:cTn>
                              </p:par>
                              <p:par>
                                <p:cTn id="139" presetID="10" presetClass="entr" presetSubtype="0" fill="hold" nodeType="withEffect">
                                  <p:stCondLst>
                                    <p:cond delay="0"/>
                                  </p:stCondLst>
                                  <p:childTnLst>
                                    <p:set>
                                      <p:cBhvr>
                                        <p:cTn id="140" dur="1" fill="hold">
                                          <p:stCondLst>
                                            <p:cond delay="0"/>
                                          </p:stCondLst>
                                        </p:cTn>
                                        <p:tgtEl>
                                          <p:spTgt spid="238"/>
                                        </p:tgtEl>
                                        <p:attrNameLst>
                                          <p:attrName>style.visibility</p:attrName>
                                        </p:attrNameLst>
                                      </p:cBhvr>
                                      <p:to>
                                        <p:strVal val="visible"/>
                                      </p:to>
                                    </p:set>
                                    <p:animEffect transition="in" filter="fade">
                                      <p:cBhvr>
                                        <p:cTn id="141" dur="500"/>
                                        <p:tgtEl>
                                          <p:spTgt spid="238"/>
                                        </p:tgtEl>
                                      </p:cBhvr>
                                    </p:animEffect>
                                  </p:childTnLst>
                                </p:cTn>
                              </p:par>
                              <p:par>
                                <p:cTn id="142" presetID="10" presetClass="entr" presetSubtype="0" fill="hold" nodeType="withEffect">
                                  <p:stCondLst>
                                    <p:cond delay="0"/>
                                  </p:stCondLst>
                                  <p:childTnLst>
                                    <p:set>
                                      <p:cBhvr>
                                        <p:cTn id="143" dur="1" fill="hold">
                                          <p:stCondLst>
                                            <p:cond delay="0"/>
                                          </p:stCondLst>
                                        </p:cTn>
                                        <p:tgtEl>
                                          <p:spTgt spid="239"/>
                                        </p:tgtEl>
                                        <p:attrNameLst>
                                          <p:attrName>style.visibility</p:attrName>
                                        </p:attrNameLst>
                                      </p:cBhvr>
                                      <p:to>
                                        <p:strVal val="visible"/>
                                      </p:to>
                                    </p:set>
                                    <p:animEffect transition="in" filter="fade">
                                      <p:cBhvr>
                                        <p:cTn id="144" dur="500"/>
                                        <p:tgtEl>
                                          <p:spTgt spid="239"/>
                                        </p:tgtEl>
                                      </p:cBhvr>
                                    </p:animEffect>
                                  </p:childTnLst>
                                </p:cTn>
                              </p:par>
                              <p:par>
                                <p:cTn id="145" presetID="10" presetClass="entr" presetSubtype="0" fill="hold" nodeType="withEffect">
                                  <p:stCondLst>
                                    <p:cond delay="0"/>
                                  </p:stCondLst>
                                  <p:childTnLst>
                                    <p:set>
                                      <p:cBhvr>
                                        <p:cTn id="146" dur="1" fill="hold">
                                          <p:stCondLst>
                                            <p:cond delay="0"/>
                                          </p:stCondLst>
                                        </p:cTn>
                                        <p:tgtEl>
                                          <p:spTgt spid="240"/>
                                        </p:tgtEl>
                                        <p:attrNameLst>
                                          <p:attrName>style.visibility</p:attrName>
                                        </p:attrNameLst>
                                      </p:cBhvr>
                                      <p:to>
                                        <p:strVal val="visible"/>
                                      </p:to>
                                    </p:set>
                                    <p:animEffect transition="in" filter="fade">
                                      <p:cBhvr>
                                        <p:cTn id="147" dur="500"/>
                                        <p:tgtEl>
                                          <p:spTgt spid="240"/>
                                        </p:tgtEl>
                                      </p:cBhvr>
                                    </p:animEffect>
                                  </p:childTnLst>
                                </p:cTn>
                              </p:par>
                              <p:par>
                                <p:cTn id="148" presetID="10" presetClass="entr" presetSubtype="0" fill="hold" nodeType="withEffect">
                                  <p:stCondLst>
                                    <p:cond delay="0"/>
                                  </p:stCondLst>
                                  <p:childTnLst>
                                    <p:set>
                                      <p:cBhvr>
                                        <p:cTn id="149" dur="1" fill="hold">
                                          <p:stCondLst>
                                            <p:cond delay="0"/>
                                          </p:stCondLst>
                                        </p:cTn>
                                        <p:tgtEl>
                                          <p:spTgt spid="241"/>
                                        </p:tgtEl>
                                        <p:attrNameLst>
                                          <p:attrName>style.visibility</p:attrName>
                                        </p:attrNameLst>
                                      </p:cBhvr>
                                      <p:to>
                                        <p:strVal val="visible"/>
                                      </p:to>
                                    </p:set>
                                    <p:animEffect transition="in" filter="fade">
                                      <p:cBhvr>
                                        <p:cTn id="150" dur="500"/>
                                        <p:tgtEl>
                                          <p:spTgt spid="241"/>
                                        </p:tgtEl>
                                      </p:cBhvr>
                                    </p:animEffect>
                                  </p:childTnLst>
                                </p:cTn>
                              </p:par>
                              <p:par>
                                <p:cTn id="151" presetID="10" presetClass="entr" presetSubtype="0" fill="hold" nodeType="withEffect">
                                  <p:stCondLst>
                                    <p:cond delay="0"/>
                                  </p:stCondLst>
                                  <p:childTnLst>
                                    <p:set>
                                      <p:cBhvr>
                                        <p:cTn id="152" dur="1" fill="hold">
                                          <p:stCondLst>
                                            <p:cond delay="0"/>
                                          </p:stCondLst>
                                        </p:cTn>
                                        <p:tgtEl>
                                          <p:spTgt spid="242"/>
                                        </p:tgtEl>
                                        <p:attrNameLst>
                                          <p:attrName>style.visibility</p:attrName>
                                        </p:attrNameLst>
                                      </p:cBhvr>
                                      <p:to>
                                        <p:strVal val="visible"/>
                                      </p:to>
                                    </p:set>
                                    <p:animEffect transition="in" filter="fade">
                                      <p:cBhvr>
                                        <p:cTn id="153" dur="500"/>
                                        <p:tgtEl>
                                          <p:spTgt spid="242"/>
                                        </p:tgtEl>
                                      </p:cBhvr>
                                    </p:animEffect>
                                  </p:childTnLst>
                                </p:cTn>
                              </p:par>
                              <p:par>
                                <p:cTn id="154" presetID="10" presetClass="entr" presetSubtype="0" fill="hold" nodeType="withEffect">
                                  <p:stCondLst>
                                    <p:cond delay="0"/>
                                  </p:stCondLst>
                                  <p:childTnLst>
                                    <p:set>
                                      <p:cBhvr>
                                        <p:cTn id="155" dur="1" fill="hold">
                                          <p:stCondLst>
                                            <p:cond delay="0"/>
                                          </p:stCondLst>
                                        </p:cTn>
                                        <p:tgtEl>
                                          <p:spTgt spid="243"/>
                                        </p:tgtEl>
                                        <p:attrNameLst>
                                          <p:attrName>style.visibility</p:attrName>
                                        </p:attrNameLst>
                                      </p:cBhvr>
                                      <p:to>
                                        <p:strVal val="visible"/>
                                      </p:to>
                                    </p:set>
                                    <p:animEffect transition="in" filter="fade">
                                      <p:cBhvr>
                                        <p:cTn id="156" dur="500"/>
                                        <p:tgtEl>
                                          <p:spTgt spid="243"/>
                                        </p:tgtEl>
                                      </p:cBhvr>
                                    </p:animEffect>
                                  </p:childTnLst>
                                </p:cTn>
                              </p:par>
                              <p:par>
                                <p:cTn id="157" presetID="10" presetClass="entr" presetSubtype="0" fill="hold" nodeType="withEffect">
                                  <p:stCondLst>
                                    <p:cond delay="0"/>
                                  </p:stCondLst>
                                  <p:childTnLst>
                                    <p:set>
                                      <p:cBhvr>
                                        <p:cTn id="158" dur="1" fill="hold">
                                          <p:stCondLst>
                                            <p:cond delay="0"/>
                                          </p:stCondLst>
                                        </p:cTn>
                                        <p:tgtEl>
                                          <p:spTgt spid="244"/>
                                        </p:tgtEl>
                                        <p:attrNameLst>
                                          <p:attrName>style.visibility</p:attrName>
                                        </p:attrNameLst>
                                      </p:cBhvr>
                                      <p:to>
                                        <p:strVal val="visible"/>
                                      </p:to>
                                    </p:set>
                                    <p:animEffect transition="in" filter="fade">
                                      <p:cBhvr>
                                        <p:cTn id="159" dur="500"/>
                                        <p:tgtEl>
                                          <p:spTgt spid="244"/>
                                        </p:tgtEl>
                                      </p:cBhvr>
                                    </p:animEffect>
                                  </p:childTnLst>
                                </p:cTn>
                              </p:par>
                              <p:par>
                                <p:cTn id="160" presetID="10" presetClass="entr" presetSubtype="0" fill="hold" nodeType="withEffect">
                                  <p:stCondLst>
                                    <p:cond delay="0"/>
                                  </p:stCondLst>
                                  <p:childTnLst>
                                    <p:set>
                                      <p:cBhvr>
                                        <p:cTn id="161" dur="1" fill="hold">
                                          <p:stCondLst>
                                            <p:cond delay="0"/>
                                          </p:stCondLst>
                                        </p:cTn>
                                        <p:tgtEl>
                                          <p:spTgt spid="245"/>
                                        </p:tgtEl>
                                        <p:attrNameLst>
                                          <p:attrName>style.visibility</p:attrName>
                                        </p:attrNameLst>
                                      </p:cBhvr>
                                      <p:to>
                                        <p:strVal val="visible"/>
                                      </p:to>
                                    </p:set>
                                    <p:animEffect transition="in" filter="fade">
                                      <p:cBhvr>
                                        <p:cTn id="162" dur="500"/>
                                        <p:tgtEl>
                                          <p:spTgt spid="245"/>
                                        </p:tgtEl>
                                      </p:cBhvr>
                                    </p:animEffect>
                                  </p:childTnLst>
                                </p:cTn>
                              </p:par>
                              <p:par>
                                <p:cTn id="163" presetID="10" presetClass="entr" presetSubtype="0" fill="hold" nodeType="withEffect">
                                  <p:stCondLst>
                                    <p:cond delay="0"/>
                                  </p:stCondLst>
                                  <p:childTnLst>
                                    <p:set>
                                      <p:cBhvr>
                                        <p:cTn id="164" dur="1" fill="hold">
                                          <p:stCondLst>
                                            <p:cond delay="0"/>
                                          </p:stCondLst>
                                        </p:cTn>
                                        <p:tgtEl>
                                          <p:spTgt spid="246"/>
                                        </p:tgtEl>
                                        <p:attrNameLst>
                                          <p:attrName>style.visibility</p:attrName>
                                        </p:attrNameLst>
                                      </p:cBhvr>
                                      <p:to>
                                        <p:strVal val="visible"/>
                                      </p:to>
                                    </p:set>
                                    <p:animEffect transition="in" filter="fade">
                                      <p:cBhvr>
                                        <p:cTn id="165" dur="500"/>
                                        <p:tgtEl>
                                          <p:spTgt spid="246"/>
                                        </p:tgtEl>
                                      </p:cBhvr>
                                    </p:animEffect>
                                  </p:childTnLst>
                                </p:cTn>
                              </p:par>
                              <p:par>
                                <p:cTn id="166" presetID="10" presetClass="entr" presetSubtype="0" fill="hold" nodeType="withEffect">
                                  <p:stCondLst>
                                    <p:cond delay="0"/>
                                  </p:stCondLst>
                                  <p:childTnLst>
                                    <p:set>
                                      <p:cBhvr>
                                        <p:cTn id="167" dur="1" fill="hold">
                                          <p:stCondLst>
                                            <p:cond delay="0"/>
                                          </p:stCondLst>
                                        </p:cTn>
                                        <p:tgtEl>
                                          <p:spTgt spid="247"/>
                                        </p:tgtEl>
                                        <p:attrNameLst>
                                          <p:attrName>style.visibility</p:attrName>
                                        </p:attrNameLst>
                                      </p:cBhvr>
                                      <p:to>
                                        <p:strVal val="visible"/>
                                      </p:to>
                                    </p:set>
                                    <p:animEffect transition="in" filter="fade">
                                      <p:cBhvr>
                                        <p:cTn id="168" dur="500"/>
                                        <p:tgtEl>
                                          <p:spTgt spid="247"/>
                                        </p:tgtEl>
                                      </p:cBhvr>
                                    </p:animEffect>
                                  </p:childTnLst>
                                </p:cTn>
                              </p:par>
                              <p:par>
                                <p:cTn id="169" presetID="10" presetClass="entr" presetSubtype="0" fill="hold" nodeType="withEffect">
                                  <p:stCondLst>
                                    <p:cond delay="0"/>
                                  </p:stCondLst>
                                  <p:childTnLst>
                                    <p:set>
                                      <p:cBhvr>
                                        <p:cTn id="170" dur="1" fill="hold">
                                          <p:stCondLst>
                                            <p:cond delay="0"/>
                                          </p:stCondLst>
                                        </p:cTn>
                                        <p:tgtEl>
                                          <p:spTgt spid="248"/>
                                        </p:tgtEl>
                                        <p:attrNameLst>
                                          <p:attrName>style.visibility</p:attrName>
                                        </p:attrNameLst>
                                      </p:cBhvr>
                                      <p:to>
                                        <p:strVal val="visible"/>
                                      </p:to>
                                    </p:set>
                                    <p:animEffect transition="in" filter="fade">
                                      <p:cBhvr>
                                        <p:cTn id="171" dur="500"/>
                                        <p:tgtEl>
                                          <p:spTgt spid="248"/>
                                        </p:tgtEl>
                                      </p:cBhvr>
                                    </p:animEffect>
                                  </p:childTnLst>
                                </p:cTn>
                              </p:par>
                              <p:par>
                                <p:cTn id="172" presetID="10" presetClass="entr" presetSubtype="0" fill="hold" nodeType="withEffect">
                                  <p:stCondLst>
                                    <p:cond delay="0"/>
                                  </p:stCondLst>
                                  <p:childTnLst>
                                    <p:set>
                                      <p:cBhvr>
                                        <p:cTn id="173" dur="1" fill="hold">
                                          <p:stCondLst>
                                            <p:cond delay="0"/>
                                          </p:stCondLst>
                                        </p:cTn>
                                        <p:tgtEl>
                                          <p:spTgt spid="249"/>
                                        </p:tgtEl>
                                        <p:attrNameLst>
                                          <p:attrName>style.visibility</p:attrName>
                                        </p:attrNameLst>
                                      </p:cBhvr>
                                      <p:to>
                                        <p:strVal val="visible"/>
                                      </p:to>
                                    </p:set>
                                    <p:animEffect transition="in" filter="fade">
                                      <p:cBhvr>
                                        <p:cTn id="174" dur="500"/>
                                        <p:tgtEl>
                                          <p:spTgt spid="249"/>
                                        </p:tgtEl>
                                      </p:cBhvr>
                                    </p:animEffect>
                                  </p:childTnLst>
                                </p:cTn>
                              </p:par>
                              <p:par>
                                <p:cTn id="175" presetID="10" presetClass="entr" presetSubtype="0" fill="hold" nodeType="withEffect">
                                  <p:stCondLst>
                                    <p:cond delay="0"/>
                                  </p:stCondLst>
                                  <p:childTnLst>
                                    <p:set>
                                      <p:cBhvr>
                                        <p:cTn id="176" dur="1" fill="hold">
                                          <p:stCondLst>
                                            <p:cond delay="0"/>
                                          </p:stCondLst>
                                        </p:cTn>
                                        <p:tgtEl>
                                          <p:spTgt spid="250"/>
                                        </p:tgtEl>
                                        <p:attrNameLst>
                                          <p:attrName>style.visibility</p:attrName>
                                        </p:attrNameLst>
                                      </p:cBhvr>
                                      <p:to>
                                        <p:strVal val="visible"/>
                                      </p:to>
                                    </p:set>
                                    <p:animEffect transition="in" filter="fade">
                                      <p:cBhvr>
                                        <p:cTn id="177" dur="500"/>
                                        <p:tgtEl>
                                          <p:spTgt spid="250"/>
                                        </p:tgtEl>
                                      </p:cBhvr>
                                    </p:animEffect>
                                  </p:childTnLst>
                                </p:cTn>
                              </p:par>
                              <p:par>
                                <p:cTn id="178" presetID="10" presetClass="entr" presetSubtype="0" fill="hold" nodeType="withEffect">
                                  <p:stCondLst>
                                    <p:cond delay="0"/>
                                  </p:stCondLst>
                                  <p:childTnLst>
                                    <p:set>
                                      <p:cBhvr>
                                        <p:cTn id="179" dur="1" fill="hold">
                                          <p:stCondLst>
                                            <p:cond delay="0"/>
                                          </p:stCondLst>
                                        </p:cTn>
                                        <p:tgtEl>
                                          <p:spTgt spid="251"/>
                                        </p:tgtEl>
                                        <p:attrNameLst>
                                          <p:attrName>style.visibility</p:attrName>
                                        </p:attrNameLst>
                                      </p:cBhvr>
                                      <p:to>
                                        <p:strVal val="visible"/>
                                      </p:to>
                                    </p:set>
                                    <p:animEffect transition="in" filter="fade">
                                      <p:cBhvr>
                                        <p:cTn id="180" dur="500"/>
                                        <p:tgtEl>
                                          <p:spTgt spid="251"/>
                                        </p:tgtEl>
                                      </p:cBhvr>
                                    </p:animEffect>
                                  </p:childTnLst>
                                </p:cTn>
                              </p:par>
                              <p:par>
                                <p:cTn id="181" presetID="10" presetClass="entr" presetSubtype="0" fill="hold" nodeType="withEffect">
                                  <p:stCondLst>
                                    <p:cond delay="0"/>
                                  </p:stCondLst>
                                  <p:childTnLst>
                                    <p:set>
                                      <p:cBhvr>
                                        <p:cTn id="182" dur="1" fill="hold">
                                          <p:stCondLst>
                                            <p:cond delay="0"/>
                                          </p:stCondLst>
                                        </p:cTn>
                                        <p:tgtEl>
                                          <p:spTgt spid="252"/>
                                        </p:tgtEl>
                                        <p:attrNameLst>
                                          <p:attrName>style.visibility</p:attrName>
                                        </p:attrNameLst>
                                      </p:cBhvr>
                                      <p:to>
                                        <p:strVal val="visible"/>
                                      </p:to>
                                    </p:set>
                                    <p:animEffect transition="in" filter="fade">
                                      <p:cBhvr>
                                        <p:cTn id="183" dur="500"/>
                                        <p:tgtEl>
                                          <p:spTgt spid="252"/>
                                        </p:tgtEl>
                                      </p:cBhvr>
                                    </p:animEffect>
                                  </p:childTnLst>
                                </p:cTn>
                              </p:par>
                              <p:par>
                                <p:cTn id="184" presetID="10" presetClass="entr" presetSubtype="0" fill="hold" nodeType="withEffect">
                                  <p:stCondLst>
                                    <p:cond delay="0"/>
                                  </p:stCondLst>
                                  <p:childTnLst>
                                    <p:set>
                                      <p:cBhvr>
                                        <p:cTn id="185" dur="1" fill="hold">
                                          <p:stCondLst>
                                            <p:cond delay="0"/>
                                          </p:stCondLst>
                                        </p:cTn>
                                        <p:tgtEl>
                                          <p:spTgt spid="253"/>
                                        </p:tgtEl>
                                        <p:attrNameLst>
                                          <p:attrName>style.visibility</p:attrName>
                                        </p:attrNameLst>
                                      </p:cBhvr>
                                      <p:to>
                                        <p:strVal val="visible"/>
                                      </p:to>
                                    </p:set>
                                    <p:animEffect transition="in" filter="fade">
                                      <p:cBhvr>
                                        <p:cTn id="186" dur="500"/>
                                        <p:tgtEl>
                                          <p:spTgt spid="253"/>
                                        </p:tgtEl>
                                      </p:cBhvr>
                                    </p:animEffect>
                                  </p:childTnLst>
                                </p:cTn>
                              </p:par>
                              <p:par>
                                <p:cTn id="187" presetID="10" presetClass="entr" presetSubtype="0" fill="hold" nodeType="withEffect">
                                  <p:stCondLst>
                                    <p:cond delay="0"/>
                                  </p:stCondLst>
                                  <p:childTnLst>
                                    <p:set>
                                      <p:cBhvr>
                                        <p:cTn id="188" dur="1" fill="hold">
                                          <p:stCondLst>
                                            <p:cond delay="0"/>
                                          </p:stCondLst>
                                        </p:cTn>
                                        <p:tgtEl>
                                          <p:spTgt spid="254"/>
                                        </p:tgtEl>
                                        <p:attrNameLst>
                                          <p:attrName>style.visibility</p:attrName>
                                        </p:attrNameLst>
                                      </p:cBhvr>
                                      <p:to>
                                        <p:strVal val="visible"/>
                                      </p:to>
                                    </p:set>
                                    <p:animEffect transition="in" filter="fade">
                                      <p:cBhvr>
                                        <p:cTn id="189" dur="500"/>
                                        <p:tgtEl>
                                          <p:spTgt spid="254"/>
                                        </p:tgtEl>
                                      </p:cBhvr>
                                    </p:animEffect>
                                  </p:childTnLst>
                                </p:cTn>
                              </p:par>
                              <p:par>
                                <p:cTn id="190" presetID="10" presetClass="entr" presetSubtype="0" fill="hold" nodeType="withEffect">
                                  <p:stCondLst>
                                    <p:cond delay="0"/>
                                  </p:stCondLst>
                                  <p:childTnLst>
                                    <p:set>
                                      <p:cBhvr>
                                        <p:cTn id="191" dur="1" fill="hold">
                                          <p:stCondLst>
                                            <p:cond delay="0"/>
                                          </p:stCondLst>
                                        </p:cTn>
                                        <p:tgtEl>
                                          <p:spTgt spid="255"/>
                                        </p:tgtEl>
                                        <p:attrNameLst>
                                          <p:attrName>style.visibility</p:attrName>
                                        </p:attrNameLst>
                                      </p:cBhvr>
                                      <p:to>
                                        <p:strVal val="visible"/>
                                      </p:to>
                                    </p:set>
                                    <p:animEffect transition="in" filter="fade">
                                      <p:cBhvr>
                                        <p:cTn id="192" dur="500"/>
                                        <p:tgtEl>
                                          <p:spTgt spid="255"/>
                                        </p:tgtEl>
                                      </p:cBhvr>
                                    </p:animEffect>
                                  </p:childTnLst>
                                </p:cTn>
                              </p:par>
                              <p:par>
                                <p:cTn id="193" presetID="10" presetClass="entr" presetSubtype="0" fill="hold" nodeType="withEffect">
                                  <p:stCondLst>
                                    <p:cond delay="0"/>
                                  </p:stCondLst>
                                  <p:childTnLst>
                                    <p:set>
                                      <p:cBhvr>
                                        <p:cTn id="194" dur="1" fill="hold">
                                          <p:stCondLst>
                                            <p:cond delay="0"/>
                                          </p:stCondLst>
                                        </p:cTn>
                                        <p:tgtEl>
                                          <p:spTgt spid="256"/>
                                        </p:tgtEl>
                                        <p:attrNameLst>
                                          <p:attrName>style.visibility</p:attrName>
                                        </p:attrNameLst>
                                      </p:cBhvr>
                                      <p:to>
                                        <p:strVal val="visible"/>
                                      </p:to>
                                    </p:set>
                                    <p:animEffect transition="in" filter="fade">
                                      <p:cBhvr>
                                        <p:cTn id="195" dur="500"/>
                                        <p:tgtEl>
                                          <p:spTgt spid="256"/>
                                        </p:tgtEl>
                                      </p:cBhvr>
                                    </p:animEffect>
                                  </p:childTnLst>
                                </p:cTn>
                              </p:par>
                              <p:par>
                                <p:cTn id="196" presetID="10" presetClass="entr" presetSubtype="0" fill="hold" nodeType="withEffect">
                                  <p:stCondLst>
                                    <p:cond delay="0"/>
                                  </p:stCondLst>
                                  <p:childTnLst>
                                    <p:set>
                                      <p:cBhvr>
                                        <p:cTn id="197" dur="1" fill="hold">
                                          <p:stCondLst>
                                            <p:cond delay="0"/>
                                          </p:stCondLst>
                                        </p:cTn>
                                        <p:tgtEl>
                                          <p:spTgt spid="257"/>
                                        </p:tgtEl>
                                        <p:attrNameLst>
                                          <p:attrName>style.visibility</p:attrName>
                                        </p:attrNameLst>
                                      </p:cBhvr>
                                      <p:to>
                                        <p:strVal val="visible"/>
                                      </p:to>
                                    </p:set>
                                    <p:animEffect transition="in" filter="fade">
                                      <p:cBhvr>
                                        <p:cTn id="198" dur="500"/>
                                        <p:tgtEl>
                                          <p:spTgt spid="257"/>
                                        </p:tgtEl>
                                      </p:cBhvr>
                                    </p:animEffect>
                                  </p:childTnLst>
                                </p:cTn>
                              </p:par>
                              <p:par>
                                <p:cTn id="199" presetID="10" presetClass="entr" presetSubtype="0" fill="hold" nodeType="withEffect">
                                  <p:stCondLst>
                                    <p:cond delay="0"/>
                                  </p:stCondLst>
                                  <p:childTnLst>
                                    <p:set>
                                      <p:cBhvr>
                                        <p:cTn id="200" dur="1" fill="hold">
                                          <p:stCondLst>
                                            <p:cond delay="0"/>
                                          </p:stCondLst>
                                        </p:cTn>
                                        <p:tgtEl>
                                          <p:spTgt spid="258"/>
                                        </p:tgtEl>
                                        <p:attrNameLst>
                                          <p:attrName>style.visibility</p:attrName>
                                        </p:attrNameLst>
                                      </p:cBhvr>
                                      <p:to>
                                        <p:strVal val="visible"/>
                                      </p:to>
                                    </p:set>
                                    <p:animEffect transition="in" filter="fade">
                                      <p:cBhvr>
                                        <p:cTn id="201" dur="500"/>
                                        <p:tgtEl>
                                          <p:spTgt spid="258"/>
                                        </p:tgtEl>
                                      </p:cBhvr>
                                    </p:animEffect>
                                  </p:childTnLst>
                                </p:cTn>
                              </p:par>
                              <p:par>
                                <p:cTn id="202" presetID="10" presetClass="entr" presetSubtype="0" fill="hold" nodeType="withEffect">
                                  <p:stCondLst>
                                    <p:cond delay="0"/>
                                  </p:stCondLst>
                                  <p:childTnLst>
                                    <p:set>
                                      <p:cBhvr>
                                        <p:cTn id="203" dur="1" fill="hold">
                                          <p:stCondLst>
                                            <p:cond delay="0"/>
                                          </p:stCondLst>
                                        </p:cTn>
                                        <p:tgtEl>
                                          <p:spTgt spid="259"/>
                                        </p:tgtEl>
                                        <p:attrNameLst>
                                          <p:attrName>style.visibility</p:attrName>
                                        </p:attrNameLst>
                                      </p:cBhvr>
                                      <p:to>
                                        <p:strVal val="visible"/>
                                      </p:to>
                                    </p:set>
                                    <p:animEffect transition="in" filter="fade">
                                      <p:cBhvr>
                                        <p:cTn id="204" dur="500"/>
                                        <p:tgtEl>
                                          <p:spTgt spid="259"/>
                                        </p:tgtEl>
                                      </p:cBhvr>
                                    </p:animEffect>
                                  </p:childTnLst>
                                </p:cTn>
                              </p:par>
                              <p:par>
                                <p:cTn id="205" presetID="10" presetClass="entr" presetSubtype="0" fill="hold" nodeType="withEffect">
                                  <p:stCondLst>
                                    <p:cond delay="0"/>
                                  </p:stCondLst>
                                  <p:childTnLst>
                                    <p:set>
                                      <p:cBhvr>
                                        <p:cTn id="206" dur="1" fill="hold">
                                          <p:stCondLst>
                                            <p:cond delay="0"/>
                                          </p:stCondLst>
                                        </p:cTn>
                                        <p:tgtEl>
                                          <p:spTgt spid="260"/>
                                        </p:tgtEl>
                                        <p:attrNameLst>
                                          <p:attrName>style.visibility</p:attrName>
                                        </p:attrNameLst>
                                      </p:cBhvr>
                                      <p:to>
                                        <p:strVal val="visible"/>
                                      </p:to>
                                    </p:set>
                                    <p:animEffect transition="in" filter="fade">
                                      <p:cBhvr>
                                        <p:cTn id="207" dur="500"/>
                                        <p:tgtEl>
                                          <p:spTgt spid="260"/>
                                        </p:tgtEl>
                                      </p:cBhvr>
                                    </p:animEffect>
                                  </p:childTnLst>
                                </p:cTn>
                              </p:par>
                              <p:par>
                                <p:cTn id="208" presetID="10" presetClass="entr" presetSubtype="0" fill="hold" nodeType="withEffect">
                                  <p:stCondLst>
                                    <p:cond delay="0"/>
                                  </p:stCondLst>
                                  <p:childTnLst>
                                    <p:set>
                                      <p:cBhvr>
                                        <p:cTn id="209" dur="1" fill="hold">
                                          <p:stCondLst>
                                            <p:cond delay="0"/>
                                          </p:stCondLst>
                                        </p:cTn>
                                        <p:tgtEl>
                                          <p:spTgt spid="261"/>
                                        </p:tgtEl>
                                        <p:attrNameLst>
                                          <p:attrName>style.visibility</p:attrName>
                                        </p:attrNameLst>
                                      </p:cBhvr>
                                      <p:to>
                                        <p:strVal val="visible"/>
                                      </p:to>
                                    </p:set>
                                    <p:animEffect transition="in" filter="fade">
                                      <p:cBhvr>
                                        <p:cTn id="210" dur="500"/>
                                        <p:tgtEl>
                                          <p:spTgt spid="261"/>
                                        </p:tgtEl>
                                      </p:cBhvr>
                                    </p:animEffect>
                                  </p:childTnLst>
                                </p:cTn>
                              </p:par>
                              <p:par>
                                <p:cTn id="211" presetID="10" presetClass="entr" presetSubtype="0" fill="hold" nodeType="withEffect">
                                  <p:stCondLst>
                                    <p:cond delay="0"/>
                                  </p:stCondLst>
                                  <p:childTnLst>
                                    <p:set>
                                      <p:cBhvr>
                                        <p:cTn id="212" dur="1" fill="hold">
                                          <p:stCondLst>
                                            <p:cond delay="0"/>
                                          </p:stCondLst>
                                        </p:cTn>
                                        <p:tgtEl>
                                          <p:spTgt spid="262"/>
                                        </p:tgtEl>
                                        <p:attrNameLst>
                                          <p:attrName>style.visibility</p:attrName>
                                        </p:attrNameLst>
                                      </p:cBhvr>
                                      <p:to>
                                        <p:strVal val="visible"/>
                                      </p:to>
                                    </p:set>
                                    <p:animEffect transition="in" filter="fade">
                                      <p:cBhvr>
                                        <p:cTn id="213" dur="500"/>
                                        <p:tgtEl>
                                          <p:spTgt spid="262"/>
                                        </p:tgtEl>
                                      </p:cBhvr>
                                    </p:animEffect>
                                  </p:childTnLst>
                                </p:cTn>
                              </p:par>
                              <p:par>
                                <p:cTn id="214" presetID="10" presetClass="entr" presetSubtype="0" fill="hold" nodeType="withEffect">
                                  <p:stCondLst>
                                    <p:cond delay="0"/>
                                  </p:stCondLst>
                                  <p:childTnLst>
                                    <p:set>
                                      <p:cBhvr>
                                        <p:cTn id="215" dur="1" fill="hold">
                                          <p:stCondLst>
                                            <p:cond delay="0"/>
                                          </p:stCondLst>
                                        </p:cTn>
                                        <p:tgtEl>
                                          <p:spTgt spid="263"/>
                                        </p:tgtEl>
                                        <p:attrNameLst>
                                          <p:attrName>style.visibility</p:attrName>
                                        </p:attrNameLst>
                                      </p:cBhvr>
                                      <p:to>
                                        <p:strVal val="visible"/>
                                      </p:to>
                                    </p:set>
                                    <p:animEffect transition="in" filter="fade">
                                      <p:cBhvr>
                                        <p:cTn id="216" dur="500"/>
                                        <p:tgtEl>
                                          <p:spTgt spid="263"/>
                                        </p:tgtEl>
                                      </p:cBhvr>
                                    </p:animEffect>
                                  </p:childTnLst>
                                </p:cTn>
                              </p:par>
                              <p:par>
                                <p:cTn id="217" presetID="10" presetClass="entr" presetSubtype="0" fill="hold" nodeType="withEffect">
                                  <p:stCondLst>
                                    <p:cond delay="0"/>
                                  </p:stCondLst>
                                  <p:childTnLst>
                                    <p:set>
                                      <p:cBhvr>
                                        <p:cTn id="218" dur="1" fill="hold">
                                          <p:stCondLst>
                                            <p:cond delay="0"/>
                                          </p:stCondLst>
                                        </p:cTn>
                                        <p:tgtEl>
                                          <p:spTgt spid="264"/>
                                        </p:tgtEl>
                                        <p:attrNameLst>
                                          <p:attrName>style.visibility</p:attrName>
                                        </p:attrNameLst>
                                      </p:cBhvr>
                                      <p:to>
                                        <p:strVal val="visible"/>
                                      </p:to>
                                    </p:set>
                                    <p:animEffect transition="in" filter="fade">
                                      <p:cBhvr>
                                        <p:cTn id="219" dur="500"/>
                                        <p:tgtEl>
                                          <p:spTgt spid="264"/>
                                        </p:tgtEl>
                                      </p:cBhvr>
                                    </p:animEffect>
                                  </p:childTnLst>
                                </p:cTn>
                              </p:par>
                              <p:par>
                                <p:cTn id="220" presetID="10" presetClass="entr" presetSubtype="0" fill="hold" nodeType="withEffect">
                                  <p:stCondLst>
                                    <p:cond delay="0"/>
                                  </p:stCondLst>
                                  <p:childTnLst>
                                    <p:set>
                                      <p:cBhvr>
                                        <p:cTn id="221" dur="1" fill="hold">
                                          <p:stCondLst>
                                            <p:cond delay="0"/>
                                          </p:stCondLst>
                                        </p:cTn>
                                        <p:tgtEl>
                                          <p:spTgt spid="265"/>
                                        </p:tgtEl>
                                        <p:attrNameLst>
                                          <p:attrName>style.visibility</p:attrName>
                                        </p:attrNameLst>
                                      </p:cBhvr>
                                      <p:to>
                                        <p:strVal val="visible"/>
                                      </p:to>
                                    </p:set>
                                    <p:animEffect transition="in" filter="fade">
                                      <p:cBhvr>
                                        <p:cTn id="222" dur="500"/>
                                        <p:tgtEl>
                                          <p:spTgt spid="265"/>
                                        </p:tgtEl>
                                      </p:cBhvr>
                                    </p:animEffect>
                                  </p:childTnLst>
                                </p:cTn>
                              </p:par>
                              <p:par>
                                <p:cTn id="223" presetID="10" presetClass="entr" presetSubtype="0" fill="hold" nodeType="withEffect">
                                  <p:stCondLst>
                                    <p:cond delay="0"/>
                                  </p:stCondLst>
                                  <p:childTnLst>
                                    <p:set>
                                      <p:cBhvr>
                                        <p:cTn id="224" dur="1" fill="hold">
                                          <p:stCondLst>
                                            <p:cond delay="0"/>
                                          </p:stCondLst>
                                        </p:cTn>
                                        <p:tgtEl>
                                          <p:spTgt spid="266"/>
                                        </p:tgtEl>
                                        <p:attrNameLst>
                                          <p:attrName>style.visibility</p:attrName>
                                        </p:attrNameLst>
                                      </p:cBhvr>
                                      <p:to>
                                        <p:strVal val="visible"/>
                                      </p:to>
                                    </p:set>
                                    <p:animEffect transition="in" filter="fade">
                                      <p:cBhvr>
                                        <p:cTn id="225" dur="500"/>
                                        <p:tgtEl>
                                          <p:spTgt spid="266"/>
                                        </p:tgtEl>
                                      </p:cBhvr>
                                    </p:animEffect>
                                  </p:childTnLst>
                                </p:cTn>
                              </p:par>
                              <p:par>
                                <p:cTn id="226" presetID="10" presetClass="entr" presetSubtype="0" fill="hold" nodeType="withEffect">
                                  <p:stCondLst>
                                    <p:cond delay="0"/>
                                  </p:stCondLst>
                                  <p:childTnLst>
                                    <p:set>
                                      <p:cBhvr>
                                        <p:cTn id="227" dur="1" fill="hold">
                                          <p:stCondLst>
                                            <p:cond delay="0"/>
                                          </p:stCondLst>
                                        </p:cTn>
                                        <p:tgtEl>
                                          <p:spTgt spid="267"/>
                                        </p:tgtEl>
                                        <p:attrNameLst>
                                          <p:attrName>style.visibility</p:attrName>
                                        </p:attrNameLst>
                                      </p:cBhvr>
                                      <p:to>
                                        <p:strVal val="visible"/>
                                      </p:to>
                                    </p:set>
                                    <p:animEffect transition="in" filter="fade">
                                      <p:cBhvr>
                                        <p:cTn id="228" dur="500"/>
                                        <p:tgtEl>
                                          <p:spTgt spid="267"/>
                                        </p:tgtEl>
                                      </p:cBhvr>
                                    </p:animEffect>
                                  </p:childTnLst>
                                </p:cTn>
                              </p:par>
                              <p:par>
                                <p:cTn id="229" presetID="10" presetClass="entr" presetSubtype="0" fill="hold" nodeType="withEffect">
                                  <p:stCondLst>
                                    <p:cond delay="0"/>
                                  </p:stCondLst>
                                  <p:childTnLst>
                                    <p:set>
                                      <p:cBhvr>
                                        <p:cTn id="230" dur="1" fill="hold">
                                          <p:stCondLst>
                                            <p:cond delay="0"/>
                                          </p:stCondLst>
                                        </p:cTn>
                                        <p:tgtEl>
                                          <p:spTgt spid="268"/>
                                        </p:tgtEl>
                                        <p:attrNameLst>
                                          <p:attrName>style.visibility</p:attrName>
                                        </p:attrNameLst>
                                      </p:cBhvr>
                                      <p:to>
                                        <p:strVal val="visible"/>
                                      </p:to>
                                    </p:set>
                                    <p:animEffect transition="in" filter="fade">
                                      <p:cBhvr>
                                        <p:cTn id="231" dur="500"/>
                                        <p:tgtEl>
                                          <p:spTgt spid="268"/>
                                        </p:tgtEl>
                                      </p:cBhvr>
                                    </p:animEffect>
                                  </p:childTnLst>
                                </p:cTn>
                              </p:par>
                              <p:par>
                                <p:cTn id="232" presetID="10" presetClass="entr" presetSubtype="0" fill="hold" nodeType="withEffect">
                                  <p:stCondLst>
                                    <p:cond delay="0"/>
                                  </p:stCondLst>
                                  <p:childTnLst>
                                    <p:set>
                                      <p:cBhvr>
                                        <p:cTn id="233" dur="1" fill="hold">
                                          <p:stCondLst>
                                            <p:cond delay="0"/>
                                          </p:stCondLst>
                                        </p:cTn>
                                        <p:tgtEl>
                                          <p:spTgt spid="269"/>
                                        </p:tgtEl>
                                        <p:attrNameLst>
                                          <p:attrName>style.visibility</p:attrName>
                                        </p:attrNameLst>
                                      </p:cBhvr>
                                      <p:to>
                                        <p:strVal val="visible"/>
                                      </p:to>
                                    </p:set>
                                    <p:animEffect transition="in" filter="fade">
                                      <p:cBhvr>
                                        <p:cTn id="234" dur="500"/>
                                        <p:tgtEl>
                                          <p:spTgt spid="269"/>
                                        </p:tgtEl>
                                      </p:cBhvr>
                                    </p:animEffect>
                                  </p:childTnLst>
                                </p:cTn>
                              </p:par>
                              <p:par>
                                <p:cTn id="235" presetID="10" presetClass="entr" presetSubtype="0" fill="hold" nodeType="withEffect">
                                  <p:stCondLst>
                                    <p:cond delay="0"/>
                                  </p:stCondLst>
                                  <p:childTnLst>
                                    <p:set>
                                      <p:cBhvr>
                                        <p:cTn id="236" dur="1" fill="hold">
                                          <p:stCondLst>
                                            <p:cond delay="0"/>
                                          </p:stCondLst>
                                        </p:cTn>
                                        <p:tgtEl>
                                          <p:spTgt spid="270"/>
                                        </p:tgtEl>
                                        <p:attrNameLst>
                                          <p:attrName>style.visibility</p:attrName>
                                        </p:attrNameLst>
                                      </p:cBhvr>
                                      <p:to>
                                        <p:strVal val="visible"/>
                                      </p:to>
                                    </p:set>
                                    <p:animEffect transition="in" filter="fade">
                                      <p:cBhvr>
                                        <p:cTn id="237" dur="500"/>
                                        <p:tgtEl>
                                          <p:spTgt spid="270"/>
                                        </p:tgtEl>
                                      </p:cBhvr>
                                    </p:animEffect>
                                  </p:childTnLst>
                                </p:cTn>
                              </p:par>
                              <p:par>
                                <p:cTn id="238" presetID="10" presetClass="entr" presetSubtype="0" fill="hold" nodeType="withEffect">
                                  <p:stCondLst>
                                    <p:cond delay="0"/>
                                  </p:stCondLst>
                                  <p:childTnLst>
                                    <p:set>
                                      <p:cBhvr>
                                        <p:cTn id="239" dur="1" fill="hold">
                                          <p:stCondLst>
                                            <p:cond delay="0"/>
                                          </p:stCondLst>
                                        </p:cTn>
                                        <p:tgtEl>
                                          <p:spTgt spid="271"/>
                                        </p:tgtEl>
                                        <p:attrNameLst>
                                          <p:attrName>style.visibility</p:attrName>
                                        </p:attrNameLst>
                                      </p:cBhvr>
                                      <p:to>
                                        <p:strVal val="visible"/>
                                      </p:to>
                                    </p:set>
                                    <p:animEffect transition="in" filter="fade">
                                      <p:cBhvr>
                                        <p:cTn id="240" dur="500"/>
                                        <p:tgtEl>
                                          <p:spTgt spid="271"/>
                                        </p:tgtEl>
                                      </p:cBhvr>
                                    </p:animEffect>
                                  </p:childTnLst>
                                </p:cTn>
                              </p:par>
                              <p:par>
                                <p:cTn id="241" presetID="10" presetClass="entr" presetSubtype="0" fill="hold" nodeType="withEffect">
                                  <p:stCondLst>
                                    <p:cond delay="0"/>
                                  </p:stCondLst>
                                  <p:childTnLst>
                                    <p:set>
                                      <p:cBhvr>
                                        <p:cTn id="242" dur="1" fill="hold">
                                          <p:stCondLst>
                                            <p:cond delay="0"/>
                                          </p:stCondLst>
                                        </p:cTn>
                                        <p:tgtEl>
                                          <p:spTgt spid="272"/>
                                        </p:tgtEl>
                                        <p:attrNameLst>
                                          <p:attrName>style.visibility</p:attrName>
                                        </p:attrNameLst>
                                      </p:cBhvr>
                                      <p:to>
                                        <p:strVal val="visible"/>
                                      </p:to>
                                    </p:set>
                                    <p:animEffect transition="in" filter="fade">
                                      <p:cBhvr>
                                        <p:cTn id="243" dur="500"/>
                                        <p:tgtEl>
                                          <p:spTgt spid="272"/>
                                        </p:tgtEl>
                                      </p:cBhvr>
                                    </p:animEffect>
                                  </p:childTnLst>
                                </p:cTn>
                              </p:par>
                              <p:par>
                                <p:cTn id="244" presetID="10" presetClass="entr" presetSubtype="0" fill="hold" nodeType="withEffect">
                                  <p:stCondLst>
                                    <p:cond delay="0"/>
                                  </p:stCondLst>
                                  <p:childTnLst>
                                    <p:set>
                                      <p:cBhvr>
                                        <p:cTn id="245" dur="1" fill="hold">
                                          <p:stCondLst>
                                            <p:cond delay="0"/>
                                          </p:stCondLst>
                                        </p:cTn>
                                        <p:tgtEl>
                                          <p:spTgt spid="273"/>
                                        </p:tgtEl>
                                        <p:attrNameLst>
                                          <p:attrName>style.visibility</p:attrName>
                                        </p:attrNameLst>
                                      </p:cBhvr>
                                      <p:to>
                                        <p:strVal val="visible"/>
                                      </p:to>
                                    </p:set>
                                    <p:animEffect transition="in" filter="fade">
                                      <p:cBhvr>
                                        <p:cTn id="246" dur="500"/>
                                        <p:tgtEl>
                                          <p:spTgt spid="273"/>
                                        </p:tgtEl>
                                      </p:cBhvr>
                                    </p:animEffect>
                                  </p:childTnLst>
                                </p:cTn>
                              </p:par>
                              <p:par>
                                <p:cTn id="247" presetID="10" presetClass="entr" presetSubtype="0" fill="hold" nodeType="withEffect">
                                  <p:stCondLst>
                                    <p:cond delay="0"/>
                                  </p:stCondLst>
                                  <p:childTnLst>
                                    <p:set>
                                      <p:cBhvr>
                                        <p:cTn id="248" dur="1" fill="hold">
                                          <p:stCondLst>
                                            <p:cond delay="0"/>
                                          </p:stCondLst>
                                        </p:cTn>
                                        <p:tgtEl>
                                          <p:spTgt spid="274"/>
                                        </p:tgtEl>
                                        <p:attrNameLst>
                                          <p:attrName>style.visibility</p:attrName>
                                        </p:attrNameLst>
                                      </p:cBhvr>
                                      <p:to>
                                        <p:strVal val="visible"/>
                                      </p:to>
                                    </p:set>
                                    <p:animEffect transition="in" filter="fade">
                                      <p:cBhvr>
                                        <p:cTn id="249" dur="500"/>
                                        <p:tgtEl>
                                          <p:spTgt spid="274"/>
                                        </p:tgtEl>
                                      </p:cBhvr>
                                    </p:animEffect>
                                  </p:childTnLst>
                                </p:cTn>
                              </p:par>
                              <p:par>
                                <p:cTn id="250" presetID="10" presetClass="entr" presetSubtype="0" fill="hold" nodeType="withEffect">
                                  <p:stCondLst>
                                    <p:cond delay="0"/>
                                  </p:stCondLst>
                                  <p:childTnLst>
                                    <p:set>
                                      <p:cBhvr>
                                        <p:cTn id="251" dur="1" fill="hold">
                                          <p:stCondLst>
                                            <p:cond delay="0"/>
                                          </p:stCondLst>
                                        </p:cTn>
                                        <p:tgtEl>
                                          <p:spTgt spid="275"/>
                                        </p:tgtEl>
                                        <p:attrNameLst>
                                          <p:attrName>style.visibility</p:attrName>
                                        </p:attrNameLst>
                                      </p:cBhvr>
                                      <p:to>
                                        <p:strVal val="visible"/>
                                      </p:to>
                                    </p:set>
                                    <p:animEffect transition="in" filter="fade">
                                      <p:cBhvr>
                                        <p:cTn id="252" dur="500"/>
                                        <p:tgtEl>
                                          <p:spTgt spid="275"/>
                                        </p:tgtEl>
                                      </p:cBhvr>
                                    </p:animEffect>
                                  </p:childTnLst>
                                </p:cTn>
                              </p:par>
                              <p:par>
                                <p:cTn id="253" presetID="10" presetClass="entr" presetSubtype="0" fill="hold" nodeType="withEffect">
                                  <p:stCondLst>
                                    <p:cond delay="0"/>
                                  </p:stCondLst>
                                  <p:childTnLst>
                                    <p:set>
                                      <p:cBhvr>
                                        <p:cTn id="254" dur="1" fill="hold">
                                          <p:stCondLst>
                                            <p:cond delay="0"/>
                                          </p:stCondLst>
                                        </p:cTn>
                                        <p:tgtEl>
                                          <p:spTgt spid="276"/>
                                        </p:tgtEl>
                                        <p:attrNameLst>
                                          <p:attrName>style.visibility</p:attrName>
                                        </p:attrNameLst>
                                      </p:cBhvr>
                                      <p:to>
                                        <p:strVal val="visible"/>
                                      </p:to>
                                    </p:set>
                                    <p:animEffect transition="in" filter="fade">
                                      <p:cBhvr>
                                        <p:cTn id="255" dur="500"/>
                                        <p:tgtEl>
                                          <p:spTgt spid="276"/>
                                        </p:tgtEl>
                                      </p:cBhvr>
                                    </p:animEffect>
                                  </p:childTnLst>
                                </p:cTn>
                              </p:par>
                              <p:par>
                                <p:cTn id="256" presetID="10" presetClass="entr" presetSubtype="0" fill="hold" nodeType="withEffect">
                                  <p:stCondLst>
                                    <p:cond delay="0"/>
                                  </p:stCondLst>
                                  <p:childTnLst>
                                    <p:set>
                                      <p:cBhvr>
                                        <p:cTn id="257" dur="1" fill="hold">
                                          <p:stCondLst>
                                            <p:cond delay="0"/>
                                          </p:stCondLst>
                                        </p:cTn>
                                        <p:tgtEl>
                                          <p:spTgt spid="277"/>
                                        </p:tgtEl>
                                        <p:attrNameLst>
                                          <p:attrName>style.visibility</p:attrName>
                                        </p:attrNameLst>
                                      </p:cBhvr>
                                      <p:to>
                                        <p:strVal val="visible"/>
                                      </p:to>
                                    </p:set>
                                    <p:animEffect transition="in" filter="fade">
                                      <p:cBhvr>
                                        <p:cTn id="258" dur="500"/>
                                        <p:tgtEl>
                                          <p:spTgt spid="277"/>
                                        </p:tgtEl>
                                      </p:cBhvr>
                                    </p:animEffect>
                                  </p:childTnLst>
                                </p:cTn>
                              </p:par>
                              <p:par>
                                <p:cTn id="259" presetID="10" presetClass="entr" presetSubtype="0" fill="hold" nodeType="withEffect">
                                  <p:stCondLst>
                                    <p:cond delay="0"/>
                                  </p:stCondLst>
                                  <p:childTnLst>
                                    <p:set>
                                      <p:cBhvr>
                                        <p:cTn id="260" dur="1" fill="hold">
                                          <p:stCondLst>
                                            <p:cond delay="0"/>
                                          </p:stCondLst>
                                        </p:cTn>
                                        <p:tgtEl>
                                          <p:spTgt spid="278"/>
                                        </p:tgtEl>
                                        <p:attrNameLst>
                                          <p:attrName>style.visibility</p:attrName>
                                        </p:attrNameLst>
                                      </p:cBhvr>
                                      <p:to>
                                        <p:strVal val="visible"/>
                                      </p:to>
                                    </p:set>
                                    <p:animEffect transition="in" filter="fade">
                                      <p:cBhvr>
                                        <p:cTn id="261" dur="500"/>
                                        <p:tgtEl>
                                          <p:spTgt spid="278"/>
                                        </p:tgtEl>
                                      </p:cBhvr>
                                    </p:animEffect>
                                  </p:childTnLst>
                                </p:cTn>
                              </p:par>
                              <p:par>
                                <p:cTn id="262" presetID="10" presetClass="entr" presetSubtype="0" fill="hold" nodeType="withEffect">
                                  <p:stCondLst>
                                    <p:cond delay="0"/>
                                  </p:stCondLst>
                                  <p:childTnLst>
                                    <p:set>
                                      <p:cBhvr>
                                        <p:cTn id="263" dur="1" fill="hold">
                                          <p:stCondLst>
                                            <p:cond delay="0"/>
                                          </p:stCondLst>
                                        </p:cTn>
                                        <p:tgtEl>
                                          <p:spTgt spid="279"/>
                                        </p:tgtEl>
                                        <p:attrNameLst>
                                          <p:attrName>style.visibility</p:attrName>
                                        </p:attrNameLst>
                                      </p:cBhvr>
                                      <p:to>
                                        <p:strVal val="visible"/>
                                      </p:to>
                                    </p:set>
                                    <p:animEffect transition="in" filter="fade">
                                      <p:cBhvr>
                                        <p:cTn id="264" dur="500"/>
                                        <p:tgtEl>
                                          <p:spTgt spid="279"/>
                                        </p:tgtEl>
                                      </p:cBhvr>
                                    </p:animEffect>
                                  </p:childTnLst>
                                </p:cTn>
                              </p:par>
                              <p:par>
                                <p:cTn id="265" presetID="10" presetClass="entr" presetSubtype="0" fill="hold" nodeType="withEffect">
                                  <p:stCondLst>
                                    <p:cond delay="0"/>
                                  </p:stCondLst>
                                  <p:childTnLst>
                                    <p:set>
                                      <p:cBhvr>
                                        <p:cTn id="266" dur="1" fill="hold">
                                          <p:stCondLst>
                                            <p:cond delay="0"/>
                                          </p:stCondLst>
                                        </p:cTn>
                                        <p:tgtEl>
                                          <p:spTgt spid="280"/>
                                        </p:tgtEl>
                                        <p:attrNameLst>
                                          <p:attrName>style.visibility</p:attrName>
                                        </p:attrNameLst>
                                      </p:cBhvr>
                                      <p:to>
                                        <p:strVal val="visible"/>
                                      </p:to>
                                    </p:set>
                                    <p:animEffect transition="in" filter="fade">
                                      <p:cBhvr>
                                        <p:cTn id="267" dur="500"/>
                                        <p:tgtEl>
                                          <p:spTgt spid="280"/>
                                        </p:tgtEl>
                                      </p:cBhvr>
                                    </p:animEffect>
                                  </p:childTnLst>
                                </p:cTn>
                              </p:par>
                              <p:par>
                                <p:cTn id="268" presetID="10" presetClass="entr" presetSubtype="0" fill="hold" nodeType="withEffect">
                                  <p:stCondLst>
                                    <p:cond delay="0"/>
                                  </p:stCondLst>
                                  <p:childTnLst>
                                    <p:set>
                                      <p:cBhvr>
                                        <p:cTn id="269" dur="1" fill="hold">
                                          <p:stCondLst>
                                            <p:cond delay="0"/>
                                          </p:stCondLst>
                                        </p:cTn>
                                        <p:tgtEl>
                                          <p:spTgt spid="281"/>
                                        </p:tgtEl>
                                        <p:attrNameLst>
                                          <p:attrName>style.visibility</p:attrName>
                                        </p:attrNameLst>
                                      </p:cBhvr>
                                      <p:to>
                                        <p:strVal val="visible"/>
                                      </p:to>
                                    </p:set>
                                    <p:animEffect transition="in" filter="fade">
                                      <p:cBhvr>
                                        <p:cTn id="270" dur="500"/>
                                        <p:tgtEl>
                                          <p:spTgt spid="281"/>
                                        </p:tgtEl>
                                      </p:cBhvr>
                                    </p:animEffect>
                                  </p:childTnLst>
                                </p:cTn>
                              </p:par>
                              <p:par>
                                <p:cTn id="271" presetID="10" presetClass="entr" presetSubtype="0" fill="hold" nodeType="withEffect">
                                  <p:stCondLst>
                                    <p:cond delay="0"/>
                                  </p:stCondLst>
                                  <p:childTnLst>
                                    <p:set>
                                      <p:cBhvr>
                                        <p:cTn id="272" dur="1" fill="hold">
                                          <p:stCondLst>
                                            <p:cond delay="0"/>
                                          </p:stCondLst>
                                        </p:cTn>
                                        <p:tgtEl>
                                          <p:spTgt spid="282"/>
                                        </p:tgtEl>
                                        <p:attrNameLst>
                                          <p:attrName>style.visibility</p:attrName>
                                        </p:attrNameLst>
                                      </p:cBhvr>
                                      <p:to>
                                        <p:strVal val="visible"/>
                                      </p:to>
                                    </p:set>
                                    <p:animEffect transition="in" filter="fade">
                                      <p:cBhvr>
                                        <p:cTn id="273" dur="500"/>
                                        <p:tgtEl>
                                          <p:spTgt spid="282"/>
                                        </p:tgtEl>
                                      </p:cBhvr>
                                    </p:animEffect>
                                  </p:childTnLst>
                                </p:cTn>
                              </p:par>
                              <p:par>
                                <p:cTn id="274" presetID="10" presetClass="entr" presetSubtype="0" fill="hold" nodeType="withEffect">
                                  <p:stCondLst>
                                    <p:cond delay="0"/>
                                  </p:stCondLst>
                                  <p:childTnLst>
                                    <p:set>
                                      <p:cBhvr>
                                        <p:cTn id="275" dur="1" fill="hold">
                                          <p:stCondLst>
                                            <p:cond delay="0"/>
                                          </p:stCondLst>
                                        </p:cTn>
                                        <p:tgtEl>
                                          <p:spTgt spid="283"/>
                                        </p:tgtEl>
                                        <p:attrNameLst>
                                          <p:attrName>style.visibility</p:attrName>
                                        </p:attrNameLst>
                                      </p:cBhvr>
                                      <p:to>
                                        <p:strVal val="visible"/>
                                      </p:to>
                                    </p:set>
                                    <p:animEffect transition="in" filter="fade">
                                      <p:cBhvr>
                                        <p:cTn id="276" dur="500"/>
                                        <p:tgtEl>
                                          <p:spTgt spid="283"/>
                                        </p:tgtEl>
                                      </p:cBhvr>
                                    </p:animEffect>
                                  </p:childTnLst>
                                </p:cTn>
                              </p:par>
                              <p:par>
                                <p:cTn id="277" presetID="10" presetClass="entr" presetSubtype="0" fill="hold" nodeType="withEffect">
                                  <p:stCondLst>
                                    <p:cond delay="0"/>
                                  </p:stCondLst>
                                  <p:childTnLst>
                                    <p:set>
                                      <p:cBhvr>
                                        <p:cTn id="278" dur="1" fill="hold">
                                          <p:stCondLst>
                                            <p:cond delay="0"/>
                                          </p:stCondLst>
                                        </p:cTn>
                                        <p:tgtEl>
                                          <p:spTgt spid="284"/>
                                        </p:tgtEl>
                                        <p:attrNameLst>
                                          <p:attrName>style.visibility</p:attrName>
                                        </p:attrNameLst>
                                      </p:cBhvr>
                                      <p:to>
                                        <p:strVal val="visible"/>
                                      </p:to>
                                    </p:set>
                                    <p:animEffect transition="in" filter="fade">
                                      <p:cBhvr>
                                        <p:cTn id="279" dur="500"/>
                                        <p:tgtEl>
                                          <p:spTgt spid="284"/>
                                        </p:tgtEl>
                                      </p:cBhvr>
                                    </p:animEffect>
                                  </p:childTnLst>
                                </p:cTn>
                              </p:par>
                              <p:par>
                                <p:cTn id="280" presetID="10" presetClass="entr" presetSubtype="0" fill="hold" nodeType="withEffect">
                                  <p:stCondLst>
                                    <p:cond delay="0"/>
                                  </p:stCondLst>
                                  <p:childTnLst>
                                    <p:set>
                                      <p:cBhvr>
                                        <p:cTn id="281" dur="1" fill="hold">
                                          <p:stCondLst>
                                            <p:cond delay="0"/>
                                          </p:stCondLst>
                                        </p:cTn>
                                        <p:tgtEl>
                                          <p:spTgt spid="285"/>
                                        </p:tgtEl>
                                        <p:attrNameLst>
                                          <p:attrName>style.visibility</p:attrName>
                                        </p:attrNameLst>
                                      </p:cBhvr>
                                      <p:to>
                                        <p:strVal val="visible"/>
                                      </p:to>
                                    </p:set>
                                    <p:animEffect transition="in" filter="fade">
                                      <p:cBhvr>
                                        <p:cTn id="282" dur="500"/>
                                        <p:tgtEl>
                                          <p:spTgt spid="285"/>
                                        </p:tgtEl>
                                      </p:cBhvr>
                                    </p:animEffect>
                                  </p:childTnLst>
                                </p:cTn>
                              </p:par>
                              <p:par>
                                <p:cTn id="283" presetID="10" presetClass="entr" presetSubtype="0" fill="hold" nodeType="withEffect">
                                  <p:stCondLst>
                                    <p:cond delay="0"/>
                                  </p:stCondLst>
                                  <p:childTnLst>
                                    <p:set>
                                      <p:cBhvr>
                                        <p:cTn id="284" dur="1" fill="hold">
                                          <p:stCondLst>
                                            <p:cond delay="0"/>
                                          </p:stCondLst>
                                        </p:cTn>
                                        <p:tgtEl>
                                          <p:spTgt spid="286"/>
                                        </p:tgtEl>
                                        <p:attrNameLst>
                                          <p:attrName>style.visibility</p:attrName>
                                        </p:attrNameLst>
                                      </p:cBhvr>
                                      <p:to>
                                        <p:strVal val="visible"/>
                                      </p:to>
                                    </p:set>
                                    <p:animEffect transition="in" filter="fade">
                                      <p:cBhvr>
                                        <p:cTn id="285" dur="500"/>
                                        <p:tgtEl>
                                          <p:spTgt spid="286"/>
                                        </p:tgtEl>
                                      </p:cBhvr>
                                    </p:animEffect>
                                  </p:childTnLst>
                                </p:cTn>
                              </p:par>
                              <p:par>
                                <p:cTn id="286" presetID="10" presetClass="entr" presetSubtype="0" fill="hold" nodeType="withEffect">
                                  <p:stCondLst>
                                    <p:cond delay="0"/>
                                  </p:stCondLst>
                                  <p:childTnLst>
                                    <p:set>
                                      <p:cBhvr>
                                        <p:cTn id="287" dur="1" fill="hold">
                                          <p:stCondLst>
                                            <p:cond delay="0"/>
                                          </p:stCondLst>
                                        </p:cTn>
                                        <p:tgtEl>
                                          <p:spTgt spid="287"/>
                                        </p:tgtEl>
                                        <p:attrNameLst>
                                          <p:attrName>style.visibility</p:attrName>
                                        </p:attrNameLst>
                                      </p:cBhvr>
                                      <p:to>
                                        <p:strVal val="visible"/>
                                      </p:to>
                                    </p:set>
                                    <p:animEffect transition="in" filter="fade">
                                      <p:cBhvr>
                                        <p:cTn id="288" dur="500"/>
                                        <p:tgtEl>
                                          <p:spTgt spid="287"/>
                                        </p:tgtEl>
                                      </p:cBhvr>
                                    </p:animEffect>
                                  </p:childTnLst>
                                </p:cTn>
                              </p:par>
                              <p:par>
                                <p:cTn id="289" presetID="10" presetClass="entr" presetSubtype="0" fill="hold" nodeType="withEffect">
                                  <p:stCondLst>
                                    <p:cond delay="0"/>
                                  </p:stCondLst>
                                  <p:childTnLst>
                                    <p:set>
                                      <p:cBhvr>
                                        <p:cTn id="290" dur="1" fill="hold">
                                          <p:stCondLst>
                                            <p:cond delay="0"/>
                                          </p:stCondLst>
                                        </p:cTn>
                                        <p:tgtEl>
                                          <p:spTgt spid="288"/>
                                        </p:tgtEl>
                                        <p:attrNameLst>
                                          <p:attrName>style.visibility</p:attrName>
                                        </p:attrNameLst>
                                      </p:cBhvr>
                                      <p:to>
                                        <p:strVal val="visible"/>
                                      </p:to>
                                    </p:set>
                                    <p:animEffect transition="in" filter="fade">
                                      <p:cBhvr>
                                        <p:cTn id="291" dur="500"/>
                                        <p:tgtEl>
                                          <p:spTgt spid="288"/>
                                        </p:tgtEl>
                                      </p:cBhvr>
                                    </p:animEffect>
                                  </p:childTnLst>
                                </p:cTn>
                              </p:par>
                              <p:par>
                                <p:cTn id="292" presetID="10" presetClass="entr" presetSubtype="0" fill="hold" nodeType="withEffect">
                                  <p:stCondLst>
                                    <p:cond delay="0"/>
                                  </p:stCondLst>
                                  <p:childTnLst>
                                    <p:set>
                                      <p:cBhvr>
                                        <p:cTn id="293" dur="1" fill="hold">
                                          <p:stCondLst>
                                            <p:cond delay="0"/>
                                          </p:stCondLst>
                                        </p:cTn>
                                        <p:tgtEl>
                                          <p:spTgt spid="289"/>
                                        </p:tgtEl>
                                        <p:attrNameLst>
                                          <p:attrName>style.visibility</p:attrName>
                                        </p:attrNameLst>
                                      </p:cBhvr>
                                      <p:to>
                                        <p:strVal val="visible"/>
                                      </p:to>
                                    </p:set>
                                    <p:animEffect transition="in" filter="fade">
                                      <p:cBhvr>
                                        <p:cTn id="294" dur="500"/>
                                        <p:tgtEl>
                                          <p:spTgt spid="289"/>
                                        </p:tgtEl>
                                      </p:cBhvr>
                                    </p:animEffect>
                                  </p:childTnLst>
                                </p:cTn>
                              </p:par>
                              <p:par>
                                <p:cTn id="295" presetID="10" presetClass="entr" presetSubtype="0" fill="hold" nodeType="withEffect">
                                  <p:stCondLst>
                                    <p:cond delay="0"/>
                                  </p:stCondLst>
                                  <p:childTnLst>
                                    <p:set>
                                      <p:cBhvr>
                                        <p:cTn id="296" dur="1" fill="hold">
                                          <p:stCondLst>
                                            <p:cond delay="0"/>
                                          </p:stCondLst>
                                        </p:cTn>
                                        <p:tgtEl>
                                          <p:spTgt spid="290"/>
                                        </p:tgtEl>
                                        <p:attrNameLst>
                                          <p:attrName>style.visibility</p:attrName>
                                        </p:attrNameLst>
                                      </p:cBhvr>
                                      <p:to>
                                        <p:strVal val="visible"/>
                                      </p:to>
                                    </p:set>
                                    <p:animEffect transition="in" filter="fade">
                                      <p:cBhvr>
                                        <p:cTn id="297" dur="500"/>
                                        <p:tgtEl>
                                          <p:spTgt spid="290"/>
                                        </p:tgtEl>
                                      </p:cBhvr>
                                    </p:animEffect>
                                  </p:childTnLst>
                                </p:cTn>
                              </p:par>
                              <p:par>
                                <p:cTn id="298" presetID="10" presetClass="entr" presetSubtype="0" fill="hold" nodeType="withEffect">
                                  <p:stCondLst>
                                    <p:cond delay="0"/>
                                  </p:stCondLst>
                                  <p:childTnLst>
                                    <p:set>
                                      <p:cBhvr>
                                        <p:cTn id="299" dur="1" fill="hold">
                                          <p:stCondLst>
                                            <p:cond delay="0"/>
                                          </p:stCondLst>
                                        </p:cTn>
                                        <p:tgtEl>
                                          <p:spTgt spid="291"/>
                                        </p:tgtEl>
                                        <p:attrNameLst>
                                          <p:attrName>style.visibility</p:attrName>
                                        </p:attrNameLst>
                                      </p:cBhvr>
                                      <p:to>
                                        <p:strVal val="visible"/>
                                      </p:to>
                                    </p:set>
                                    <p:animEffect transition="in" filter="fade">
                                      <p:cBhvr>
                                        <p:cTn id="300" dur="500"/>
                                        <p:tgtEl>
                                          <p:spTgt spid="291"/>
                                        </p:tgtEl>
                                      </p:cBhvr>
                                    </p:animEffect>
                                  </p:childTnLst>
                                </p:cTn>
                              </p:par>
                              <p:par>
                                <p:cTn id="301" presetID="10" presetClass="entr" presetSubtype="0" fill="hold" nodeType="withEffect">
                                  <p:stCondLst>
                                    <p:cond delay="0"/>
                                  </p:stCondLst>
                                  <p:childTnLst>
                                    <p:set>
                                      <p:cBhvr>
                                        <p:cTn id="302" dur="1" fill="hold">
                                          <p:stCondLst>
                                            <p:cond delay="0"/>
                                          </p:stCondLst>
                                        </p:cTn>
                                        <p:tgtEl>
                                          <p:spTgt spid="130"/>
                                        </p:tgtEl>
                                        <p:attrNameLst>
                                          <p:attrName>style.visibility</p:attrName>
                                        </p:attrNameLst>
                                      </p:cBhvr>
                                      <p:to>
                                        <p:strVal val="visible"/>
                                      </p:to>
                                    </p:set>
                                    <p:animEffect transition="in" filter="fade">
                                      <p:cBhvr>
                                        <p:cTn id="303" dur="500"/>
                                        <p:tgtEl>
                                          <p:spTgt spid="130"/>
                                        </p:tgtEl>
                                      </p:cBhvr>
                                    </p:animEffect>
                                  </p:childTnLst>
                                </p:cTn>
                              </p:par>
                            </p:childTnLst>
                          </p:cTn>
                        </p:par>
                      </p:childTnLst>
                    </p:cTn>
                  </p:par>
                  <p:par>
                    <p:cTn id="304" fill="hold">
                      <p:stCondLst>
                        <p:cond delay="indefinite"/>
                      </p:stCondLst>
                      <p:childTnLst>
                        <p:par>
                          <p:cTn id="305" fill="hold">
                            <p:stCondLst>
                              <p:cond delay="0"/>
                            </p:stCondLst>
                            <p:childTnLst>
                              <p:par>
                                <p:cTn id="306" presetID="10" presetClass="entr" presetSubtype="0" fill="hold" nodeType="clickEffect">
                                  <p:stCondLst>
                                    <p:cond delay="0"/>
                                  </p:stCondLst>
                                  <p:childTnLst>
                                    <p:set>
                                      <p:cBhvr>
                                        <p:cTn id="307" dur="1" fill="hold">
                                          <p:stCondLst>
                                            <p:cond delay="0"/>
                                          </p:stCondLst>
                                        </p:cTn>
                                        <p:tgtEl>
                                          <p:spTgt spid="112"/>
                                        </p:tgtEl>
                                        <p:attrNameLst>
                                          <p:attrName>style.visibility</p:attrName>
                                        </p:attrNameLst>
                                      </p:cBhvr>
                                      <p:to>
                                        <p:strVal val="visible"/>
                                      </p:to>
                                    </p:set>
                                    <p:animEffect transition="in" filter="fade">
                                      <p:cBhvr>
                                        <p:cTn id="308" dur="500"/>
                                        <p:tgtEl>
                                          <p:spTgt spid="112"/>
                                        </p:tgtEl>
                                      </p:cBhvr>
                                    </p:animEffect>
                                  </p:childTnLst>
                                </p:cTn>
                              </p:par>
                              <p:par>
                                <p:cTn id="309" presetID="10" presetClass="entr" presetSubtype="0" fill="hold" nodeType="withEffect">
                                  <p:stCondLst>
                                    <p:cond delay="0"/>
                                  </p:stCondLst>
                                  <p:childTnLst>
                                    <p:set>
                                      <p:cBhvr>
                                        <p:cTn id="310" dur="1" fill="hold">
                                          <p:stCondLst>
                                            <p:cond delay="0"/>
                                          </p:stCondLst>
                                        </p:cTn>
                                        <p:tgtEl>
                                          <p:spTgt spid="103"/>
                                        </p:tgtEl>
                                        <p:attrNameLst>
                                          <p:attrName>style.visibility</p:attrName>
                                        </p:attrNameLst>
                                      </p:cBhvr>
                                      <p:to>
                                        <p:strVal val="visible"/>
                                      </p:to>
                                    </p:set>
                                    <p:animEffect transition="in" filter="fade">
                                      <p:cBhvr>
                                        <p:cTn id="311" dur="500"/>
                                        <p:tgtEl>
                                          <p:spTgt spid="103"/>
                                        </p:tgtEl>
                                      </p:cBhvr>
                                    </p:animEffect>
                                  </p:childTnLst>
                                </p:cTn>
                              </p:par>
                              <p:par>
                                <p:cTn id="312" presetID="10" presetClass="entr" presetSubtype="0" fill="hold" nodeType="withEffect">
                                  <p:stCondLst>
                                    <p:cond delay="0"/>
                                  </p:stCondLst>
                                  <p:childTnLst>
                                    <p:set>
                                      <p:cBhvr>
                                        <p:cTn id="313" dur="1" fill="hold">
                                          <p:stCondLst>
                                            <p:cond delay="0"/>
                                          </p:stCondLst>
                                        </p:cTn>
                                        <p:tgtEl>
                                          <p:spTgt spid="180"/>
                                        </p:tgtEl>
                                        <p:attrNameLst>
                                          <p:attrName>style.visibility</p:attrName>
                                        </p:attrNameLst>
                                      </p:cBhvr>
                                      <p:to>
                                        <p:strVal val="visible"/>
                                      </p:to>
                                    </p:set>
                                    <p:animEffect transition="in" filter="fade">
                                      <p:cBhvr>
                                        <p:cTn id="314" dur="500"/>
                                        <p:tgtEl>
                                          <p:spTgt spid="180"/>
                                        </p:tgtEl>
                                      </p:cBhvr>
                                    </p:animEffect>
                                  </p:childTnLst>
                                </p:cTn>
                              </p:par>
                              <p:par>
                                <p:cTn id="315" presetID="10" presetClass="entr" presetSubtype="0" fill="hold" nodeType="withEffect">
                                  <p:stCondLst>
                                    <p:cond delay="0"/>
                                  </p:stCondLst>
                                  <p:childTnLst>
                                    <p:set>
                                      <p:cBhvr>
                                        <p:cTn id="316" dur="1" fill="hold">
                                          <p:stCondLst>
                                            <p:cond delay="0"/>
                                          </p:stCondLst>
                                        </p:cTn>
                                        <p:tgtEl>
                                          <p:spTgt spid="181"/>
                                        </p:tgtEl>
                                        <p:attrNameLst>
                                          <p:attrName>style.visibility</p:attrName>
                                        </p:attrNameLst>
                                      </p:cBhvr>
                                      <p:to>
                                        <p:strVal val="visible"/>
                                      </p:to>
                                    </p:set>
                                    <p:animEffect transition="in" filter="fade">
                                      <p:cBhvr>
                                        <p:cTn id="317" dur="500"/>
                                        <p:tgtEl>
                                          <p:spTgt spid="181"/>
                                        </p:tgtEl>
                                      </p:cBhvr>
                                    </p:animEffect>
                                  </p:childTnLst>
                                </p:cTn>
                              </p:par>
                              <p:par>
                                <p:cTn id="318" presetID="10" presetClass="entr" presetSubtype="0" fill="hold" nodeType="withEffect">
                                  <p:stCondLst>
                                    <p:cond delay="0"/>
                                  </p:stCondLst>
                                  <p:childTnLst>
                                    <p:set>
                                      <p:cBhvr>
                                        <p:cTn id="319" dur="1" fill="hold">
                                          <p:stCondLst>
                                            <p:cond delay="0"/>
                                          </p:stCondLst>
                                        </p:cTn>
                                        <p:tgtEl>
                                          <p:spTgt spid="182"/>
                                        </p:tgtEl>
                                        <p:attrNameLst>
                                          <p:attrName>style.visibility</p:attrName>
                                        </p:attrNameLst>
                                      </p:cBhvr>
                                      <p:to>
                                        <p:strVal val="visible"/>
                                      </p:to>
                                    </p:set>
                                    <p:animEffect transition="in" filter="fade">
                                      <p:cBhvr>
                                        <p:cTn id="320" dur="500"/>
                                        <p:tgtEl>
                                          <p:spTgt spid="182"/>
                                        </p:tgtEl>
                                      </p:cBhvr>
                                    </p:animEffect>
                                  </p:childTnLst>
                                </p:cTn>
                              </p:par>
                            </p:childTnLst>
                          </p:cTn>
                        </p:par>
                      </p:childTnLst>
                    </p:cTn>
                  </p:par>
                  <p:par>
                    <p:cTn id="321" fill="hold">
                      <p:stCondLst>
                        <p:cond delay="indefinite"/>
                      </p:stCondLst>
                      <p:childTnLst>
                        <p:par>
                          <p:cTn id="322" fill="hold">
                            <p:stCondLst>
                              <p:cond delay="0"/>
                            </p:stCondLst>
                            <p:childTnLst>
                              <p:par>
                                <p:cTn id="323" presetID="10" presetClass="entr" presetSubtype="0" fill="hold" nodeType="clickEffect">
                                  <p:stCondLst>
                                    <p:cond delay="0"/>
                                  </p:stCondLst>
                                  <p:childTnLst>
                                    <p:set>
                                      <p:cBhvr>
                                        <p:cTn id="324" dur="1" fill="hold">
                                          <p:stCondLst>
                                            <p:cond delay="0"/>
                                          </p:stCondLst>
                                        </p:cTn>
                                        <p:tgtEl>
                                          <p:spTgt spid="140"/>
                                        </p:tgtEl>
                                        <p:attrNameLst>
                                          <p:attrName>style.visibility</p:attrName>
                                        </p:attrNameLst>
                                      </p:cBhvr>
                                      <p:to>
                                        <p:strVal val="visible"/>
                                      </p:to>
                                    </p:set>
                                    <p:animEffect transition="in" filter="fade">
                                      <p:cBhvr>
                                        <p:cTn id="325"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Another implementation can become the oracle</a:t>
            </a:r>
          </a:p>
        </p:txBody>
      </p:sp>
      <p:sp>
        <p:nvSpPr>
          <p:cNvPr id="3" name="Slide Number Placeholder 3"/>
          <p:cNvSpPr>
            <a:spLocks noGrp="1"/>
          </p:cNvSpPr>
          <p:nvPr>
            <p:ph type="sldNum" sz="quarter" idx="4"/>
          </p:nvPr>
        </p:nvSpPr>
        <p:spPr/>
        <p:txBody>
          <a:bodyPr/>
          <a:lstStyle/>
          <a:p>
            <a:fld id="{66D19308-3A72-4C4E-A3CA-81D98ADD0AE8}" type="slidenum">
              <a:rPr lang="en-US" smtClean="0"/>
              <a:t>27</a:t>
            </a:fld>
            <a:endParaRPr lang="en-US"/>
          </a:p>
        </p:txBody>
      </p:sp>
      <p:sp>
        <p:nvSpPr>
          <p:cNvPr id="100" name="B100"/>
          <p:cNvSpPr/>
          <p:nvPr/>
        </p:nvSpPr>
        <p:spPr>
          <a:xfrm>
            <a:off x="566928" y="1005840"/>
            <a:ext cx="8010144" cy="530352"/>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THE SAME INPUT</a:t>
            </a:r>
          </a:p>
        </p:txBody>
      </p:sp>
      <p:sp>
        <p:nvSpPr>
          <p:cNvPr id="101" name="J101"/>
          <p:cNvSpPr/>
          <p:nvPr/>
        </p:nvSpPr>
        <p:spPr>
          <a:xfrm>
            <a:off x="2359152" y="1536192"/>
            <a:ext cx="41148" cy="292608"/>
          </a:xfrm>
          <a:prstGeom prst="rect">
            <a:avLst/>
          </a:prstGeom>
          <a:solidFill>
            <a:srgbClr val="8E6F3E"/>
          </a:solidFill>
          <a:ln>
            <a:noFill/>
          </a:ln>
        </p:spPr>
        <p:txBody>
          <a:bodyPr wrap="square" lIns="91440" tIns="45720" rIns="91440" bIns="45720" anchor="ctr"/>
          <a:lstStyle/>
          <a:p>
            <a:pPr>
              <a:buNone/>
            </a:pPr>
            <a:endParaRPr/>
          </a:p>
        </p:txBody>
      </p:sp>
      <p:sp>
        <p:nvSpPr>
          <p:cNvPr id="102" name="J102"/>
          <p:cNvSpPr/>
          <p:nvPr/>
        </p:nvSpPr>
        <p:spPr>
          <a:xfrm>
            <a:off x="6144768" y="1536192"/>
            <a:ext cx="41148" cy="292608"/>
          </a:xfrm>
          <a:prstGeom prst="rect">
            <a:avLst/>
          </a:prstGeom>
          <a:solidFill>
            <a:srgbClr val="8E6F3E"/>
          </a:solidFill>
          <a:ln>
            <a:noFill/>
          </a:ln>
        </p:spPr>
        <p:txBody>
          <a:bodyPr wrap="square" lIns="91440" tIns="45720" rIns="91440" bIns="45720" anchor="ctr"/>
          <a:lstStyle/>
          <a:p>
            <a:pPr>
              <a:buNone/>
            </a:pPr>
            <a:endParaRPr/>
          </a:p>
        </p:txBody>
      </p:sp>
      <p:sp>
        <p:nvSpPr>
          <p:cNvPr id="110" name="P110"/>
          <p:cNvSpPr/>
          <p:nvPr/>
        </p:nvSpPr>
        <p:spPr>
          <a:xfrm>
            <a:off x="566928" y="1828800"/>
            <a:ext cx="3657600" cy="8686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IMPLEMENTATION A</a:t>
            </a:r>
          </a:p>
          <a:p>
            <a:pPr algn="ctr">
              <a:spcBef>
                <a:spcPts val="100"/>
              </a:spcBef>
              <a:buNone/>
            </a:pPr>
            <a:r>
              <a:rPr lang="en-US" sz="2000" b="0" i="1" dirty="0">
                <a:solidFill>
                  <a:srgbClr val="555960"/>
                </a:solidFill>
              </a:rPr>
              <a:t>the one we are validating</a:t>
            </a:r>
          </a:p>
        </p:txBody>
      </p:sp>
      <p:sp>
        <p:nvSpPr>
          <p:cNvPr id="111" name="P111"/>
          <p:cNvSpPr/>
          <p:nvPr/>
        </p:nvSpPr>
        <p:spPr>
          <a:xfrm>
            <a:off x="4352544" y="1828800"/>
            <a:ext cx="3657600" cy="8686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200" b="1" i="0" dirty="0">
                <a:solidFill>
                  <a:srgbClr val="5C4826"/>
                </a:solidFill>
              </a:rPr>
              <a:t>IMPLEMENTATION B</a:t>
            </a:r>
          </a:p>
          <a:p>
            <a:pPr algn="ctr">
              <a:spcBef>
                <a:spcPts val="100"/>
              </a:spcBef>
              <a:buNone/>
            </a:pPr>
            <a:r>
              <a:rPr lang="en-US" sz="2000" b="0" i="1" dirty="0">
                <a:solidFill>
                  <a:srgbClr val="555960"/>
                </a:solidFill>
              </a:rPr>
              <a:t>reference · older version</a:t>
            </a:r>
          </a:p>
        </p:txBody>
      </p:sp>
      <p:sp>
        <p:nvSpPr>
          <p:cNvPr id="112" name="J112"/>
          <p:cNvSpPr/>
          <p:nvPr/>
        </p:nvSpPr>
        <p:spPr>
          <a:xfrm>
            <a:off x="2359152" y="2697480"/>
            <a:ext cx="41148" cy="274320"/>
          </a:xfrm>
          <a:prstGeom prst="rect">
            <a:avLst/>
          </a:prstGeom>
          <a:solidFill>
            <a:srgbClr val="8E6F3E"/>
          </a:solidFill>
          <a:ln>
            <a:noFill/>
          </a:ln>
        </p:spPr>
        <p:txBody>
          <a:bodyPr wrap="square" lIns="91440" tIns="45720" rIns="91440" bIns="45720" anchor="ctr"/>
          <a:lstStyle/>
          <a:p>
            <a:pPr>
              <a:buNone/>
            </a:pPr>
            <a:endParaRPr/>
          </a:p>
        </p:txBody>
      </p:sp>
      <p:sp>
        <p:nvSpPr>
          <p:cNvPr id="113" name="J113"/>
          <p:cNvSpPr/>
          <p:nvPr/>
        </p:nvSpPr>
        <p:spPr>
          <a:xfrm>
            <a:off x="6144768" y="2697480"/>
            <a:ext cx="41148" cy="274320"/>
          </a:xfrm>
          <a:prstGeom prst="rect">
            <a:avLst/>
          </a:prstGeom>
          <a:solidFill>
            <a:srgbClr val="8E6F3E"/>
          </a:solidFill>
          <a:ln>
            <a:noFill/>
          </a:ln>
        </p:spPr>
        <p:txBody>
          <a:bodyPr wrap="square" lIns="91440" tIns="45720" rIns="91440" bIns="45720" anchor="ctr"/>
          <a:lstStyle/>
          <a:p>
            <a:pPr>
              <a:buNone/>
            </a:pPr>
            <a:endParaRPr/>
          </a:p>
        </p:txBody>
      </p:sp>
      <p:sp>
        <p:nvSpPr>
          <p:cNvPr id="120" name="P120"/>
          <p:cNvSpPr/>
          <p:nvPr/>
        </p:nvSpPr>
        <p:spPr>
          <a:xfrm>
            <a:off x="1463040" y="2971800"/>
            <a:ext cx="1828800" cy="502920"/>
          </a:xfrm>
          <a:prstGeom prst="rect">
            <a:avLst/>
          </a:prstGeom>
          <a:solidFill>
            <a:srgbClr val="FBF8F2"/>
          </a:solidFill>
          <a:ln w="12700">
            <a:solidFill>
              <a:srgbClr val="5C4826"/>
            </a:solidFill>
          </a:ln>
        </p:spPr>
        <p:txBody>
          <a:bodyPr wrap="square" lIns="91440" tIns="45720" rIns="91440" bIns="45720" anchor="ctr"/>
          <a:lstStyle/>
          <a:p>
            <a:pPr algn="ctr">
              <a:buNone/>
            </a:pPr>
            <a:r>
              <a:rPr lang="en-US" sz="2000" b="0" i="0" dirty="0">
                <a:solidFill>
                  <a:srgbClr val="5C4826"/>
                </a:solidFill>
              </a:rPr>
              <a:t>output A</a:t>
            </a:r>
          </a:p>
        </p:txBody>
      </p:sp>
      <p:sp>
        <p:nvSpPr>
          <p:cNvPr id="121" name="P121"/>
          <p:cNvSpPr/>
          <p:nvPr/>
        </p:nvSpPr>
        <p:spPr>
          <a:xfrm>
            <a:off x="5248656" y="2971800"/>
            <a:ext cx="1828800" cy="502920"/>
          </a:xfrm>
          <a:prstGeom prst="rect">
            <a:avLst/>
          </a:prstGeom>
          <a:solidFill>
            <a:srgbClr val="FBF8F2"/>
          </a:solidFill>
          <a:ln w="12700">
            <a:solidFill>
              <a:srgbClr val="5C4826"/>
            </a:solidFill>
          </a:ln>
        </p:spPr>
        <p:txBody>
          <a:bodyPr wrap="square" lIns="91440" tIns="45720" rIns="91440" bIns="45720" anchor="ctr"/>
          <a:lstStyle/>
          <a:p>
            <a:pPr algn="ctr">
              <a:buNone/>
            </a:pPr>
            <a:r>
              <a:rPr lang="en-US" sz="2000" b="0" i="0" dirty="0">
                <a:solidFill>
                  <a:srgbClr val="5C4826"/>
                </a:solidFill>
              </a:rPr>
              <a:t>output B</a:t>
            </a:r>
          </a:p>
        </p:txBody>
      </p:sp>
      <p:sp>
        <p:nvSpPr>
          <p:cNvPr id="122" name="J122"/>
          <p:cNvSpPr/>
          <p:nvPr/>
        </p:nvSpPr>
        <p:spPr>
          <a:xfrm>
            <a:off x="2359152" y="3474720"/>
            <a:ext cx="41148" cy="274320"/>
          </a:xfrm>
          <a:prstGeom prst="rect">
            <a:avLst/>
          </a:prstGeom>
          <a:solidFill>
            <a:srgbClr val="8E6F3E"/>
          </a:solidFill>
          <a:ln>
            <a:noFill/>
          </a:ln>
        </p:spPr>
        <p:txBody>
          <a:bodyPr wrap="square" lIns="91440" tIns="45720" rIns="91440" bIns="45720" anchor="ctr"/>
          <a:lstStyle/>
          <a:p>
            <a:pPr>
              <a:buNone/>
            </a:pPr>
            <a:endParaRPr/>
          </a:p>
        </p:txBody>
      </p:sp>
      <p:sp>
        <p:nvSpPr>
          <p:cNvPr id="123" name="J123"/>
          <p:cNvSpPr/>
          <p:nvPr/>
        </p:nvSpPr>
        <p:spPr>
          <a:xfrm>
            <a:off x="6144768" y="3474720"/>
            <a:ext cx="41148" cy="274320"/>
          </a:xfrm>
          <a:prstGeom prst="rect">
            <a:avLst/>
          </a:prstGeom>
          <a:solidFill>
            <a:srgbClr val="8E6F3E"/>
          </a:solidFill>
          <a:ln>
            <a:noFill/>
          </a:ln>
        </p:spPr>
        <p:txBody>
          <a:bodyPr wrap="square" lIns="91440" tIns="45720" rIns="91440" bIns="45720" anchor="ctr"/>
          <a:lstStyle/>
          <a:p>
            <a:pPr>
              <a:buNone/>
            </a:pPr>
            <a:endParaRPr/>
          </a:p>
        </p:txBody>
      </p:sp>
      <p:sp>
        <p:nvSpPr>
          <p:cNvPr id="124" name="J124"/>
          <p:cNvSpPr/>
          <p:nvPr/>
        </p:nvSpPr>
        <p:spPr>
          <a:xfrm>
            <a:off x="2359152" y="3749040"/>
            <a:ext cx="3803904" cy="41148"/>
          </a:xfrm>
          <a:prstGeom prst="rect">
            <a:avLst/>
          </a:prstGeom>
          <a:solidFill>
            <a:srgbClr val="8E6F3E"/>
          </a:solidFill>
          <a:ln>
            <a:noFill/>
          </a:ln>
        </p:spPr>
        <p:txBody>
          <a:bodyPr wrap="square" lIns="91440" tIns="45720" rIns="91440" bIns="45720" anchor="ctr"/>
          <a:lstStyle/>
          <a:p>
            <a:pPr>
              <a:buNone/>
            </a:pPr>
            <a:endParaRPr/>
          </a:p>
        </p:txBody>
      </p:sp>
      <p:cxnSp>
        <p:nvCxnSpPr>
          <p:cNvPr id="125" name="C125"/>
          <p:cNvCxnSpPr/>
          <p:nvPr/>
        </p:nvCxnSpPr>
        <p:spPr>
          <a:xfrm>
            <a:off x="4242816" y="3794760"/>
            <a:ext cx="0" cy="274320"/>
          </a:xfrm>
          <a:prstGeom prst="straightConnector1">
            <a:avLst/>
          </a:prstGeom>
          <a:ln w="38100">
            <a:solidFill>
              <a:srgbClr val="8E6F3E"/>
            </a:solidFill>
            <a:tailEnd type="triangle" w="med" len="med"/>
          </a:ln>
        </p:spPr>
      </p:cxnSp>
      <p:sp>
        <p:nvSpPr>
          <p:cNvPr id="130" name="B130"/>
          <p:cNvSpPr/>
          <p:nvPr/>
        </p:nvSpPr>
        <p:spPr>
          <a:xfrm>
            <a:off x="3712464" y="4069080"/>
            <a:ext cx="1719072" cy="460000"/>
          </a:xfrm>
          <a:prstGeom prst="rect">
            <a:avLst/>
          </a:prstGeom>
          <a:solidFill>
            <a:srgbClr val="8E6F3E"/>
          </a:solidFill>
          <a:ln>
            <a:noFill/>
          </a:ln>
        </p:spPr>
        <p:txBody>
          <a:bodyPr wrap="square" lIns="91440" tIns="45720" rIns="91440" bIns="45720" anchor="ctr"/>
          <a:lstStyle/>
          <a:p>
            <a:pPr algn="ctr">
              <a:buNone/>
            </a:pPr>
            <a:r>
              <a:rPr lang="en-US" sz="2400" b="1" i="0" dirty="0">
                <a:solidFill>
                  <a:srgbClr val="FFFFFF"/>
                </a:solidFill>
              </a:rPr>
              <a:t>=  ?</a:t>
            </a:r>
          </a:p>
        </p:txBody>
      </p:sp>
      <p:sp>
        <p:nvSpPr>
          <p:cNvPr id="140" name="P140"/>
          <p:cNvSpPr/>
          <p:nvPr/>
        </p:nvSpPr>
        <p:spPr>
          <a:xfrm>
            <a:off x="566928" y="4580000"/>
            <a:ext cx="2550000" cy="119216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AGREE — weak signal</a:t>
            </a:r>
          </a:p>
          <a:p>
            <a:pPr algn="ctr">
              <a:buNone/>
            </a:pPr>
            <a:r>
              <a:rPr lang="en-US" sz="2000" b="0" i="0" dirty="0">
                <a:solidFill>
                  <a:srgbClr val="000000"/>
                </a:solidFill>
              </a:rPr>
              <a:t>both can be wrong the same way</a:t>
            </a:r>
          </a:p>
        </p:txBody>
      </p:sp>
      <p:sp>
        <p:nvSpPr>
          <p:cNvPr id="141" name="P141"/>
          <p:cNvSpPr/>
          <p:nvPr/>
        </p:nvSpPr>
        <p:spPr>
          <a:xfrm>
            <a:off x="3220000" y="4580000"/>
            <a:ext cx="2550000" cy="1192160"/>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000" b="1" i="0" dirty="0">
                <a:solidFill>
                  <a:srgbClr val="5C4826"/>
                </a:solidFill>
              </a:rPr>
              <a:t>DISAGREE — at least one is wrong</a:t>
            </a:r>
          </a:p>
          <a:p>
            <a:pPr algn="ctr">
              <a:buNone/>
            </a:pPr>
            <a:r>
              <a:rPr lang="en-US" sz="2000" b="0" i="0" dirty="0">
                <a:solidFill>
                  <a:srgbClr val="000000"/>
                </a:solidFill>
              </a:rPr>
              <a:t>you have a lead</a:t>
            </a:r>
          </a:p>
        </p:txBody>
      </p:sp>
      <p:sp>
        <p:nvSpPr>
          <p:cNvPr id="142" name="P142"/>
          <p:cNvSpPr/>
          <p:nvPr/>
        </p:nvSpPr>
        <p:spPr>
          <a:xfrm>
            <a:off x="5880000" y="4580000"/>
            <a:ext cx="2697072" cy="119216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WHERE MUST THEY AGREE?</a:t>
            </a:r>
          </a:p>
          <a:p>
            <a:pPr algn="ctr">
              <a:buNone/>
            </a:pPr>
            <a:r>
              <a:rPr lang="en-US" sz="2000" b="0" i="0" dirty="0">
                <a:solidFill>
                  <a:srgbClr val="000000"/>
                </a:solidFill>
              </a:rPr>
              <a:t>MUST, not MAY</a:t>
            </a:r>
          </a:p>
          <a:p>
            <a:pPr algn="ctr">
              <a:buNone/>
            </a:pPr>
            <a:r>
              <a:rPr lang="en-US" sz="1400" b="0" i="1" dirty="0">
                <a:solidFill>
                  <a:srgbClr val="555960"/>
                </a:solidFill>
              </a:rPr>
              <a:t>RFC 2119</a:t>
            </a:r>
          </a:p>
        </p:txBody>
      </p:sp>
      <p:sp>
        <p:nvSpPr>
          <p:cNvPr id="15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When answers are costly, compare independent realizations.</a:t>
            </a:r>
          </a:p>
        </p:txBody>
      </p:sp>
      <p:sp>
        <p:nvSpPr>
          <p:cNvPr id="910" name="DisciplineLabel"/>
          <p:cNvSpPr/>
          <p:nvPr/>
        </p:nvSpPr>
        <p:spPr>
          <a:xfrm>
            <a:off x="5400000" y="760000"/>
            <a:ext cx="3466928" cy="230000"/>
          </a:xfrm>
          <a:prstGeom prst="rect">
            <a:avLst/>
          </a:prstGeom>
          <a:noFill/>
          <a:ln>
            <a:noFill/>
          </a:ln>
        </p:spPr>
        <p:txBody>
          <a:bodyPr wrap="square" lIns="0" tIns="0" rIns="0" bIns="0" anchor="ctr"/>
          <a:lstStyle/>
          <a:p>
            <a:pPr algn="r">
              <a:buNone/>
            </a:pPr>
            <a:r>
              <a:rPr lang="en-US" sz="2000" b="0" i="1" dirty="0">
                <a:solidFill>
                  <a:srgbClr val="8E6F3E"/>
                </a:solidFill>
              </a:rPr>
              <a:t>“differential testing”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fade">
                                      <p:cBhvr>
                                        <p:cTn id="10" dur="500"/>
                                        <p:tgtEl>
                                          <p:spTgt spid="101"/>
                                        </p:tgtEl>
                                      </p:cBhvr>
                                    </p:animEffect>
                                  </p:childTnLst>
                                </p:cTn>
                              </p:par>
                              <p:par>
                                <p:cTn id="11" presetID="10" presetClass="entr" presetSubtype="0" fill="hold" nodeType="withEffect">
                                  <p:stCondLst>
                                    <p:cond delay="0"/>
                                  </p:stCondLst>
                                  <p:childTnLst>
                                    <p:set>
                                      <p:cBhvr>
                                        <p:cTn id="12" dur="1" fill="hold">
                                          <p:stCondLst>
                                            <p:cond delay="0"/>
                                          </p:stCondLst>
                                        </p:cTn>
                                        <p:tgtEl>
                                          <p:spTgt spid="102"/>
                                        </p:tgtEl>
                                        <p:attrNameLst>
                                          <p:attrName>style.visibility</p:attrName>
                                        </p:attrNameLst>
                                      </p:cBhvr>
                                      <p:to>
                                        <p:strVal val="visible"/>
                                      </p:to>
                                    </p:set>
                                    <p:animEffect transition="in" filter="fade">
                                      <p:cBhvr>
                                        <p:cTn id="13" dur="500"/>
                                        <p:tgtEl>
                                          <p:spTgt spid="102"/>
                                        </p:tgtEl>
                                      </p:cBhvr>
                                    </p:animEffect>
                                  </p:childTnLst>
                                </p:cTn>
                              </p:par>
                              <p:par>
                                <p:cTn id="14" presetID="10" presetClass="entr" presetSubtype="0" fill="hold" nodeType="withEffect">
                                  <p:stCondLst>
                                    <p:cond delay="0"/>
                                  </p:stCondLst>
                                  <p:childTnLst>
                                    <p:set>
                                      <p:cBhvr>
                                        <p:cTn id="15" dur="1" fill="hold">
                                          <p:stCondLst>
                                            <p:cond delay="0"/>
                                          </p:stCondLst>
                                        </p:cTn>
                                        <p:tgtEl>
                                          <p:spTgt spid="110"/>
                                        </p:tgtEl>
                                        <p:attrNameLst>
                                          <p:attrName>style.visibility</p:attrName>
                                        </p:attrNameLst>
                                      </p:cBhvr>
                                      <p:to>
                                        <p:strVal val="visible"/>
                                      </p:to>
                                    </p:set>
                                    <p:animEffect transition="in" filter="fade">
                                      <p:cBhvr>
                                        <p:cTn id="16" dur="500"/>
                                        <p:tgtEl>
                                          <p:spTgt spid="110"/>
                                        </p:tgtEl>
                                      </p:cBhvr>
                                    </p:animEffect>
                                  </p:childTnLst>
                                </p:cTn>
                              </p:par>
                              <p:par>
                                <p:cTn id="17" presetID="10" presetClass="entr" presetSubtype="0"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500"/>
                                        <p:tgtEl>
                                          <p:spTgt spid="1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par>
                                <p:cTn id="25" presetID="10" presetClass="entr" presetSubtype="0" fill="hold" nodeType="with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500"/>
                                        <p:tgtEl>
                                          <p:spTgt spid="113"/>
                                        </p:tgtEl>
                                      </p:cBhvr>
                                    </p:animEffect>
                                  </p:childTnLst>
                                </p:cTn>
                              </p:par>
                              <p:par>
                                <p:cTn id="28" presetID="10" presetClass="entr" presetSubtype="0" fill="hold" nodeType="withEffect">
                                  <p:stCondLst>
                                    <p:cond delay="0"/>
                                  </p:stCondLst>
                                  <p:childTnLst>
                                    <p:set>
                                      <p:cBhvr>
                                        <p:cTn id="29" dur="1" fill="hold">
                                          <p:stCondLst>
                                            <p:cond delay="0"/>
                                          </p:stCondLst>
                                        </p:cTn>
                                        <p:tgtEl>
                                          <p:spTgt spid="120"/>
                                        </p:tgtEl>
                                        <p:attrNameLst>
                                          <p:attrName>style.visibility</p:attrName>
                                        </p:attrNameLst>
                                      </p:cBhvr>
                                      <p:to>
                                        <p:strVal val="visible"/>
                                      </p:to>
                                    </p:set>
                                    <p:animEffect transition="in" filter="fade">
                                      <p:cBhvr>
                                        <p:cTn id="30" dur="500"/>
                                        <p:tgtEl>
                                          <p:spTgt spid="120"/>
                                        </p:tgtEl>
                                      </p:cBhvr>
                                    </p:animEffect>
                                  </p:childTnLst>
                                </p:cTn>
                              </p:par>
                              <p:par>
                                <p:cTn id="31" presetID="10" presetClass="entr" presetSubtype="0" fill="hold" nodeType="withEffect">
                                  <p:stCondLst>
                                    <p:cond delay="0"/>
                                  </p:stCondLst>
                                  <p:childTnLst>
                                    <p:set>
                                      <p:cBhvr>
                                        <p:cTn id="32" dur="1" fill="hold">
                                          <p:stCondLst>
                                            <p:cond delay="0"/>
                                          </p:stCondLst>
                                        </p:cTn>
                                        <p:tgtEl>
                                          <p:spTgt spid="121"/>
                                        </p:tgtEl>
                                        <p:attrNameLst>
                                          <p:attrName>style.visibility</p:attrName>
                                        </p:attrNameLst>
                                      </p:cBhvr>
                                      <p:to>
                                        <p:strVal val="visible"/>
                                      </p:to>
                                    </p:set>
                                    <p:animEffect transition="in" filter="fade">
                                      <p:cBhvr>
                                        <p:cTn id="33" dur="500"/>
                                        <p:tgtEl>
                                          <p:spTgt spid="1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22"/>
                                        </p:tgtEl>
                                        <p:attrNameLst>
                                          <p:attrName>style.visibility</p:attrName>
                                        </p:attrNameLst>
                                      </p:cBhvr>
                                      <p:to>
                                        <p:strVal val="visible"/>
                                      </p:to>
                                    </p:set>
                                    <p:animEffect transition="in" filter="fade">
                                      <p:cBhvr>
                                        <p:cTn id="38" dur="500"/>
                                        <p:tgtEl>
                                          <p:spTgt spid="122"/>
                                        </p:tgtEl>
                                      </p:cBhvr>
                                    </p:animEffect>
                                  </p:childTnLst>
                                </p:cTn>
                              </p:par>
                              <p:par>
                                <p:cTn id="39" presetID="10" presetClass="entr" presetSubtype="0" fill="hold" nodeType="withEffect">
                                  <p:stCondLst>
                                    <p:cond delay="0"/>
                                  </p:stCondLst>
                                  <p:childTnLst>
                                    <p:set>
                                      <p:cBhvr>
                                        <p:cTn id="40" dur="1" fill="hold">
                                          <p:stCondLst>
                                            <p:cond delay="0"/>
                                          </p:stCondLst>
                                        </p:cTn>
                                        <p:tgtEl>
                                          <p:spTgt spid="123"/>
                                        </p:tgtEl>
                                        <p:attrNameLst>
                                          <p:attrName>style.visibility</p:attrName>
                                        </p:attrNameLst>
                                      </p:cBhvr>
                                      <p:to>
                                        <p:strVal val="visible"/>
                                      </p:to>
                                    </p:set>
                                    <p:animEffect transition="in" filter="fade">
                                      <p:cBhvr>
                                        <p:cTn id="41" dur="500"/>
                                        <p:tgtEl>
                                          <p:spTgt spid="123"/>
                                        </p:tgtEl>
                                      </p:cBhvr>
                                    </p:animEffect>
                                  </p:childTnLst>
                                </p:cTn>
                              </p:par>
                              <p:par>
                                <p:cTn id="42" presetID="10" presetClass="entr" presetSubtype="0" fill="hold" nodeType="withEffect">
                                  <p:stCondLst>
                                    <p:cond delay="0"/>
                                  </p:stCondLst>
                                  <p:childTnLst>
                                    <p:set>
                                      <p:cBhvr>
                                        <p:cTn id="43" dur="1" fill="hold">
                                          <p:stCondLst>
                                            <p:cond delay="0"/>
                                          </p:stCondLst>
                                        </p:cTn>
                                        <p:tgtEl>
                                          <p:spTgt spid="124"/>
                                        </p:tgtEl>
                                        <p:attrNameLst>
                                          <p:attrName>style.visibility</p:attrName>
                                        </p:attrNameLst>
                                      </p:cBhvr>
                                      <p:to>
                                        <p:strVal val="visible"/>
                                      </p:to>
                                    </p:set>
                                    <p:animEffect transition="in" filter="fade">
                                      <p:cBhvr>
                                        <p:cTn id="44" dur="500"/>
                                        <p:tgtEl>
                                          <p:spTgt spid="124"/>
                                        </p:tgtEl>
                                      </p:cBhvr>
                                    </p:animEffect>
                                  </p:childTnLst>
                                </p:cTn>
                              </p:par>
                              <p:par>
                                <p:cTn id="45" presetID="10" presetClass="entr" presetSubtype="0" fill="hold" nodeType="withEffect">
                                  <p:stCondLst>
                                    <p:cond delay="0"/>
                                  </p:stCondLst>
                                  <p:childTnLst>
                                    <p:set>
                                      <p:cBhvr>
                                        <p:cTn id="46" dur="1" fill="hold">
                                          <p:stCondLst>
                                            <p:cond delay="0"/>
                                          </p:stCondLst>
                                        </p:cTn>
                                        <p:tgtEl>
                                          <p:spTgt spid="125"/>
                                        </p:tgtEl>
                                        <p:attrNameLst>
                                          <p:attrName>style.visibility</p:attrName>
                                        </p:attrNameLst>
                                      </p:cBhvr>
                                      <p:to>
                                        <p:strVal val="visible"/>
                                      </p:to>
                                    </p:set>
                                    <p:animEffect transition="in" filter="fade">
                                      <p:cBhvr>
                                        <p:cTn id="47" dur="500"/>
                                        <p:tgtEl>
                                          <p:spTgt spid="125"/>
                                        </p:tgtEl>
                                      </p:cBhvr>
                                    </p:animEffect>
                                  </p:childTnLst>
                                </p:cTn>
                              </p:par>
                              <p:par>
                                <p:cTn id="48" presetID="10" presetClass="entr" presetSubtype="0" fill="hold" nodeType="withEffect">
                                  <p:stCondLst>
                                    <p:cond delay="0"/>
                                  </p:stCondLst>
                                  <p:childTnLst>
                                    <p:set>
                                      <p:cBhvr>
                                        <p:cTn id="49" dur="1" fill="hold">
                                          <p:stCondLst>
                                            <p:cond delay="0"/>
                                          </p:stCondLst>
                                        </p:cTn>
                                        <p:tgtEl>
                                          <p:spTgt spid="130"/>
                                        </p:tgtEl>
                                        <p:attrNameLst>
                                          <p:attrName>style.visibility</p:attrName>
                                        </p:attrNameLst>
                                      </p:cBhvr>
                                      <p:to>
                                        <p:strVal val="visible"/>
                                      </p:to>
                                    </p:set>
                                    <p:animEffect transition="in" filter="fade">
                                      <p:cBhvr>
                                        <p:cTn id="50" dur="500"/>
                                        <p:tgtEl>
                                          <p:spTgt spid="13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fade">
                                      <p:cBhvr>
                                        <p:cTn id="55" dur="500"/>
                                        <p:tgtEl>
                                          <p:spTgt spid="140"/>
                                        </p:tgtEl>
                                      </p:cBhvr>
                                    </p:animEffect>
                                  </p:childTnLst>
                                </p:cTn>
                              </p:par>
                              <p:par>
                                <p:cTn id="56" presetID="10" presetClass="entr" presetSubtype="0" fill="hold" nodeType="withEffect">
                                  <p:stCondLst>
                                    <p:cond delay="0"/>
                                  </p:stCondLst>
                                  <p:childTnLst>
                                    <p:set>
                                      <p:cBhvr>
                                        <p:cTn id="57" dur="1" fill="hold">
                                          <p:stCondLst>
                                            <p:cond delay="0"/>
                                          </p:stCondLst>
                                        </p:cTn>
                                        <p:tgtEl>
                                          <p:spTgt spid="141"/>
                                        </p:tgtEl>
                                        <p:attrNameLst>
                                          <p:attrName>style.visibility</p:attrName>
                                        </p:attrNameLst>
                                      </p:cBhvr>
                                      <p:to>
                                        <p:strVal val="visible"/>
                                      </p:to>
                                    </p:set>
                                    <p:animEffect transition="in" filter="fade">
                                      <p:cBhvr>
                                        <p:cTn id="58" dur="500"/>
                                        <p:tgtEl>
                                          <p:spTgt spid="14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42"/>
                                        </p:tgtEl>
                                        <p:attrNameLst>
                                          <p:attrName>style.visibility</p:attrName>
                                        </p:attrNameLst>
                                      </p:cBhvr>
                                      <p:to>
                                        <p:strVal val="visible"/>
                                      </p:to>
                                    </p:set>
                                    <p:animEffect transition="in" filter="fade">
                                      <p:cBhvr>
                                        <p:cTn id="63"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Different strategies expose different failures</a:t>
            </a:r>
          </a:p>
        </p:txBody>
      </p:sp>
      <p:sp>
        <p:nvSpPr>
          <p:cNvPr id="3" name="Slide Number Placeholder 3"/>
          <p:cNvSpPr>
            <a:spLocks noGrp="1"/>
          </p:cNvSpPr>
          <p:nvPr>
            <p:ph type="sldNum" sz="quarter" idx="4"/>
          </p:nvPr>
        </p:nvSpPr>
        <p:spPr/>
        <p:txBody>
          <a:bodyPr/>
          <a:lstStyle/>
          <a:p>
            <a:fld id="{5C9A9C6C-A139-49E2-AC2B-2DC726D60215}" type="slidenum">
              <a:rPr lang="en-US" smtClean="0"/>
              <a:t>28</a:t>
            </a:fld>
            <a:endParaRPr lang="en-US"/>
          </a:p>
        </p:txBody>
      </p:sp>
      <p:sp>
        <p:nvSpPr>
          <p:cNvPr id="100" name="B100"/>
          <p:cNvSpPr/>
          <p:nvPr/>
        </p:nvSpPr>
        <p:spPr>
          <a:xfrm>
            <a:off x="566928" y="960120"/>
            <a:ext cx="2331720" cy="493776"/>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Example-based</a:t>
            </a:r>
          </a:p>
        </p:txBody>
      </p:sp>
      <p:sp>
        <p:nvSpPr>
          <p:cNvPr id="110" name="P110"/>
          <p:cNvSpPr/>
          <p:nvPr/>
        </p:nvSpPr>
        <p:spPr>
          <a:xfrm>
            <a:off x="2971800" y="960120"/>
            <a:ext cx="5605272" cy="493776"/>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 xml:space="preserve">known </a:t>
            </a:r>
            <a:r>
              <a:rPr lang="en-US" sz="2000" dirty="0">
                <a:solidFill>
                  <a:srgbClr val="000000"/>
                </a:solidFill>
              </a:rPr>
              <a:t xml:space="preserve">answers; cases </a:t>
            </a:r>
            <a:r>
              <a:rPr lang="en-US" sz="2000" b="0" i="0" dirty="0">
                <a:solidFill>
                  <a:srgbClr val="000000"/>
                </a:solidFill>
              </a:rPr>
              <a:t>you understand</a:t>
            </a:r>
          </a:p>
        </p:txBody>
      </p:sp>
      <p:sp>
        <p:nvSpPr>
          <p:cNvPr id="101" name="B101"/>
          <p:cNvSpPr/>
          <p:nvPr/>
        </p:nvSpPr>
        <p:spPr>
          <a:xfrm>
            <a:off x="566928" y="1527048"/>
            <a:ext cx="2331720" cy="493776"/>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Property-based</a:t>
            </a:r>
          </a:p>
        </p:txBody>
      </p:sp>
      <p:sp>
        <p:nvSpPr>
          <p:cNvPr id="111" name="P111"/>
          <p:cNvSpPr/>
          <p:nvPr/>
        </p:nvSpPr>
        <p:spPr>
          <a:xfrm>
            <a:off x="2971800" y="1527048"/>
            <a:ext cx="5605272" cy="493776"/>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 xml:space="preserve">known </a:t>
            </a:r>
            <a:r>
              <a:rPr lang="en-US" sz="2000" dirty="0">
                <a:solidFill>
                  <a:srgbClr val="000000"/>
                </a:solidFill>
              </a:rPr>
              <a:t xml:space="preserve">properties; counterexample </a:t>
            </a:r>
            <a:r>
              <a:rPr lang="en-US" sz="2000" b="0" i="0" dirty="0">
                <a:solidFill>
                  <a:srgbClr val="000000"/>
                </a:solidFill>
              </a:rPr>
              <a:t>search</a:t>
            </a:r>
          </a:p>
        </p:txBody>
      </p:sp>
      <p:sp>
        <p:nvSpPr>
          <p:cNvPr id="103" name="B103"/>
          <p:cNvSpPr/>
          <p:nvPr/>
        </p:nvSpPr>
        <p:spPr>
          <a:xfrm>
            <a:off x="566928" y="2093976"/>
            <a:ext cx="2331720" cy="493776"/>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Fuzzing</a:t>
            </a:r>
          </a:p>
        </p:txBody>
      </p:sp>
      <p:sp>
        <p:nvSpPr>
          <p:cNvPr id="113" name="P113"/>
          <p:cNvSpPr/>
          <p:nvPr/>
        </p:nvSpPr>
        <p:spPr>
          <a:xfrm>
            <a:off x="2971800" y="2093976"/>
            <a:ext cx="5605272" cy="493776"/>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self-failures; crash · hang · assertion</a:t>
            </a:r>
          </a:p>
        </p:txBody>
      </p:sp>
      <p:sp>
        <p:nvSpPr>
          <p:cNvPr id="104" name="B104"/>
          <p:cNvSpPr/>
          <p:nvPr/>
        </p:nvSpPr>
        <p:spPr>
          <a:xfrm>
            <a:off x="566928" y="2660904"/>
            <a:ext cx="2331720" cy="493776"/>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Differential</a:t>
            </a:r>
          </a:p>
        </p:txBody>
      </p:sp>
      <p:sp>
        <p:nvSpPr>
          <p:cNvPr id="114" name="P114"/>
          <p:cNvSpPr/>
          <p:nvPr/>
        </p:nvSpPr>
        <p:spPr>
          <a:xfrm>
            <a:off x="2971800" y="2660904"/>
            <a:ext cx="5605272" cy="493776"/>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another implementation as the oracle</a:t>
            </a:r>
          </a:p>
        </p:txBody>
      </p:sp>
      <p:sp>
        <p:nvSpPr>
          <p:cNvPr id="120" name="T120"/>
          <p:cNvSpPr txBox="1"/>
          <p:nvPr/>
        </p:nvSpPr>
        <p:spPr>
          <a:xfrm>
            <a:off x="566928" y="3630168"/>
            <a:ext cx="3657600" cy="256032"/>
          </a:xfrm>
          <a:prstGeom prst="rect">
            <a:avLst/>
          </a:prstGeom>
          <a:noFill/>
        </p:spPr>
        <p:txBody>
          <a:bodyPr wrap="square" lIns="0" tIns="0" rIns="0" bIns="0" anchor="t"/>
          <a:lstStyle/>
          <a:p>
            <a:pPr algn="l">
              <a:buNone/>
            </a:pPr>
            <a:r>
              <a:rPr lang="en-US" sz="2000" b="1" i="0" dirty="0">
                <a:solidFill>
                  <a:srgbClr val="57534E"/>
                </a:solidFill>
              </a:rPr>
              <a:t>WHAT YOU ALREADY KNOW</a:t>
            </a:r>
          </a:p>
        </p:txBody>
      </p:sp>
      <p:cxnSp>
        <p:nvCxnSpPr>
          <p:cNvPr id="121" name="C121"/>
          <p:cNvCxnSpPr/>
          <p:nvPr/>
        </p:nvCxnSpPr>
        <p:spPr>
          <a:xfrm>
            <a:off x="640080" y="4032504"/>
            <a:ext cx="7818120" cy="0"/>
          </a:xfrm>
          <a:prstGeom prst="straightConnector1">
            <a:avLst/>
          </a:prstGeom>
          <a:ln w="31750">
            <a:solidFill>
              <a:srgbClr val="8E6F3E"/>
            </a:solidFill>
            <a:tailEnd type="triangle" w="med" len="med"/>
          </a:ln>
        </p:spPr>
      </p:cxnSp>
      <p:sp>
        <p:nvSpPr>
          <p:cNvPr id="130" name="T130"/>
          <p:cNvSpPr txBox="1"/>
          <p:nvPr/>
        </p:nvSpPr>
        <p:spPr>
          <a:xfrm>
            <a:off x="566928" y="4123944"/>
            <a:ext cx="1874520" cy="256032"/>
          </a:xfrm>
          <a:prstGeom prst="rect">
            <a:avLst/>
          </a:prstGeom>
          <a:noFill/>
        </p:spPr>
        <p:txBody>
          <a:bodyPr wrap="square" lIns="0" tIns="0" rIns="0" bIns="0" anchor="t"/>
          <a:lstStyle/>
          <a:p>
            <a:pPr algn="ctr">
              <a:buNone/>
            </a:pPr>
            <a:r>
              <a:rPr lang="en-US" sz="2000" b="1" i="0" dirty="0">
                <a:solidFill>
                  <a:srgbClr val="5C4826"/>
                </a:solidFill>
              </a:rPr>
              <a:t>answers</a:t>
            </a:r>
          </a:p>
        </p:txBody>
      </p:sp>
      <p:sp>
        <p:nvSpPr>
          <p:cNvPr id="140" name="T140"/>
          <p:cNvSpPr txBox="1"/>
          <p:nvPr/>
        </p:nvSpPr>
        <p:spPr>
          <a:xfrm>
            <a:off x="566928" y="4379976"/>
            <a:ext cx="1874520" cy="256032"/>
          </a:xfrm>
          <a:prstGeom prst="rect">
            <a:avLst/>
          </a:prstGeom>
          <a:noFill/>
        </p:spPr>
        <p:txBody>
          <a:bodyPr wrap="square" lIns="0" tIns="0" rIns="0" bIns="0" anchor="t"/>
          <a:lstStyle/>
          <a:p>
            <a:pPr algn="ctr">
              <a:buNone/>
            </a:pPr>
            <a:r>
              <a:rPr lang="en-US" sz="2000" b="0" i="1" dirty="0">
                <a:solidFill>
                  <a:srgbClr val="555960"/>
                </a:solidFill>
              </a:rPr>
              <a:t>example-based</a:t>
            </a:r>
          </a:p>
        </p:txBody>
      </p:sp>
      <p:sp>
        <p:nvSpPr>
          <p:cNvPr id="131" name="T131"/>
          <p:cNvSpPr txBox="1"/>
          <p:nvPr/>
        </p:nvSpPr>
        <p:spPr>
          <a:xfrm>
            <a:off x="3634740" y="4123944"/>
            <a:ext cx="1874520" cy="256032"/>
          </a:xfrm>
          <a:prstGeom prst="rect">
            <a:avLst/>
          </a:prstGeom>
          <a:noFill/>
        </p:spPr>
        <p:txBody>
          <a:bodyPr wrap="square" lIns="0" tIns="0" rIns="0" bIns="0" anchor="t"/>
          <a:lstStyle/>
          <a:p>
            <a:pPr algn="ctr">
              <a:buNone/>
            </a:pPr>
            <a:r>
              <a:rPr lang="en-US" sz="2000" b="1" i="0" dirty="0">
                <a:solidFill>
                  <a:srgbClr val="5C4826"/>
                </a:solidFill>
              </a:rPr>
              <a:t>properties</a:t>
            </a:r>
          </a:p>
        </p:txBody>
      </p:sp>
      <p:sp>
        <p:nvSpPr>
          <p:cNvPr id="141" name="T141"/>
          <p:cNvSpPr txBox="1"/>
          <p:nvPr/>
        </p:nvSpPr>
        <p:spPr>
          <a:xfrm>
            <a:off x="3634740" y="4379976"/>
            <a:ext cx="1874520" cy="256032"/>
          </a:xfrm>
          <a:prstGeom prst="rect">
            <a:avLst/>
          </a:prstGeom>
          <a:noFill/>
        </p:spPr>
        <p:txBody>
          <a:bodyPr wrap="square" lIns="0" tIns="0" rIns="0" bIns="0" anchor="t"/>
          <a:lstStyle/>
          <a:p>
            <a:pPr algn="ctr">
              <a:buNone/>
            </a:pPr>
            <a:r>
              <a:rPr lang="en-US" sz="2000" b="0" i="1" dirty="0">
                <a:solidFill>
                  <a:srgbClr val="555960"/>
                </a:solidFill>
              </a:rPr>
              <a:t>property-based</a:t>
            </a:r>
          </a:p>
        </p:txBody>
      </p:sp>
      <p:sp>
        <p:nvSpPr>
          <p:cNvPr id="133" name="T133"/>
          <p:cNvSpPr txBox="1"/>
          <p:nvPr/>
        </p:nvSpPr>
        <p:spPr>
          <a:xfrm>
            <a:off x="6702552" y="4123944"/>
            <a:ext cx="1874520" cy="256032"/>
          </a:xfrm>
          <a:prstGeom prst="rect">
            <a:avLst/>
          </a:prstGeom>
          <a:noFill/>
        </p:spPr>
        <p:txBody>
          <a:bodyPr wrap="square" lIns="0" tIns="0" rIns="0" bIns="0" anchor="t"/>
          <a:lstStyle/>
          <a:p>
            <a:pPr algn="ctr">
              <a:buNone/>
            </a:pPr>
            <a:r>
              <a:rPr lang="en-US" sz="2000" b="1" i="0" dirty="0">
                <a:solidFill>
                  <a:srgbClr val="5C4826"/>
                </a:solidFill>
              </a:rPr>
              <a:t>almost nothing</a:t>
            </a:r>
          </a:p>
        </p:txBody>
      </p:sp>
      <p:sp>
        <p:nvSpPr>
          <p:cNvPr id="143" name="T143"/>
          <p:cNvSpPr txBox="1"/>
          <p:nvPr/>
        </p:nvSpPr>
        <p:spPr>
          <a:xfrm>
            <a:off x="6702552" y="4379976"/>
            <a:ext cx="1874520" cy="256032"/>
          </a:xfrm>
          <a:prstGeom prst="rect">
            <a:avLst/>
          </a:prstGeom>
          <a:noFill/>
        </p:spPr>
        <p:txBody>
          <a:bodyPr wrap="square" lIns="0" tIns="0" rIns="0" bIns="0" anchor="t"/>
          <a:lstStyle/>
          <a:p>
            <a:pPr algn="ctr">
              <a:buNone/>
            </a:pPr>
            <a:r>
              <a:rPr lang="en-US" sz="2000" b="0" i="1" dirty="0">
                <a:solidFill>
                  <a:srgbClr val="555960"/>
                </a:solidFill>
              </a:rPr>
              <a:t>fuzzing</a:t>
            </a:r>
          </a:p>
        </p:txBody>
      </p:sp>
      <p:sp>
        <p:nvSpPr>
          <p:cNvPr id="150" name="E150"/>
          <p:cNvSpPr/>
          <p:nvPr/>
        </p:nvSpPr>
        <p:spPr>
          <a:xfrm>
            <a:off x="566928" y="5029200"/>
            <a:ext cx="8010144" cy="713232"/>
          </a:xfrm>
          <a:prstGeom prst="rect">
            <a:avLst/>
          </a:prstGeom>
          <a:solidFill>
            <a:srgbClr val="FBF8F2"/>
          </a:solidFill>
          <a:ln w="19050">
            <a:solidFill>
              <a:srgbClr val="5C4826"/>
            </a:solidFill>
          </a:ln>
        </p:spPr>
        <p:txBody>
          <a:bodyPr wrap="square" lIns="91440" tIns="45720" rIns="91440" bIns="45720" anchor="ctr"/>
          <a:lstStyle/>
          <a:p>
            <a:pPr algn="ctr">
              <a:buNone/>
            </a:pPr>
            <a:r>
              <a:rPr lang="en-US" sz="2400" b="1" i="0" dirty="0">
                <a:solidFill>
                  <a:srgbClr val="5C4826"/>
                </a:solidFill>
              </a:rPr>
              <a:t xml:space="preserve">Choose the strategy for the uncertainty </a:t>
            </a:r>
            <a:r>
              <a:rPr lang="en-US" sz="2400" b="1" dirty="0">
                <a:solidFill>
                  <a:srgbClr val="5C4826"/>
                </a:solidFill>
              </a:rPr>
              <a:t xml:space="preserve">you need </a:t>
            </a:r>
            <a:r>
              <a:rPr lang="en-US" sz="2400" b="1" i="0" dirty="0">
                <a:solidFill>
                  <a:srgbClr val="5C4826"/>
                </a:solidFill>
              </a:rPr>
              <a:t>to reduce.</a:t>
            </a:r>
          </a:p>
        </p:txBody>
      </p:sp>
      <p:sp>
        <p:nvSpPr>
          <p:cNvPr id="16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A strategy changes how you search</a:t>
            </a:r>
            <a:r>
              <a:rPr lang="en-US" sz="2000" b="1" dirty="0">
                <a:solidFill>
                  <a:srgbClr val="FFFFFF"/>
                </a:solidFill>
              </a:rPr>
              <a:t xml:space="preserve"> </a:t>
            </a:r>
            <a:r>
              <a:rPr lang="en-US" sz="2000" b="1" i="0" dirty="0">
                <a:solidFill>
                  <a:srgbClr val="FFFFFF"/>
                </a:solidFill>
              </a:rPr>
              <a:t>not how strong evidence 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nodeType="withEffect">
                                  <p:stCondLst>
                                    <p:cond delay="0"/>
                                  </p:stCondLst>
                                  <p:childTnLst>
                                    <p:set>
                                      <p:cBhvr>
                                        <p:cTn id="9" dur="1" fill="hold">
                                          <p:stCondLst>
                                            <p:cond delay="0"/>
                                          </p:stCondLst>
                                        </p:cTn>
                                        <p:tgtEl>
                                          <p:spTgt spid="110"/>
                                        </p:tgtEl>
                                        <p:attrNameLst>
                                          <p:attrName>style.visibility</p:attrName>
                                        </p:attrNameLst>
                                      </p:cBhvr>
                                      <p:to>
                                        <p:strVal val="visible"/>
                                      </p:to>
                                    </p:set>
                                    <p:animEffect transition="in" filter="fade">
                                      <p:cBhvr>
                                        <p:cTn id="10" dur="500"/>
                                        <p:tgtEl>
                                          <p:spTgt spid="1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fade">
                                      <p:cBhvr>
                                        <p:cTn id="15" dur="500"/>
                                        <p:tgtEl>
                                          <p:spTgt spid="101"/>
                                        </p:tgtEl>
                                      </p:cBhvr>
                                    </p:animEffect>
                                  </p:childTnLst>
                                </p:cTn>
                              </p:par>
                              <p:par>
                                <p:cTn id="16" presetID="10" presetClass="entr" presetSubtype="0" fill="hold" nodeType="withEffect">
                                  <p:stCondLst>
                                    <p:cond delay="0"/>
                                  </p:stCondLst>
                                  <p:childTnLst>
                                    <p:set>
                                      <p:cBhvr>
                                        <p:cTn id="17" dur="1" fill="hold">
                                          <p:stCondLst>
                                            <p:cond delay="0"/>
                                          </p:stCondLst>
                                        </p:cTn>
                                        <p:tgtEl>
                                          <p:spTgt spid="111"/>
                                        </p:tgtEl>
                                        <p:attrNameLst>
                                          <p:attrName>style.visibility</p:attrName>
                                        </p:attrNameLst>
                                      </p:cBhvr>
                                      <p:to>
                                        <p:strVal val="visible"/>
                                      </p:to>
                                    </p:set>
                                    <p:animEffect transition="in" filter="fade">
                                      <p:cBhvr>
                                        <p:cTn id="18" dur="500"/>
                                        <p:tgtEl>
                                          <p:spTgt spid="1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3"/>
                                        </p:tgtEl>
                                        <p:attrNameLst>
                                          <p:attrName>style.visibility</p:attrName>
                                        </p:attrNameLst>
                                      </p:cBhvr>
                                      <p:to>
                                        <p:strVal val="visible"/>
                                      </p:to>
                                    </p:set>
                                    <p:animEffect transition="in" filter="fade">
                                      <p:cBhvr>
                                        <p:cTn id="31" dur="500"/>
                                        <p:tgtEl>
                                          <p:spTgt spid="103"/>
                                        </p:tgtEl>
                                      </p:cBhvr>
                                    </p:animEffect>
                                  </p:childTnLst>
                                </p:cTn>
                              </p:par>
                              <p:par>
                                <p:cTn id="32" presetID="10" presetClass="entr" presetSubtype="0" fill="hold" nodeType="withEffect">
                                  <p:stCondLst>
                                    <p:cond delay="0"/>
                                  </p:stCondLst>
                                  <p:childTnLst>
                                    <p:set>
                                      <p:cBhvr>
                                        <p:cTn id="33" dur="1" fill="hold">
                                          <p:stCondLst>
                                            <p:cond delay="0"/>
                                          </p:stCondLst>
                                        </p:cTn>
                                        <p:tgtEl>
                                          <p:spTgt spid="113"/>
                                        </p:tgtEl>
                                        <p:attrNameLst>
                                          <p:attrName>style.visibility</p:attrName>
                                        </p:attrNameLst>
                                      </p:cBhvr>
                                      <p:to>
                                        <p:strVal val="visible"/>
                                      </p:to>
                                    </p:set>
                                    <p:animEffect transition="in" filter="fade">
                                      <p:cBhvr>
                                        <p:cTn id="34" dur="500"/>
                                        <p:tgtEl>
                                          <p:spTgt spid="1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4"/>
                                        </p:tgtEl>
                                        <p:attrNameLst>
                                          <p:attrName>style.visibility</p:attrName>
                                        </p:attrNameLst>
                                      </p:cBhvr>
                                      <p:to>
                                        <p:strVal val="visible"/>
                                      </p:to>
                                    </p:set>
                                    <p:animEffect transition="in" filter="fade">
                                      <p:cBhvr>
                                        <p:cTn id="39" dur="500"/>
                                        <p:tgtEl>
                                          <p:spTgt spid="104"/>
                                        </p:tgtEl>
                                      </p:cBhvr>
                                    </p:animEffect>
                                  </p:childTnLst>
                                </p:cTn>
                              </p:par>
                              <p:par>
                                <p:cTn id="40" presetID="10" presetClass="entr" presetSubtype="0" fill="hold" nodeType="withEffect">
                                  <p:stCondLst>
                                    <p:cond delay="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500"/>
                                        <p:tgtEl>
                                          <p:spTgt spid="1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0"/>
                                        </p:tgtEl>
                                        <p:attrNameLst>
                                          <p:attrName>style.visibility</p:attrName>
                                        </p:attrNameLst>
                                      </p:cBhvr>
                                      <p:to>
                                        <p:strVal val="visible"/>
                                      </p:to>
                                    </p:set>
                                    <p:animEffect transition="in" filter="fade">
                                      <p:cBhvr>
                                        <p:cTn id="47" dur="500"/>
                                        <p:tgtEl>
                                          <p:spTgt spid="120"/>
                                        </p:tgtEl>
                                      </p:cBhvr>
                                    </p:animEffect>
                                  </p:childTnLst>
                                </p:cTn>
                              </p:par>
                              <p:par>
                                <p:cTn id="48" presetID="10" presetClass="entr" presetSubtype="0" fill="hold" nodeType="withEffect">
                                  <p:stCondLst>
                                    <p:cond delay="0"/>
                                  </p:stCondLst>
                                  <p:childTnLst>
                                    <p:set>
                                      <p:cBhvr>
                                        <p:cTn id="49" dur="1" fill="hold">
                                          <p:stCondLst>
                                            <p:cond delay="0"/>
                                          </p:stCondLst>
                                        </p:cTn>
                                        <p:tgtEl>
                                          <p:spTgt spid="121"/>
                                        </p:tgtEl>
                                        <p:attrNameLst>
                                          <p:attrName>style.visibility</p:attrName>
                                        </p:attrNameLst>
                                      </p:cBhvr>
                                      <p:to>
                                        <p:strVal val="visible"/>
                                      </p:to>
                                    </p:set>
                                    <p:animEffect transition="in" filter="fade">
                                      <p:cBhvr>
                                        <p:cTn id="50" dur="500"/>
                                        <p:tgtEl>
                                          <p:spTgt spid="121"/>
                                        </p:tgtEl>
                                      </p:cBhvr>
                                    </p:animEffect>
                                  </p:childTnLst>
                                </p:cTn>
                              </p:par>
                              <p:par>
                                <p:cTn id="51" presetID="10" presetClass="entr" presetSubtype="0" fill="hold" nodeType="withEffect">
                                  <p:stCondLst>
                                    <p:cond delay="0"/>
                                  </p:stCondLst>
                                  <p:childTnLst>
                                    <p:set>
                                      <p:cBhvr>
                                        <p:cTn id="52" dur="1" fill="hold">
                                          <p:stCondLst>
                                            <p:cond delay="0"/>
                                          </p:stCondLst>
                                        </p:cTn>
                                        <p:tgtEl>
                                          <p:spTgt spid="130"/>
                                        </p:tgtEl>
                                        <p:attrNameLst>
                                          <p:attrName>style.visibility</p:attrName>
                                        </p:attrNameLst>
                                      </p:cBhvr>
                                      <p:to>
                                        <p:strVal val="visible"/>
                                      </p:to>
                                    </p:set>
                                    <p:animEffect transition="in" filter="fade">
                                      <p:cBhvr>
                                        <p:cTn id="53" dur="500"/>
                                        <p:tgtEl>
                                          <p:spTgt spid="130"/>
                                        </p:tgtEl>
                                      </p:cBhvr>
                                    </p:animEffect>
                                  </p:childTnLst>
                                </p:cTn>
                              </p:par>
                              <p:par>
                                <p:cTn id="54" presetID="10" presetClass="entr" presetSubtype="0" fill="hold" nodeType="withEffect">
                                  <p:stCondLst>
                                    <p:cond delay="0"/>
                                  </p:stCondLst>
                                  <p:childTnLst>
                                    <p:set>
                                      <p:cBhvr>
                                        <p:cTn id="55" dur="1" fill="hold">
                                          <p:stCondLst>
                                            <p:cond delay="0"/>
                                          </p:stCondLst>
                                        </p:cTn>
                                        <p:tgtEl>
                                          <p:spTgt spid="140"/>
                                        </p:tgtEl>
                                        <p:attrNameLst>
                                          <p:attrName>style.visibility</p:attrName>
                                        </p:attrNameLst>
                                      </p:cBhvr>
                                      <p:to>
                                        <p:strVal val="visible"/>
                                      </p:to>
                                    </p:set>
                                    <p:animEffect transition="in" filter="fade">
                                      <p:cBhvr>
                                        <p:cTn id="56" dur="500"/>
                                        <p:tgtEl>
                                          <p:spTgt spid="140"/>
                                        </p:tgtEl>
                                      </p:cBhvr>
                                    </p:animEffect>
                                  </p:childTnLst>
                                </p:cTn>
                              </p:par>
                              <p:par>
                                <p:cTn id="57" presetID="10" presetClass="entr" presetSubtype="0" fill="hold" nodeType="withEffect">
                                  <p:stCondLst>
                                    <p:cond delay="0"/>
                                  </p:stCondLst>
                                  <p:childTnLst>
                                    <p:set>
                                      <p:cBhvr>
                                        <p:cTn id="58" dur="1" fill="hold">
                                          <p:stCondLst>
                                            <p:cond delay="0"/>
                                          </p:stCondLst>
                                        </p:cTn>
                                        <p:tgtEl>
                                          <p:spTgt spid="131"/>
                                        </p:tgtEl>
                                        <p:attrNameLst>
                                          <p:attrName>style.visibility</p:attrName>
                                        </p:attrNameLst>
                                      </p:cBhvr>
                                      <p:to>
                                        <p:strVal val="visible"/>
                                      </p:to>
                                    </p:set>
                                    <p:animEffect transition="in" filter="fade">
                                      <p:cBhvr>
                                        <p:cTn id="59" dur="500"/>
                                        <p:tgtEl>
                                          <p:spTgt spid="131"/>
                                        </p:tgtEl>
                                      </p:cBhvr>
                                    </p:animEffect>
                                  </p:childTnLst>
                                </p:cTn>
                              </p:par>
                              <p:par>
                                <p:cTn id="60" presetID="10" presetClass="entr" presetSubtype="0" fill="hold" nodeType="withEffect">
                                  <p:stCondLst>
                                    <p:cond delay="0"/>
                                  </p:stCondLst>
                                  <p:childTnLst>
                                    <p:set>
                                      <p:cBhvr>
                                        <p:cTn id="61" dur="1" fill="hold">
                                          <p:stCondLst>
                                            <p:cond delay="0"/>
                                          </p:stCondLst>
                                        </p:cTn>
                                        <p:tgtEl>
                                          <p:spTgt spid="141"/>
                                        </p:tgtEl>
                                        <p:attrNameLst>
                                          <p:attrName>style.visibility</p:attrName>
                                        </p:attrNameLst>
                                      </p:cBhvr>
                                      <p:to>
                                        <p:strVal val="visible"/>
                                      </p:to>
                                    </p:set>
                                    <p:animEffect transition="in" filter="fade">
                                      <p:cBhvr>
                                        <p:cTn id="62" dur="500"/>
                                        <p:tgtEl>
                                          <p:spTgt spid="141"/>
                                        </p:tgtEl>
                                      </p:cBhvr>
                                    </p:animEffect>
                                  </p:childTnLst>
                                </p:cTn>
                              </p:par>
                              <p:par>
                                <p:cTn id="69" presetID="10" presetClass="entr" presetSubtype="0" fill="hold" nodeType="withEffect">
                                  <p:stCondLst>
                                    <p:cond delay="0"/>
                                  </p:stCondLst>
                                  <p:childTnLst>
                                    <p:set>
                                      <p:cBhvr>
                                        <p:cTn id="70" dur="1" fill="hold">
                                          <p:stCondLst>
                                            <p:cond delay="0"/>
                                          </p:stCondLst>
                                        </p:cTn>
                                        <p:tgtEl>
                                          <p:spTgt spid="133"/>
                                        </p:tgtEl>
                                        <p:attrNameLst>
                                          <p:attrName>style.visibility</p:attrName>
                                        </p:attrNameLst>
                                      </p:cBhvr>
                                      <p:to>
                                        <p:strVal val="visible"/>
                                      </p:to>
                                    </p:set>
                                    <p:animEffect transition="in" filter="fade">
                                      <p:cBhvr>
                                        <p:cTn id="71" dur="500"/>
                                        <p:tgtEl>
                                          <p:spTgt spid="133"/>
                                        </p:tgtEl>
                                      </p:cBhvr>
                                    </p:animEffect>
                                  </p:childTnLst>
                                </p:cTn>
                              </p:par>
                              <p:par>
                                <p:cTn id="72" presetID="10" presetClass="entr" presetSubtype="0" fill="hold" nodeType="withEffect">
                                  <p:stCondLst>
                                    <p:cond delay="0"/>
                                  </p:stCondLst>
                                  <p:childTnLst>
                                    <p:set>
                                      <p:cBhvr>
                                        <p:cTn id="73" dur="1" fill="hold">
                                          <p:stCondLst>
                                            <p:cond delay="0"/>
                                          </p:stCondLst>
                                        </p:cTn>
                                        <p:tgtEl>
                                          <p:spTgt spid="143"/>
                                        </p:tgtEl>
                                        <p:attrNameLst>
                                          <p:attrName>style.visibility</p:attrName>
                                        </p:attrNameLst>
                                      </p:cBhvr>
                                      <p:to>
                                        <p:strVal val="visible"/>
                                      </p:to>
                                    </p:set>
                                    <p:animEffect transition="in" filter="fade">
                                      <p:cBhvr>
                                        <p:cTn id="74" dur="500"/>
                                        <p:tgtEl>
                                          <p:spTgt spid="143"/>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150"/>
                                        </p:tgtEl>
                                        <p:attrNameLst>
                                          <p:attrName>style.visibility</p:attrName>
                                        </p:attrNameLst>
                                      </p:cBhvr>
                                      <p:to>
                                        <p:strVal val="visible"/>
                                      </p:to>
                                    </p:set>
                                    <p:animEffect transition="in" filter="fade">
                                      <p:cBhvr>
                                        <p:cTn id="79"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Evidence strength has dimensions</a:t>
            </a:r>
          </a:p>
        </p:txBody>
      </p:sp>
      <p:sp>
        <p:nvSpPr>
          <p:cNvPr id="3" name="Slide Number Placeholder 3"/>
          <p:cNvSpPr>
            <a:spLocks noGrp="1"/>
          </p:cNvSpPr>
          <p:nvPr>
            <p:ph type="sldNum" sz="quarter" idx="4"/>
          </p:nvPr>
        </p:nvSpPr>
        <p:spPr/>
        <p:txBody>
          <a:bodyPr/>
          <a:lstStyle/>
          <a:p>
            <a:fld id="{B7EB45DA-9A0D-DC49-8E02-F30A5DDC21C3}" type="slidenum">
              <a:rPr lang="en-US" smtClean="0"/>
              <a:t>29</a:t>
            </a:fld>
            <a:endParaRPr lang="en-US"/>
          </a:p>
        </p:txBody>
      </p:sp>
      <p:sp>
        <p:nvSpPr>
          <p:cNvPr id="100" name="B100"/>
          <p:cNvSpPr/>
          <p:nvPr/>
        </p:nvSpPr>
        <p:spPr>
          <a:xfrm>
            <a:off x="207000" y="1080000"/>
            <a:ext cx="1400000" cy="480000"/>
          </a:xfrm>
          <a:prstGeom prst="rect">
            <a:avLst/>
          </a:prstGeom>
          <a:solidFill>
            <a:srgbClr val="F5F1E8"/>
          </a:solidFill>
          <a:ln w="12700">
            <a:solidFill>
              <a:srgbClr val="C9B991"/>
            </a:solidFill>
          </a:ln>
        </p:spPr>
        <p:txBody>
          <a:bodyPr wrap="square" lIns="0" tIns="45720" rIns="0" bIns="45720" anchor="ctr"/>
          <a:lstStyle/>
          <a:p>
            <a:pPr algn="ctr">
              <a:buNone/>
            </a:pPr>
            <a:r>
              <a:rPr lang="en-US" sz="2000" b="1" i="0" dirty="0">
                <a:solidFill>
                  <a:srgbClr val="5C4826"/>
                </a:solidFill>
              </a:rPr>
              <a:t>PROPERTY</a:t>
            </a:r>
          </a:p>
        </p:txBody>
      </p:sp>
      <p:cxnSp>
        <p:nvCxnSpPr>
          <p:cNvPr id="90" name="C90"/>
          <p:cNvCxnSpPr/>
          <p:nvPr/>
        </p:nvCxnSpPr>
        <p:spPr>
          <a:xfrm>
            <a:off x="1637000" y="1320000"/>
            <a:ext cx="297500" cy="0"/>
          </a:xfrm>
          <a:prstGeom prst="straightConnector1">
            <a:avLst/>
          </a:prstGeom>
          <a:ln w="19050">
            <a:solidFill>
              <a:srgbClr val="8E6F3E"/>
            </a:solidFill>
            <a:tailEnd type="triangle" w="med" len="med"/>
          </a:ln>
        </p:spPr>
      </p:cxnSp>
      <p:sp>
        <p:nvSpPr>
          <p:cNvPr id="101" name="B101"/>
          <p:cNvSpPr/>
          <p:nvPr/>
        </p:nvSpPr>
        <p:spPr>
          <a:xfrm>
            <a:off x="1964500" y="1080000"/>
            <a:ext cx="1150000" cy="480000"/>
          </a:xfrm>
          <a:prstGeom prst="rect">
            <a:avLst/>
          </a:prstGeom>
          <a:solidFill>
            <a:srgbClr val="F5F1E8"/>
          </a:solidFill>
          <a:ln w="12700">
            <a:solidFill>
              <a:srgbClr val="C9B991"/>
            </a:solidFill>
          </a:ln>
        </p:spPr>
        <p:txBody>
          <a:bodyPr wrap="square" lIns="0" tIns="45720" rIns="0" bIns="45720" anchor="ctr"/>
          <a:lstStyle/>
          <a:p>
            <a:pPr algn="ctr">
              <a:buNone/>
            </a:pPr>
            <a:r>
              <a:rPr lang="en-US" sz="2000" b="1" i="0" dirty="0">
                <a:solidFill>
                  <a:srgbClr val="5C4826"/>
                </a:solidFill>
              </a:rPr>
              <a:t>METRIC</a:t>
            </a:r>
          </a:p>
        </p:txBody>
      </p:sp>
      <p:cxnSp>
        <p:nvCxnSpPr>
          <p:cNvPr id="91" name="C91"/>
          <p:cNvCxnSpPr/>
          <p:nvPr/>
        </p:nvCxnSpPr>
        <p:spPr>
          <a:xfrm>
            <a:off x="3144500" y="1320000"/>
            <a:ext cx="297500" cy="0"/>
          </a:xfrm>
          <a:prstGeom prst="straightConnector1">
            <a:avLst/>
          </a:prstGeom>
          <a:ln w="19050">
            <a:solidFill>
              <a:srgbClr val="8E6F3E"/>
            </a:solidFill>
            <a:tailEnd type="triangle" w="med" len="med"/>
          </a:ln>
        </p:spPr>
      </p:cxnSp>
      <p:sp>
        <p:nvSpPr>
          <p:cNvPr id="102" name="B102"/>
          <p:cNvSpPr/>
          <p:nvPr/>
        </p:nvSpPr>
        <p:spPr>
          <a:xfrm>
            <a:off x="3472000" y="1080000"/>
            <a:ext cx="1900000" cy="480000"/>
          </a:xfrm>
          <a:prstGeom prst="rect">
            <a:avLst/>
          </a:prstGeom>
          <a:solidFill>
            <a:srgbClr val="F5F1E8"/>
          </a:solidFill>
          <a:ln w="12700">
            <a:solidFill>
              <a:srgbClr val="C9B991"/>
            </a:solidFill>
          </a:ln>
        </p:spPr>
        <p:txBody>
          <a:bodyPr wrap="square" lIns="0" tIns="45720" rIns="0" bIns="45720" anchor="ctr"/>
          <a:lstStyle/>
          <a:p>
            <a:pPr algn="ctr">
              <a:buNone/>
            </a:pPr>
            <a:r>
              <a:rPr lang="en-US" sz="2000" b="1" i="0" dirty="0">
                <a:solidFill>
                  <a:srgbClr val="5C4826"/>
                </a:solidFill>
              </a:rPr>
              <a:t>MEASUREMENT</a:t>
            </a:r>
          </a:p>
        </p:txBody>
      </p:sp>
      <p:cxnSp>
        <p:nvCxnSpPr>
          <p:cNvPr id="92" name="C92"/>
          <p:cNvCxnSpPr/>
          <p:nvPr/>
        </p:nvCxnSpPr>
        <p:spPr>
          <a:xfrm>
            <a:off x="5402000" y="1320000"/>
            <a:ext cx="297500" cy="0"/>
          </a:xfrm>
          <a:prstGeom prst="straightConnector1">
            <a:avLst/>
          </a:prstGeom>
          <a:ln w="19050">
            <a:solidFill>
              <a:srgbClr val="8E6F3E"/>
            </a:solidFill>
            <a:tailEnd type="triangle" w="med" len="med"/>
          </a:ln>
        </p:spPr>
      </p:cxnSp>
      <p:sp>
        <p:nvSpPr>
          <p:cNvPr id="103" name="B103"/>
          <p:cNvSpPr/>
          <p:nvPr/>
        </p:nvSpPr>
        <p:spPr>
          <a:xfrm>
            <a:off x="5729500" y="1080000"/>
            <a:ext cx="1400000" cy="480000"/>
          </a:xfrm>
          <a:prstGeom prst="rect">
            <a:avLst/>
          </a:prstGeom>
          <a:solidFill>
            <a:srgbClr val="F5F1E8"/>
          </a:solidFill>
          <a:ln w="12700">
            <a:solidFill>
              <a:srgbClr val="C9B991"/>
            </a:solidFill>
          </a:ln>
        </p:spPr>
        <p:txBody>
          <a:bodyPr wrap="square" lIns="0" tIns="45720" rIns="0" bIns="45720" anchor="ctr"/>
          <a:lstStyle/>
          <a:p>
            <a:pPr algn="ctr">
              <a:buNone/>
            </a:pPr>
            <a:r>
              <a:rPr lang="en-US" sz="2000" b="1" i="0" dirty="0">
                <a:solidFill>
                  <a:srgbClr val="5C4826"/>
                </a:solidFill>
              </a:rPr>
              <a:t>EVIDENCE</a:t>
            </a:r>
          </a:p>
        </p:txBody>
      </p:sp>
      <p:cxnSp>
        <p:nvCxnSpPr>
          <p:cNvPr id="93" name="C93"/>
          <p:cNvCxnSpPr/>
          <p:nvPr/>
        </p:nvCxnSpPr>
        <p:spPr>
          <a:xfrm>
            <a:off x="7159500" y="1320000"/>
            <a:ext cx="297500" cy="0"/>
          </a:xfrm>
          <a:prstGeom prst="straightConnector1">
            <a:avLst/>
          </a:prstGeom>
          <a:ln w="19050">
            <a:solidFill>
              <a:srgbClr val="8E6F3E"/>
            </a:solidFill>
            <a:tailEnd type="triangle" w="med" len="med"/>
          </a:ln>
        </p:spPr>
      </p:cxnSp>
      <p:sp>
        <p:nvSpPr>
          <p:cNvPr id="104" name="B104"/>
          <p:cNvSpPr/>
          <p:nvPr/>
        </p:nvSpPr>
        <p:spPr>
          <a:xfrm>
            <a:off x="7487000" y="1080000"/>
            <a:ext cx="1450000" cy="480000"/>
          </a:xfrm>
          <a:prstGeom prst="rect">
            <a:avLst/>
          </a:prstGeom>
          <a:solidFill>
            <a:srgbClr val="FBF8F2"/>
          </a:solidFill>
          <a:ln w="12700">
            <a:solidFill>
              <a:srgbClr val="5C4826"/>
            </a:solidFill>
          </a:ln>
        </p:spPr>
        <p:txBody>
          <a:bodyPr wrap="square" lIns="0" tIns="45720" rIns="0" bIns="45720" anchor="ctr"/>
          <a:lstStyle/>
          <a:p>
            <a:pPr algn="ctr">
              <a:buNone/>
            </a:pPr>
            <a:r>
              <a:rPr lang="en-US" sz="2000" b="1" i="0" dirty="0">
                <a:solidFill>
                  <a:srgbClr val="5C4826"/>
                </a:solidFill>
              </a:rPr>
              <a:t>JUDGMENT</a:t>
            </a:r>
          </a:p>
        </p:txBody>
      </p:sp>
      <p:sp>
        <p:nvSpPr>
          <p:cNvPr id="120" name="B120"/>
          <p:cNvSpPr/>
          <p:nvPr/>
        </p:nvSpPr>
        <p:spPr>
          <a:xfrm>
            <a:off x="566928" y="2100000"/>
            <a:ext cx="2331720" cy="500000"/>
          </a:xfrm>
          <a:prstGeom prst="rect">
            <a:avLst/>
          </a:prstGeom>
          <a:solidFill>
            <a:srgbClr val="8E6F3E"/>
          </a:solidFill>
          <a:ln>
            <a:noFill/>
          </a:ln>
        </p:spPr>
        <p:txBody>
          <a:bodyPr wrap="square" lIns="0" tIns="45720" rIns="0" bIns="45720" anchor="ctr"/>
          <a:lstStyle/>
          <a:p>
            <a:pPr algn="ctr">
              <a:buNone/>
            </a:pPr>
            <a:r>
              <a:rPr lang="en-US" sz="2000" b="1" i="0" dirty="0">
                <a:solidFill>
                  <a:srgbClr val="FFFFFF"/>
                </a:solidFill>
              </a:rPr>
              <a:t>Coverage</a:t>
            </a:r>
          </a:p>
        </p:txBody>
      </p:sp>
      <p:sp>
        <p:nvSpPr>
          <p:cNvPr id="130" name="P130"/>
          <p:cNvSpPr/>
          <p:nvPr/>
        </p:nvSpPr>
        <p:spPr>
          <a:xfrm>
            <a:off x="2971800" y="2100000"/>
            <a:ext cx="5605272" cy="5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how much did we examine?</a:t>
            </a:r>
          </a:p>
        </p:txBody>
      </p:sp>
      <p:sp>
        <p:nvSpPr>
          <p:cNvPr id="121" name="B121"/>
          <p:cNvSpPr/>
          <p:nvPr/>
        </p:nvSpPr>
        <p:spPr>
          <a:xfrm>
            <a:off x="566928" y="2740000"/>
            <a:ext cx="2331720" cy="500000"/>
          </a:xfrm>
          <a:prstGeom prst="rect">
            <a:avLst/>
          </a:prstGeom>
          <a:solidFill>
            <a:srgbClr val="8E6F3E"/>
          </a:solidFill>
          <a:ln>
            <a:noFill/>
          </a:ln>
        </p:spPr>
        <p:txBody>
          <a:bodyPr wrap="square" lIns="0" tIns="45720" rIns="0" bIns="45720" anchor="ctr"/>
          <a:lstStyle/>
          <a:p>
            <a:pPr algn="ctr">
              <a:buNone/>
            </a:pPr>
            <a:r>
              <a:rPr lang="en-US" sz="2000" b="1" i="0" dirty="0">
                <a:solidFill>
                  <a:srgbClr val="FFFFFF"/>
                </a:solidFill>
              </a:rPr>
              <a:t>Detection power</a:t>
            </a:r>
          </a:p>
        </p:txBody>
      </p:sp>
      <p:sp>
        <p:nvSpPr>
          <p:cNvPr id="131" name="P131"/>
          <p:cNvSpPr/>
          <p:nvPr/>
        </p:nvSpPr>
        <p:spPr>
          <a:xfrm>
            <a:off x="2971800" y="2740000"/>
            <a:ext cx="5605272" cy="5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would we notice the failure?</a:t>
            </a:r>
          </a:p>
        </p:txBody>
      </p:sp>
      <p:sp>
        <p:nvSpPr>
          <p:cNvPr id="122" name="B122"/>
          <p:cNvSpPr/>
          <p:nvPr/>
        </p:nvSpPr>
        <p:spPr>
          <a:xfrm>
            <a:off x="566928" y="3380000"/>
            <a:ext cx="2331720" cy="500000"/>
          </a:xfrm>
          <a:prstGeom prst="rect">
            <a:avLst/>
          </a:prstGeom>
          <a:solidFill>
            <a:srgbClr val="8E6F3E"/>
          </a:solidFill>
          <a:ln>
            <a:noFill/>
          </a:ln>
        </p:spPr>
        <p:txBody>
          <a:bodyPr wrap="square" lIns="0" tIns="45720" rIns="0" bIns="45720" anchor="ctr"/>
          <a:lstStyle/>
          <a:p>
            <a:pPr algn="ctr">
              <a:buNone/>
            </a:pPr>
            <a:r>
              <a:rPr lang="en-US" sz="2000" b="1" i="0" dirty="0">
                <a:solidFill>
                  <a:srgbClr val="FFFFFF"/>
                </a:solidFill>
              </a:rPr>
              <a:t>Representativeness</a:t>
            </a:r>
          </a:p>
        </p:txBody>
      </p:sp>
      <p:sp>
        <p:nvSpPr>
          <p:cNvPr id="132" name="P132"/>
          <p:cNvSpPr/>
          <p:nvPr/>
        </p:nvSpPr>
        <p:spPr>
          <a:xfrm>
            <a:off x="2971800" y="3380000"/>
            <a:ext cx="5605272" cy="5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did we examine the right conditions?</a:t>
            </a:r>
          </a:p>
        </p:txBody>
      </p:sp>
      <p:sp>
        <p:nvSpPr>
          <p:cNvPr id="123" name="B123"/>
          <p:cNvSpPr/>
          <p:nvPr/>
        </p:nvSpPr>
        <p:spPr>
          <a:xfrm>
            <a:off x="566928" y="4020000"/>
            <a:ext cx="2331720" cy="500000"/>
          </a:xfrm>
          <a:prstGeom prst="rect">
            <a:avLst/>
          </a:prstGeom>
          <a:solidFill>
            <a:srgbClr val="8E6F3E"/>
          </a:solidFill>
          <a:ln>
            <a:noFill/>
          </a:ln>
        </p:spPr>
        <p:txBody>
          <a:bodyPr wrap="square" lIns="0" tIns="45720" rIns="0" bIns="45720" anchor="ctr"/>
          <a:lstStyle/>
          <a:p>
            <a:pPr algn="ctr">
              <a:buNone/>
            </a:pPr>
            <a:r>
              <a:rPr lang="en-US" sz="2000" b="1" i="0" dirty="0">
                <a:solidFill>
                  <a:srgbClr val="FFFFFF"/>
                </a:solidFill>
              </a:rPr>
              <a:t>Independence</a:t>
            </a:r>
          </a:p>
        </p:txBody>
      </p:sp>
      <p:sp>
        <p:nvSpPr>
          <p:cNvPr id="133" name="P133"/>
          <p:cNvSpPr/>
          <p:nvPr/>
        </p:nvSpPr>
        <p:spPr>
          <a:xfrm>
            <a:off x="2971800" y="4020000"/>
            <a:ext cx="5605272" cy="5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could one mistaken assumption undermine it all?</a:t>
            </a:r>
          </a:p>
        </p:txBody>
      </p:sp>
      <p:sp>
        <p:nvSpPr>
          <p:cNvPr id="124" name="B124"/>
          <p:cNvSpPr/>
          <p:nvPr/>
        </p:nvSpPr>
        <p:spPr>
          <a:xfrm>
            <a:off x="566928" y="4660000"/>
            <a:ext cx="2331720" cy="500000"/>
          </a:xfrm>
          <a:prstGeom prst="rect">
            <a:avLst/>
          </a:prstGeom>
          <a:solidFill>
            <a:srgbClr val="8E6F3E"/>
          </a:solidFill>
          <a:ln>
            <a:noFill/>
          </a:ln>
        </p:spPr>
        <p:txBody>
          <a:bodyPr wrap="square" lIns="0" tIns="45720" rIns="0" bIns="45720" anchor="ctr"/>
          <a:lstStyle/>
          <a:p>
            <a:pPr algn="ctr">
              <a:buNone/>
            </a:pPr>
            <a:r>
              <a:rPr lang="en-US" sz="2000" b="1" i="0" dirty="0">
                <a:solidFill>
                  <a:srgbClr val="FFFFFF"/>
                </a:solidFill>
              </a:rPr>
              <a:t>Residual uncertainty</a:t>
            </a:r>
          </a:p>
        </p:txBody>
      </p:sp>
      <p:sp>
        <p:nvSpPr>
          <p:cNvPr id="134" name="P134"/>
          <p:cNvSpPr/>
          <p:nvPr/>
        </p:nvSpPr>
        <p:spPr>
          <a:xfrm>
            <a:off x="2971800" y="4660000"/>
            <a:ext cx="5605272" cy="5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what remains unresolved?</a:t>
            </a:r>
          </a:p>
        </p:txBody>
      </p:sp>
      <p:sp>
        <p:nvSpPr>
          <p:cNvPr id="15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Strength is not one number. It has dimensions.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par>
                                <p:cTn id="8" presetID="10" presetClass="entr" presetSubtype="0" fill="hold" nodeType="withEffect">
                                  <p:stCondLst>
                                    <p:cond delay="0"/>
                                  </p:stCondLst>
                                  <p:childTnLst>
                                    <p:set>
                                      <p:cBhvr>
                                        <p:cTn id="9" dur="1" fill="hold">
                                          <p:stCondLst>
                                            <p:cond delay="0"/>
                                          </p:stCondLst>
                                        </p:cTn>
                                        <p:tgtEl>
                                          <p:spTgt spid="130"/>
                                        </p:tgtEl>
                                        <p:attrNameLst>
                                          <p:attrName>style.visibility</p:attrName>
                                        </p:attrNameLst>
                                      </p:cBhvr>
                                      <p:to>
                                        <p:strVal val="visible"/>
                                      </p:to>
                                    </p:set>
                                    <p:animEffect transition="in" filter="fade">
                                      <p:cBhvr>
                                        <p:cTn id="10" dur="500"/>
                                        <p:tgtEl>
                                          <p:spTgt spid="1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1"/>
                                        </p:tgtEl>
                                        <p:attrNameLst>
                                          <p:attrName>style.visibility</p:attrName>
                                        </p:attrNameLst>
                                      </p:cBhvr>
                                      <p:to>
                                        <p:strVal val="visible"/>
                                      </p:to>
                                    </p:set>
                                    <p:animEffect transition="in" filter="fade">
                                      <p:cBhvr>
                                        <p:cTn id="15" dur="500"/>
                                        <p:tgtEl>
                                          <p:spTgt spid="121"/>
                                        </p:tgtEl>
                                      </p:cBhvr>
                                    </p:animEffect>
                                  </p:childTnLst>
                                </p:cTn>
                              </p:par>
                              <p:par>
                                <p:cTn id="16" presetID="10" presetClass="entr" presetSubtype="0" fill="hold" nodeType="withEffect">
                                  <p:stCondLst>
                                    <p:cond delay="0"/>
                                  </p:stCondLst>
                                  <p:childTnLst>
                                    <p:set>
                                      <p:cBhvr>
                                        <p:cTn id="17" dur="1" fill="hold">
                                          <p:stCondLst>
                                            <p:cond delay="0"/>
                                          </p:stCondLst>
                                        </p:cTn>
                                        <p:tgtEl>
                                          <p:spTgt spid="131"/>
                                        </p:tgtEl>
                                        <p:attrNameLst>
                                          <p:attrName>style.visibility</p:attrName>
                                        </p:attrNameLst>
                                      </p:cBhvr>
                                      <p:to>
                                        <p:strVal val="visible"/>
                                      </p:to>
                                    </p:set>
                                    <p:animEffect transition="in" filter="fade">
                                      <p:cBhvr>
                                        <p:cTn id="18" dur="500"/>
                                        <p:tgtEl>
                                          <p:spTgt spid="1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2"/>
                                        </p:tgtEl>
                                        <p:attrNameLst>
                                          <p:attrName>style.visibility</p:attrName>
                                        </p:attrNameLst>
                                      </p:cBhvr>
                                      <p:to>
                                        <p:strVal val="visible"/>
                                      </p:to>
                                    </p:set>
                                    <p:animEffect transition="in" filter="fade">
                                      <p:cBhvr>
                                        <p:cTn id="23" dur="500"/>
                                        <p:tgtEl>
                                          <p:spTgt spid="122"/>
                                        </p:tgtEl>
                                      </p:cBhvr>
                                    </p:animEffect>
                                  </p:childTnLst>
                                </p:cTn>
                              </p:par>
                              <p:par>
                                <p:cTn id="24" presetID="10" presetClass="entr" presetSubtype="0" fill="hold" nodeType="withEffect">
                                  <p:stCondLst>
                                    <p:cond delay="0"/>
                                  </p:stCondLst>
                                  <p:childTnLst>
                                    <p:set>
                                      <p:cBhvr>
                                        <p:cTn id="25" dur="1" fill="hold">
                                          <p:stCondLst>
                                            <p:cond delay="0"/>
                                          </p:stCondLst>
                                        </p:cTn>
                                        <p:tgtEl>
                                          <p:spTgt spid="132"/>
                                        </p:tgtEl>
                                        <p:attrNameLst>
                                          <p:attrName>style.visibility</p:attrName>
                                        </p:attrNameLst>
                                      </p:cBhvr>
                                      <p:to>
                                        <p:strVal val="visible"/>
                                      </p:to>
                                    </p:set>
                                    <p:animEffect transition="in" filter="fade">
                                      <p:cBhvr>
                                        <p:cTn id="26" dur="500"/>
                                        <p:tgtEl>
                                          <p:spTgt spid="13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fade">
                                      <p:cBhvr>
                                        <p:cTn id="31" dur="500"/>
                                        <p:tgtEl>
                                          <p:spTgt spid="123"/>
                                        </p:tgtEl>
                                      </p:cBhvr>
                                    </p:animEffect>
                                  </p:childTnLst>
                                </p:cTn>
                              </p:par>
                              <p:par>
                                <p:cTn id="32" presetID="10" presetClass="entr" presetSubtype="0" fill="hold" nodeType="withEffect">
                                  <p:stCondLst>
                                    <p:cond delay="0"/>
                                  </p:stCondLst>
                                  <p:childTnLst>
                                    <p:set>
                                      <p:cBhvr>
                                        <p:cTn id="33" dur="1" fill="hold">
                                          <p:stCondLst>
                                            <p:cond delay="0"/>
                                          </p:stCondLst>
                                        </p:cTn>
                                        <p:tgtEl>
                                          <p:spTgt spid="133"/>
                                        </p:tgtEl>
                                        <p:attrNameLst>
                                          <p:attrName>style.visibility</p:attrName>
                                        </p:attrNameLst>
                                      </p:cBhvr>
                                      <p:to>
                                        <p:strVal val="visible"/>
                                      </p:to>
                                    </p:set>
                                    <p:animEffect transition="in" filter="fade">
                                      <p:cBhvr>
                                        <p:cTn id="34" dur="500"/>
                                        <p:tgtEl>
                                          <p:spTgt spid="13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4"/>
                                        </p:tgtEl>
                                        <p:attrNameLst>
                                          <p:attrName>style.visibility</p:attrName>
                                        </p:attrNameLst>
                                      </p:cBhvr>
                                      <p:to>
                                        <p:strVal val="visible"/>
                                      </p:to>
                                    </p:set>
                                    <p:animEffect transition="in" filter="fade">
                                      <p:cBhvr>
                                        <p:cTn id="39" dur="500"/>
                                        <p:tgtEl>
                                          <p:spTgt spid="124"/>
                                        </p:tgtEl>
                                      </p:cBhvr>
                                    </p:animEffect>
                                  </p:childTnLst>
                                </p:cTn>
                              </p:par>
                              <p:par>
                                <p:cTn id="40" presetID="10" presetClass="entr" presetSubtype="0" fill="hold" nodeType="withEffect">
                                  <p:stCondLst>
                                    <p:cond delay="0"/>
                                  </p:stCondLst>
                                  <p:childTnLst>
                                    <p:set>
                                      <p:cBhvr>
                                        <p:cTn id="41" dur="1" fill="hold">
                                          <p:stCondLst>
                                            <p:cond delay="0"/>
                                          </p:stCondLst>
                                        </p:cTn>
                                        <p:tgtEl>
                                          <p:spTgt spid="134"/>
                                        </p:tgtEl>
                                        <p:attrNameLst>
                                          <p:attrName>style.visibility</p:attrName>
                                        </p:attrNameLst>
                                      </p:cBhvr>
                                      <p:to>
                                        <p:strVal val="visible"/>
                                      </p:to>
                                    </p:set>
                                    <p:animEffect transition="in" filter="fade">
                                      <p:cBhvr>
                                        <p:cTn id="42"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Does more data give us more confidence?</a:t>
            </a:r>
          </a:p>
        </p:txBody>
      </p:sp>
      <p:sp>
        <p:nvSpPr>
          <p:cNvPr id="3" name="Slide Number Placeholder 3"/>
          <p:cNvSpPr>
            <a:spLocks noGrp="1"/>
          </p:cNvSpPr>
          <p:nvPr>
            <p:ph type="sldNum" sz="quarter" idx="4"/>
          </p:nvPr>
        </p:nvSpPr>
        <p:spPr/>
        <p:txBody>
          <a:bodyPr/>
          <a:lstStyle/>
          <a:p>
            <a:fld id="{B7EB45DA-9A0D-DC49-8E02-F30A5DDC21C3}" type="slidenum">
              <a:rPr lang="en-US" smtClean="0"/>
              <a:t>30</a:t>
            </a:fld>
            <a:endParaRPr lang="en-US"/>
          </a:p>
        </p:txBody>
      </p:sp>
      <p:sp>
        <p:nvSpPr>
          <p:cNvPr id="100" name="CardA"/>
          <p:cNvSpPr/>
          <p:nvPr/>
        </p:nvSpPr>
        <p:spPr>
          <a:xfrm>
            <a:off x="1000000" y="950000"/>
            <a:ext cx="3200000" cy="1450000"/>
          </a:xfrm>
          <a:prstGeom prst="rect">
            <a:avLst/>
          </a:prstGeom>
          <a:solidFill>
            <a:srgbClr val="F5F1E8"/>
          </a:solidFill>
          <a:ln w="12700">
            <a:solidFill>
              <a:srgbClr val="C9B991"/>
            </a:solidFill>
          </a:ln>
        </p:spPr>
        <p:txBody>
          <a:bodyPr wrap="square" lIns="45720" tIns="27432" rIns="45720" bIns="27432" anchor="ctr"/>
          <a:lstStyle/>
          <a:p>
            <a:pPr algn="ctr">
              <a:buNone/>
            </a:pPr>
            <a:r>
              <a:rPr lang="en-US" sz="2200" b="1" i="0" dirty="0">
                <a:solidFill>
                  <a:srgbClr val="5C4826"/>
                </a:solidFill>
              </a:rPr>
              <a:t>SCENARIO A</a:t>
            </a:r>
          </a:p>
          <a:p>
            <a:pPr algn="ctr">
              <a:buNone/>
            </a:pPr>
            <a:r>
              <a:rPr lang="en-US" sz="2000" b="0" i="0" dirty="0">
                <a:solidFill>
                  <a:srgbClr val="000000"/>
                </a:solidFill>
              </a:rPr>
              <a:t>5 tests</a:t>
            </a:r>
          </a:p>
          <a:p>
            <a:pPr algn="ctr">
              <a:buNone/>
            </a:pPr>
            <a:r>
              <a:rPr lang="en-US" sz="2000" b="0" i="0" dirty="0">
                <a:solidFill>
                  <a:srgbClr val="000000"/>
                </a:solidFill>
              </a:rPr>
              <a:t>5 passed</a:t>
            </a:r>
          </a:p>
        </p:txBody>
      </p:sp>
      <p:sp>
        <p:nvSpPr>
          <p:cNvPr id="101" name="CardB"/>
          <p:cNvSpPr/>
          <p:nvPr/>
        </p:nvSpPr>
        <p:spPr>
          <a:xfrm>
            <a:off x="4950000" y="950000"/>
            <a:ext cx="3200000" cy="1450000"/>
          </a:xfrm>
          <a:prstGeom prst="rect">
            <a:avLst/>
          </a:prstGeom>
          <a:solidFill>
            <a:srgbClr val="F5F1E8"/>
          </a:solidFill>
          <a:ln w="12700">
            <a:solidFill>
              <a:srgbClr val="C9B991"/>
            </a:solidFill>
          </a:ln>
        </p:spPr>
        <p:txBody>
          <a:bodyPr wrap="square" lIns="45720" tIns="27432" rIns="45720" bIns="27432" anchor="ctr"/>
          <a:lstStyle/>
          <a:p>
            <a:pPr algn="ctr">
              <a:buNone/>
            </a:pPr>
            <a:r>
              <a:rPr lang="en-US" sz="2200" b="1" i="0" dirty="0">
                <a:solidFill>
                  <a:srgbClr val="5C4826"/>
                </a:solidFill>
              </a:rPr>
              <a:t>SCENARIO B</a:t>
            </a:r>
          </a:p>
          <a:p>
            <a:pPr algn="ctr">
              <a:buNone/>
            </a:pPr>
            <a:r>
              <a:rPr lang="en-US" sz="2000" b="0" i="0" dirty="0">
                <a:solidFill>
                  <a:srgbClr val="000000"/>
                </a:solidFill>
              </a:rPr>
              <a:t>5,000 tests</a:t>
            </a:r>
          </a:p>
          <a:p>
            <a:pPr algn="ctr">
              <a:buNone/>
            </a:pPr>
            <a:r>
              <a:rPr lang="en-US" sz="2000" b="0" i="0" dirty="0">
                <a:solidFill>
                  <a:srgbClr val="000000"/>
                </a:solidFill>
              </a:rPr>
              <a:t>5,000 passed</a:t>
            </a:r>
          </a:p>
        </p:txBody>
      </p:sp>
      <p:sp>
        <p:nvSpPr>
          <p:cNvPr id="105" name="Prompt105"/>
          <p:cNvSpPr/>
          <p:nvPr/>
        </p:nvSpPr>
        <p:spPr>
          <a:xfrm>
            <a:off x="566928" y="2560000"/>
            <a:ext cx="8010144" cy="880000"/>
          </a:xfrm>
          <a:prstGeom prst="rect">
            <a:avLst/>
          </a:prstGeom>
          <a:solidFill>
            <a:srgbClr val="FBF8F2"/>
          </a:solidFill>
          <a:ln w="19050">
            <a:solidFill>
              <a:srgbClr val="5C4826"/>
            </a:solidFill>
          </a:ln>
        </p:spPr>
        <p:txBody>
          <a:bodyPr wrap="square" lIns="45720" tIns="27432" rIns="45720" bIns="27432" anchor="ctr"/>
          <a:lstStyle/>
          <a:p>
            <a:pPr algn="ctr">
              <a:buNone/>
            </a:pPr>
            <a:r>
              <a:rPr lang="en-US" sz="2000" b="1" i="0" dirty="0">
                <a:solidFill>
                  <a:srgbClr val="5C4826"/>
                </a:solidFill>
              </a:rPr>
              <a:t>THINK · PAIR · SHARE</a:t>
            </a:r>
          </a:p>
          <a:p>
            <a:pPr algn="ctr">
              <a:buNone/>
            </a:pPr>
            <a:r>
              <a:rPr lang="en-US" sz="2200" b="0" i="0" dirty="0">
                <a:solidFill>
                  <a:srgbClr val="000000"/>
                </a:solidFill>
              </a:rPr>
              <a:t>Which gives you more confidence in the claim? How much more?</a:t>
            </a:r>
          </a:p>
        </p:txBody>
      </p:sp>
      <p:sp>
        <p:nvSpPr>
          <p:cNvPr id="200" name="Model200"/>
          <p:cNvSpPr/>
          <p:nvPr/>
        </p:nvSpPr>
        <p:spPr>
          <a:xfrm>
            <a:off x="566928" y="3560000"/>
            <a:ext cx="8010144" cy="840000"/>
          </a:xfrm>
          <a:prstGeom prst="rect">
            <a:avLst/>
          </a:prstGeom>
          <a:noFill/>
          <a:ln>
            <a:noFill/>
          </a:ln>
        </p:spPr>
        <p:txBody>
          <a:bodyPr wrap="square" lIns="45720" tIns="27432" rIns="45720" bIns="27432" anchor="ctr"/>
          <a:lstStyle/>
          <a:p>
            <a:pPr algn="ctr">
              <a:buNone/>
            </a:pPr>
            <a:r>
              <a:rPr lang="en-US" sz="2000" b="0" i="1" dirty="0">
                <a:solidFill>
                  <a:srgbClr val="000000"/>
                </a:solidFill>
              </a:rPr>
              <a:t>Suppose each test has an independent 1% chance of exposing the defect, if the defect exists.</a:t>
            </a:r>
          </a:p>
          <a:p>
            <a:pPr algn="ctr">
              <a:buNone/>
            </a:pPr>
            <a:r>
              <a:rPr lang="en-US" sz="2200" b="1" i="0" dirty="0">
                <a:solidFill>
                  <a:srgbClr val="000000"/>
                </a:solidFill>
              </a:rPr>
              <a:t>If the defect exists, what is the probability that all n tests miss it?</a:t>
            </a:r>
          </a:p>
        </p:txBody>
      </p:sp>
      <p:sp>
        <p:nvSpPr>
          <p:cNvPr id="210" name="Math210"/>
          <p:cNvSpPr/>
          <p:nvPr/>
        </p:nvSpPr>
        <p:spPr>
          <a:xfrm>
            <a:off x="566928" y="4480000"/>
            <a:ext cx="8010144" cy="1260000"/>
          </a:xfrm>
          <a:prstGeom prst="rect">
            <a:avLst/>
          </a:prstGeom>
          <a:solidFill>
            <a:srgbClr val="FBF8F2"/>
          </a:solidFill>
          <a:ln w="19050">
            <a:solidFill>
              <a:srgbClr val="5C4826"/>
            </a:solidFill>
          </a:ln>
        </p:spPr>
        <p:txBody>
          <a:bodyPr wrap="square" lIns="45720" tIns="27432" rIns="45720" bIns="27432" anchor="ctr"/>
          <a:lstStyle/>
          <a:p>
            <a:pPr algn="ctr">
              <a:buNone/>
            </a:pPr>
            <a:r>
              <a:rPr lang="en-US" sz="2400" b="1" i="0" dirty="0">
                <a:solidFill>
                  <a:srgbClr val="5C4826"/>
                </a:solidFill>
              </a:rPr>
              <a:t>P(all miss) = (1 − 0.01)</a:t>
            </a:r>
            <a:r>
              <a:rPr lang="en-US" sz="2400" b="1" i="0" baseline="30000" dirty="0">
                <a:solidFill>
                  <a:srgbClr val="5C4826"/>
                </a:solidFill>
              </a:rPr>
              <a:t>n</a:t>
            </a:r>
            <a:r>
              <a:rPr lang="en-US" sz="2400" b="1" i="0" dirty="0">
                <a:solidFill>
                  <a:srgbClr val="5C4826"/>
                </a:solidFill>
              </a:rPr>
              <a:t xml:space="preserve"> = 0.99</a:t>
            </a:r>
            <a:r>
              <a:rPr lang="en-US" sz="2400" b="1" i="0" baseline="30000" dirty="0">
                <a:solidFill>
                  <a:srgbClr val="5C4826"/>
                </a:solidFill>
              </a:rPr>
              <a:t>n</a:t>
            </a:r>
          </a:p>
          <a:p>
            <a:pPr algn="ctr">
              <a:buNone/>
            </a:pPr>
            <a:r>
              <a:rPr lang="en-US" sz="2200" b="0" i="0" dirty="0">
                <a:solidFill>
                  <a:srgbClr val="000000"/>
                </a:solidFill>
              </a:rPr>
              <a:t>n = 5:   0.99</a:t>
            </a:r>
            <a:r>
              <a:rPr lang="en-US" sz="2200" b="0" i="0" baseline="30000" dirty="0">
                <a:solidFill>
                  <a:srgbClr val="000000"/>
                </a:solidFill>
              </a:rPr>
              <a:t>5</a:t>
            </a:r>
            <a:r>
              <a:rPr lang="en-US" sz="2200" b="0" i="0" dirty="0">
                <a:solidFill>
                  <a:srgbClr val="000000"/>
                </a:solidFill>
              </a:rPr>
              <a:t xml:space="preserve"> ≈ 95.1%</a:t>
            </a:r>
          </a:p>
          <a:p>
            <a:pPr algn="ctr">
              <a:buNone/>
            </a:pPr>
            <a:r>
              <a:rPr lang="en-US" sz="2200" b="0" i="0" dirty="0">
                <a:solidFill>
                  <a:srgbClr val="000000"/>
                </a:solidFill>
              </a:rPr>
              <a:t>n = 5,000:   0.99</a:t>
            </a:r>
            <a:r>
              <a:rPr lang="en-US" sz="2200" b="0" i="0" baseline="30000" dirty="0">
                <a:solidFill>
                  <a:srgbClr val="000000"/>
                </a:solidFill>
              </a:rPr>
              <a:t>5000</a:t>
            </a:r>
            <a:r>
              <a:rPr lang="en-US" sz="2200" b="0" i="0" dirty="0">
                <a:solidFill>
                  <a:srgbClr val="000000"/>
                </a:solidFill>
              </a:rPr>
              <a:t xml:space="preserve"> ≈ 1.5 × 10</a:t>
            </a:r>
            <a:r>
              <a:rPr lang="en-US" sz="2200" b="0" i="0" baseline="30000" dirty="0">
                <a:solidFill>
                  <a:srgbClr val="000000"/>
                </a:solidFill>
              </a:rPr>
              <a:t>−22</a:t>
            </a:r>
          </a:p>
        </p:txBody>
      </p:sp>
      <p:sp>
        <p:nvSpPr>
          <p:cNvPr id="300" name="Setup300"/>
          <p:cNvSpPr/>
          <p:nvPr/>
        </p:nvSpPr>
        <p:spPr>
          <a:xfrm>
            <a:off x="566928" y="3470000"/>
            <a:ext cx="8010144" cy="660000"/>
          </a:xfrm>
          <a:prstGeom prst="rect">
            <a:avLst/>
          </a:prstGeom>
          <a:noFill/>
          <a:ln>
            <a:noFill/>
          </a:ln>
        </p:spPr>
        <p:txBody>
          <a:bodyPr wrap="square" lIns="45720" tIns="27432" rIns="45720" bIns="27432" anchor="t"/>
          <a:lstStyle/>
          <a:p>
            <a:pPr algn="ctr">
              <a:buNone/>
            </a:pPr>
            <a:r>
              <a:rPr lang="en-US" sz="2000" b="0" i="1" dirty="0">
                <a:solidFill>
                  <a:srgbClr val="000000"/>
                </a:solidFill>
              </a:rPr>
              <a:t>Now suppose all 5,000 tests were generated from the same mistaken interpretation of the requirement.</a:t>
            </a:r>
          </a:p>
        </p:txBody>
      </p:sp>
      <p:sp>
        <p:nvSpPr>
          <p:cNvPr id="301" name="Wrong301"/>
          <p:cNvSpPr/>
          <p:nvPr/>
        </p:nvSpPr>
        <p:spPr>
          <a:xfrm>
            <a:off x="2972000" y="4200000"/>
            <a:ext cx="3200000" cy="430000"/>
          </a:xfrm>
          <a:prstGeom prst="rect">
            <a:avLst/>
          </a:prstGeom>
          <a:solidFill>
            <a:srgbClr val="8E6F3E"/>
          </a:solidFill>
          <a:ln>
            <a:noFill/>
          </a:ln>
        </p:spPr>
        <p:txBody>
          <a:bodyPr wrap="square" lIns="45720" tIns="27432" rIns="45720" bIns="27432" anchor="ctr"/>
          <a:lstStyle/>
          <a:p>
            <a:pPr algn="ctr">
              <a:buNone/>
            </a:pPr>
            <a:r>
              <a:rPr lang="en-US" sz="2000" b="1" i="0" dirty="0">
                <a:solidFill>
                  <a:srgbClr val="FFFFFF"/>
                </a:solidFill>
              </a:rPr>
              <a:t>WRONG INTERPRETATION</a:t>
            </a:r>
          </a:p>
        </p:txBody>
      </p:sp>
      <p:sp>
        <p:nvSpPr>
          <p:cNvPr id="302" name="Fan300"/>
          <p:cNvSpPr/>
          <p:nvPr/>
        </p:nvSpPr>
        <p:spPr>
          <a:xfrm flipH="1">
            <a:off x="1400000" y="4630000"/>
            <a:ext cx="3172000" cy="270000"/>
          </a:xfrm>
          <a:prstGeom prst="line">
            <a:avLst/>
          </a:prstGeom>
          <a:ln w="12700">
            <a:solidFill>
              <a:srgbClr val="8E6F3E"/>
            </a:solidFill>
          </a:ln>
        </p:spPr>
        <p:txBody>
          <a:bodyPr/>
          <a:lstStyle/>
          <a:p>
            <a:endParaRPr/>
          </a:p>
        </p:txBody>
      </p:sp>
      <p:sp>
        <p:nvSpPr>
          <p:cNvPr id="303" name="Fan301"/>
          <p:cNvSpPr/>
          <p:nvPr/>
        </p:nvSpPr>
        <p:spPr>
          <a:xfrm flipH="1">
            <a:off x="3000000" y="4630000"/>
            <a:ext cx="1572000" cy="270000"/>
          </a:xfrm>
          <a:prstGeom prst="line">
            <a:avLst/>
          </a:prstGeom>
          <a:ln w="12700">
            <a:solidFill>
              <a:srgbClr val="8E6F3E"/>
            </a:solidFill>
          </a:ln>
        </p:spPr>
        <p:txBody>
          <a:bodyPr/>
          <a:lstStyle/>
          <a:p>
            <a:endParaRPr/>
          </a:p>
        </p:txBody>
      </p:sp>
      <p:sp>
        <p:nvSpPr>
          <p:cNvPr id="304" name="Fan302"/>
          <p:cNvSpPr/>
          <p:nvPr/>
        </p:nvSpPr>
        <p:spPr>
          <a:xfrm>
            <a:off x="4572000" y="4630000"/>
            <a:ext cx="1" cy="270000"/>
          </a:xfrm>
          <a:prstGeom prst="line">
            <a:avLst/>
          </a:prstGeom>
          <a:ln w="12700">
            <a:solidFill>
              <a:srgbClr val="8E6F3E"/>
            </a:solidFill>
          </a:ln>
        </p:spPr>
        <p:txBody>
          <a:bodyPr/>
          <a:lstStyle/>
          <a:p>
            <a:endParaRPr/>
          </a:p>
        </p:txBody>
      </p:sp>
      <p:sp>
        <p:nvSpPr>
          <p:cNvPr id="305" name="Fan303"/>
          <p:cNvSpPr/>
          <p:nvPr/>
        </p:nvSpPr>
        <p:spPr>
          <a:xfrm>
            <a:off x="4572000" y="4630000"/>
            <a:ext cx="1578000" cy="270000"/>
          </a:xfrm>
          <a:prstGeom prst="line">
            <a:avLst/>
          </a:prstGeom>
          <a:ln w="12700">
            <a:solidFill>
              <a:srgbClr val="8E6F3E"/>
            </a:solidFill>
          </a:ln>
        </p:spPr>
        <p:txBody>
          <a:bodyPr/>
          <a:lstStyle/>
          <a:p>
            <a:endParaRPr/>
          </a:p>
        </p:txBody>
      </p:sp>
      <p:sp>
        <p:nvSpPr>
          <p:cNvPr id="306" name="Fan304"/>
          <p:cNvSpPr/>
          <p:nvPr/>
        </p:nvSpPr>
        <p:spPr>
          <a:xfrm>
            <a:off x="4572000" y="4630000"/>
            <a:ext cx="3178000" cy="270000"/>
          </a:xfrm>
          <a:prstGeom prst="line">
            <a:avLst/>
          </a:prstGeom>
          <a:ln w="12700">
            <a:solidFill>
              <a:srgbClr val="8E6F3E"/>
            </a:solidFill>
          </a:ln>
        </p:spPr>
        <p:txBody>
          <a:bodyPr/>
          <a:lstStyle/>
          <a:p>
            <a:endParaRPr/>
          </a:p>
        </p:txBody>
      </p:sp>
      <p:sp>
        <p:nvSpPr>
          <p:cNvPr id="311" name="TL310"/>
          <p:cNvSpPr/>
          <p:nvPr/>
        </p:nvSpPr>
        <p:spPr>
          <a:xfrm>
            <a:off x="950000" y="4910000"/>
            <a:ext cx="900000" cy="330000"/>
          </a:xfrm>
          <a:prstGeom prst="rect">
            <a:avLst/>
          </a:prstGeom>
          <a:noFill/>
          <a:ln>
            <a:noFill/>
          </a:ln>
        </p:spPr>
        <p:txBody>
          <a:bodyPr wrap="square" lIns="45720" tIns="27432" rIns="45720" bIns="27432" anchor="ctr"/>
          <a:lstStyle/>
          <a:p>
            <a:pPr algn="ctr">
              <a:buNone/>
            </a:pPr>
            <a:r>
              <a:rPr lang="en-US" sz="2000" b="0" i="0" dirty="0">
                <a:solidFill>
                  <a:srgbClr val="000000"/>
                </a:solidFill>
              </a:rPr>
              <a:t>T</a:t>
            </a:r>
            <a:r>
              <a:rPr lang="en-US" sz="2000" b="0" i="0" baseline="-25000" dirty="0">
                <a:solidFill>
                  <a:srgbClr val="000000"/>
                </a:solidFill>
              </a:rPr>
              <a:t>1</a:t>
            </a:r>
          </a:p>
        </p:txBody>
      </p:sp>
      <p:sp>
        <p:nvSpPr>
          <p:cNvPr id="312" name="TL311"/>
          <p:cNvSpPr/>
          <p:nvPr/>
        </p:nvSpPr>
        <p:spPr>
          <a:xfrm>
            <a:off x="2550000" y="4910000"/>
            <a:ext cx="900000" cy="330000"/>
          </a:xfrm>
          <a:prstGeom prst="rect">
            <a:avLst/>
          </a:prstGeom>
          <a:noFill/>
          <a:ln>
            <a:noFill/>
          </a:ln>
        </p:spPr>
        <p:txBody>
          <a:bodyPr wrap="square" lIns="45720" tIns="27432" rIns="45720" bIns="27432" anchor="ctr"/>
          <a:lstStyle/>
          <a:p>
            <a:pPr algn="ctr">
              <a:buNone/>
            </a:pPr>
            <a:r>
              <a:rPr lang="en-US" sz="2000" b="0" i="0" dirty="0">
                <a:solidFill>
                  <a:srgbClr val="000000"/>
                </a:solidFill>
              </a:rPr>
              <a:t>T</a:t>
            </a:r>
            <a:r>
              <a:rPr lang="en-US" sz="2000" b="0" i="0" baseline="-25000" dirty="0">
                <a:solidFill>
                  <a:srgbClr val="000000"/>
                </a:solidFill>
              </a:rPr>
              <a:t>2</a:t>
            </a:r>
          </a:p>
        </p:txBody>
      </p:sp>
      <p:sp>
        <p:nvSpPr>
          <p:cNvPr id="313" name="TL312"/>
          <p:cNvSpPr/>
          <p:nvPr/>
        </p:nvSpPr>
        <p:spPr>
          <a:xfrm>
            <a:off x="4122000" y="4910000"/>
            <a:ext cx="900000" cy="330000"/>
          </a:xfrm>
          <a:prstGeom prst="rect">
            <a:avLst/>
          </a:prstGeom>
          <a:noFill/>
          <a:ln>
            <a:noFill/>
          </a:ln>
        </p:spPr>
        <p:txBody>
          <a:bodyPr wrap="square" lIns="45720" tIns="27432" rIns="45720" bIns="27432" anchor="ctr"/>
          <a:lstStyle/>
          <a:p>
            <a:pPr algn="ctr">
              <a:buNone/>
            </a:pPr>
            <a:r>
              <a:rPr lang="en-US" sz="2000" b="0" i="0" dirty="0">
                <a:solidFill>
                  <a:srgbClr val="000000"/>
                </a:solidFill>
              </a:rPr>
              <a:t>…</a:t>
            </a:r>
          </a:p>
        </p:txBody>
      </p:sp>
      <p:sp>
        <p:nvSpPr>
          <p:cNvPr id="314" name="TL313"/>
          <p:cNvSpPr/>
          <p:nvPr/>
        </p:nvSpPr>
        <p:spPr>
          <a:xfrm>
            <a:off x="5700000" y="4910000"/>
            <a:ext cx="900000" cy="330000"/>
          </a:xfrm>
          <a:prstGeom prst="rect">
            <a:avLst/>
          </a:prstGeom>
          <a:noFill/>
          <a:ln>
            <a:noFill/>
          </a:ln>
        </p:spPr>
        <p:txBody>
          <a:bodyPr wrap="square" lIns="45720" tIns="27432" rIns="45720" bIns="27432" anchor="ctr"/>
          <a:lstStyle/>
          <a:p>
            <a:pPr algn="ctr">
              <a:buNone/>
            </a:pPr>
            <a:r>
              <a:rPr lang="en-US" sz="2000" b="0" i="0" dirty="0">
                <a:solidFill>
                  <a:srgbClr val="000000"/>
                </a:solidFill>
              </a:rPr>
              <a:t>T</a:t>
            </a:r>
            <a:r>
              <a:rPr lang="en-US" sz="2000" b="0" i="0" baseline="-25000" dirty="0">
                <a:solidFill>
                  <a:srgbClr val="000000"/>
                </a:solidFill>
              </a:rPr>
              <a:t>4999</a:t>
            </a:r>
          </a:p>
        </p:txBody>
      </p:sp>
      <p:sp>
        <p:nvSpPr>
          <p:cNvPr id="315" name="TL314"/>
          <p:cNvSpPr/>
          <p:nvPr/>
        </p:nvSpPr>
        <p:spPr>
          <a:xfrm>
            <a:off x="7300000" y="4910000"/>
            <a:ext cx="900000" cy="330000"/>
          </a:xfrm>
          <a:prstGeom prst="rect">
            <a:avLst/>
          </a:prstGeom>
          <a:noFill/>
          <a:ln>
            <a:noFill/>
          </a:ln>
        </p:spPr>
        <p:txBody>
          <a:bodyPr wrap="square" lIns="45720" tIns="27432" rIns="45720" bIns="27432" anchor="ctr"/>
          <a:lstStyle/>
          <a:p>
            <a:pPr algn="ctr">
              <a:buNone/>
            </a:pPr>
            <a:r>
              <a:rPr lang="en-US" sz="2000" b="0" i="0" dirty="0">
                <a:solidFill>
                  <a:srgbClr val="000000"/>
                </a:solidFill>
              </a:rPr>
              <a:t>T</a:t>
            </a:r>
            <a:r>
              <a:rPr lang="en-US" sz="2000" b="0" i="0" baseline="-25000" dirty="0">
                <a:solidFill>
                  <a:srgbClr val="000000"/>
                </a:solidFill>
              </a:rPr>
              <a:t>5000</a:t>
            </a:r>
          </a:p>
        </p:txBody>
      </p:sp>
      <p:sp>
        <p:nvSpPr>
          <p:cNvPr id="318" name="Ask318"/>
          <p:cNvSpPr/>
          <p:nvPr/>
        </p:nvSpPr>
        <p:spPr>
          <a:xfrm>
            <a:off x="566928" y="5260000"/>
            <a:ext cx="8010144" cy="560000"/>
          </a:xfrm>
          <a:prstGeom prst="rect">
            <a:avLst/>
          </a:prstGeom>
          <a:noFill/>
          <a:ln>
            <a:noFill/>
          </a:ln>
        </p:spPr>
        <p:txBody>
          <a:bodyPr wrap="square" lIns="45720" tIns="27432" rIns="45720" bIns="27432" anchor="t"/>
          <a:lstStyle/>
          <a:p>
            <a:pPr algn="ctr">
              <a:buNone/>
            </a:pPr>
            <a:r>
              <a:rPr lang="en-US" sz="2200" b="1" i="0" dirty="0">
                <a:solidFill>
                  <a:srgbClr val="000000"/>
                </a:solidFill>
              </a:rPr>
              <a:t>All 5,000 pass.</a:t>
            </a:r>
          </a:p>
          <a:p>
            <a:pPr algn="ctr">
              <a:buNone/>
            </a:pPr>
            <a:r>
              <a:rPr lang="en-US" sz="2200" b="1" i="0" dirty="0">
                <a:solidFill>
                  <a:srgbClr val="000000"/>
                </a:solidFill>
              </a:rPr>
              <a:t>What assumption made our calculation valid?</a:t>
            </a:r>
          </a:p>
        </p:txBody>
      </p:sp>
      <p:sp>
        <p:nvSpPr>
          <p:cNvPr id="400" name="OneInterp400"/>
          <p:cNvSpPr/>
          <p:nvPr/>
        </p:nvSpPr>
        <p:spPr>
          <a:xfrm>
            <a:off x="566928" y="3700000"/>
            <a:ext cx="3300000" cy="430000"/>
          </a:xfrm>
          <a:prstGeom prst="rect">
            <a:avLst/>
          </a:prstGeom>
          <a:solidFill>
            <a:srgbClr val="8E6F3E"/>
          </a:solidFill>
          <a:ln>
            <a:noFill/>
          </a:ln>
        </p:spPr>
        <p:txBody>
          <a:bodyPr wrap="square" lIns="45720" tIns="27432" rIns="45720" bIns="27432" anchor="ctr"/>
          <a:lstStyle/>
          <a:p>
            <a:pPr algn="ctr">
              <a:buNone/>
            </a:pPr>
            <a:r>
              <a:rPr lang="en-US" sz="2000" b="1" i="0" dirty="0">
                <a:solidFill>
                  <a:srgbClr val="FFFFFF"/>
                </a:solidFill>
              </a:rPr>
              <a:t>ONE INTERPRETATION</a:t>
            </a:r>
          </a:p>
        </p:txBody>
      </p:sp>
      <p:sp>
        <p:nvSpPr>
          <p:cNvPr id="401" name="LFan400"/>
          <p:cNvSpPr/>
          <p:nvPr/>
        </p:nvSpPr>
        <p:spPr>
          <a:xfrm flipH="1">
            <a:off x="1000000" y="4130000"/>
            <a:ext cx="1216928" cy="490000"/>
          </a:xfrm>
          <a:prstGeom prst="line">
            <a:avLst/>
          </a:prstGeom>
          <a:ln w="12700">
            <a:solidFill>
              <a:srgbClr val="8E6F3E"/>
            </a:solidFill>
          </a:ln>
        </p:spPr>
        <p:txBody>
          <a:bodyPr/>
          <a:lstStyle/>
          <a:p>
            <a:endParaRPr/>
          </a:p>
        </p:txBody>
      </p:sp>
      <p:sp>
        <p:nvSpPr>
          <p:cNvPr id="402" name="LFan401"/>
          <p:cNvSpPr/>
          <p:nvPr/>
        </p:nvSpPr>
        <p:spPr>
          <a:xfrm flipH="1">
            <a:off x="1610000" y="4130000"/>
            <a:ext cx="606928" cy="490000"/>
          </a:xfrm>
          <a:prstGeom prst="line">
            <a:avLst/>
          </a:prstGeom>
          <a:ln w="12700">
            <a:solidFill>
              <a:srgbClr val="8E6F3E"/>
            </a:solidFill>
          </a:ln>
        </p:spPr>
        <p:txBody>
          <a:bodyPr/>
          <a:lstStyle/>
          <a:p>
            <a:endParaRPr/>
          </a:p>
        </p:txBody>
      </p:sp>
      <p:sp>
        <p:nvSpPr>
          <p:cNvPr id="403" name="LFan402"/>
          <p:cNvSpPr/>
          <p:nvPr/>
        </p:nvSpPr>
        <p:spPr>
          <a:xfrm>
            <a:off x="2216928" y="4130000"/>
            <a:ext cx="1" cy="490000"/>
          </a:xfrm>
          <a:prstGeom prst="line">
            <a:avLst/>
          </a:prstGeom>
          <a:ln w="12700">
            <a:solidFill>
              <a:srgbClr val="8E6F3E"/>
            </a:solidFill>
          </a:ln>
        </p:spPr>
        <p:txBody>
          <a:bodyPr/>
          <a:lstStyle/>
          <a:p>
            <a:endParaRPr/>
          </a:p>
        </p:txBody>
      </p:sp>
      <p:sp>
        <p:nvSpPr>
          <p:cNvPr id="404" name="LFan403"/>
          <p:cNvSpPr/>
          <p:nvPr/>
        </p:nvSpPr>
        <p:spPr>
          <a:xfrm>
            <a:off x="2216928" y="4130000"/>
            <a:ext cx="613072" cy="490000"/>
          </a:xfrm>
          <a:prstGeom prst="line">
            <a:avLst/>
          </a:prstGeom>
          <a:ln w="12700">
            <a:solidFill>
              <a:srgbClr val="8E6F3E"/>
            </a:solidFill>
          </a:ln>
        </p:spPr>
        <p:txBody>
          <a:bodyPr/>
          <a:lstStyle/>
          <a:p>
            <a:endParaRPr/>
          </a:p>
        </p:txBody>
      </p:sp>
      <p:sp>
        <p:nvSpPr>
          <p:cNvPr id="405" name="LFan404"/>
          <p:cNvSpPr/>
          <p:nvPr/>
        </p:nvSpPr>
        <p:spPr>
          <a:xfrm>
            <a:off x="2216928" y="4130000"/>
            <a:ext cx="1223072" cy="490000"/>
          </a:xfrm>
          <a:prstGeom prst="line">
            <a:avLst/>
          </a:prstGeom>
          <a:ln w="12700">
            <a:solidFill>
              <a:srgbClr val="8E6F3E"/>
            </a:solidFill>
          </a:ln>
        </p:spPr>
        <p:txBody>
          <a:bodyPr/>
          <a:lstStyle/>
          <a:p>
            <a:endParaRPr/>
          </a:p>
        </p:txBody>
      </p:sp>
      <p:sp>
        <p:nvSpPr>
          <p:cNvPr id="406" name="LeftLabel406"/>
          <p:cNvSpPr/>
          <p:nvPr/>
        </p:nvSpPr>
        <p:spPr>
          <a:xfrm>
            <a:off x="566928" y="4620000"/>
            <a:ext cx="3300000" cy="360000"/>
          </a:xfrm>
          <a:prstGeom prst="rect">
            <a:avLst/>
          </a:prstGeom>
          <a:noFill/>
          <a:ln>
            <a:noFill/>
          </a:ln>
        </p:spPr>
        <p:txBody>
          <a:bodyPr wrap="square" lIns="45720" tIns="27432" rIns="45720" bIns="27432" anchor="ctr"/>
          <a:lstStyle/>
          <a:p>
            <a:pPr algn="ctr">
              <a:buNone/>
            </a:pPr>
            <a:r>
              <a:rPr lang="en-US" sz="2000" b="0" i="0" dirty="0">
                <a:solidFill>
                  <a:srgbClr val="000000"/>
                </a:solidFill>
              </a:rPr>
              <a:t>5,000 tests</a:t>
            </a:r>
          </a:p>
        </p:txBody>
      </p:sp>
      <p:sp>
        <p:nvSpPr>
          <p:cNvPr id="408" name="Vs408"/>
          <p:cNvSpPr/>
          <p:nvPr/>
        </p:nvSpPr>
        <p:spPr>
          <a:xfrm>
            <a:off x="3866928" y="4000000"/>
            <a:ext cx="1010144" cy="400000"/>
          </a:xfrm>
          <a:prstGeom prst="rect">
            <a:avLst/>
          </a:prstGeom>
          <a:noFill/>
          <a:ln>
            <a:noFill/>
          </a:ln>
        </p:spPr>
        <p:txBody>
          <a:bodyPr wrap="square" lIns="45720" tIns="27432" rIns="45720" bIns="27432" anchor="ctr"/>
          <a:lstStyle/>
          <a:p>
            <a:pPr algn="ctr">
              <a:buNone/>
            </a:pPr>
            <a:r>
              <a:rPr lang="en-US" sz="2200" b="0" i="1" dirty="0">
                <a:solidFill>
                  <a:srgbClr val="555960"/>
                </a:solidFill>
              </a:rPr>
              <a:t>vs</a:t>
            </a:r>
          </a:p>
        </p:txBody>
      </p:sp>
      <p:sp>
        <p:nvSpPr>
          <p:cNvPr id="420" name="RB420"/>
          <p:cNvSpPr/>
          <p:nvPr/>
        </p:nvSpPr>
        <p:spPr>
          <a:xfrm>
            <a:off x="4877072" y="3700000"/>
            <a:ext cx="1130000" cy="560000"/>
          </a:xfrm>
          <a:prstGeom prst="rect">
            <a:avLst/>
          </a:prstGeom>
          <a:solidFill>
            <a:srgbClr val="8E6F3E"/>
          </a:solidFill>
          <a:ln>
            <a:noFill/>
          </a:ln>
        </p:spPr>
        <p:txBody>
          <a:bodyPr wrap="square" lIns="18288" tIns="27432" rIns="18288" bIns="27432" anchor="ctr"/>
          <a:lstStyle/>
          <a:p>
            <a:pPr algn="ctr">
              <a:buNone/>
            </a:pPr>
            <a:r>
              <a:rPr lang="en-US" sz="2000" b="1" i="0" dirty="0">
                <a:solidFill>
                  <a:srgbClr val="FFFFFF"/>
                </a:solidFill>
              </a:rPr>
              <a:t>TESTS</a:t>
            </a:r>
          </a:p>
        </p:txBody>
      </p:sp>
      <p:sp>
        <p:nvSpPr>
          <p:cNvPr id="421" name="RB421"/>
          <p:cNvSpPr/>
          <p:nvPr/>
        </p:nvSpPr>
        <p:spPr>
          <a:xfrm>
            <a:off x="6162072" y="3700000"/>
            <a:ext cx="1130000" cy="560000"/>
          </a:xfrm>
          <a:prstGeom prst="rect">
            <a:avLst/>
          </a:prstGeom>
          <a:solidFill>
            <a:srgbClr val="8E6F3E"/>
          </a:solidFill>
          <a:ln>
            <a:noFill/>
          </a:ln>
        </p:spPr>
        <p:txBody>
          <a:bodyPr wrap="square" lIns="18288" tIns="27432" rIns="18288" bIns="27432" anchor="ctr"/>
          <a:lstStyle/>
          <a:p>
            <a:pPr algn="ctr">
              <a:buNone/>
            </a:pPr>
            <a:r>
              <a:rPr lang="en-US" sz="2000" b="1" i="0" dirty="0">
                <a:solidFill>
                  <a:srgbClr val="FFFFFF"/>
                </a:solidFill>
              </a:rPr>
              <a:t>MODEL CHECK</a:t>
            </a:r>
          </a:p>
        </p:txBody>
      </p:sp>
      <p:sp>
        <p:nvSpPr>
          <p:cNvPr id="422" name="RB422"/>
          <p:cNvSpPr/>
          <p:nvPr/>
        </p:nvSpPr>
        <p:spPr>
          <a:xfrm>
            <a:off x="7447072" y="3700000"/>
            <a:ext cx="1130000" cy="560000"/>
          </a:xfrm>
          <a:prstGeom prst="rect">
            <a:avLst/>
          </a:prstGeom>
          <a:solidFill>
            <a:srgbClr val="8E6F3E"/>
          </a:solidFill>
          <a:ln>
            <a:noFill/>
          </a:ln>
        </p:spPr>
        <p:txBody>
          <a:bodyPr wrap="square" lIns="18288" tIns="27432" rIns="18288" bIns="27432" anchor="ctr"/>
          <a:lstStyle/>
          <a:p>
            <a:pPr algn="ctr">
              <a:buNone/>
            </a:pPr>
            <a:r>
              <a:rPr lang="en-US" sz="2000" b="1" i="0" dirty="0">
                <a:solidFill>
                  <a:srgbClr val="FFFFFF"/>
                </a:solidFill>
              </a:rPr>
              <a:t>REVIEW</a:t>
            </a:r>
          </a:p>
        </p:txBody>
      </p:sp>
      <p:sp>
        <p:nvSpPr>
          <p:cNvPr id="423" name="RArr420"/>
          <p:cNvSpPr/>
          <p:nvPr/>
        </p:nvSpPr>
        <p:spPr>
          <a:xfrm>
            <a:off x="5442072" y="4260000"/>
            <a:ext cx="1" cy="300000"/>
          </a:xfrm>
          <a:prstGeom prst="line">
            <a:avLst/>
          </a:prstGeom>
          <a:ln w="28575">
            <a:solidFill>
              <a:srgbClr val="8E6F3E"/>
            </a:solidFill>
            <a:tailEnd type="triangle" w="med" len="med"/>
          </a:ln>
        </p:spPr>
        <p:txBody>
          <a:bodyPr/>
          <a:lstStyle/>
          <a:p>
            <a:endParaRPr/>
          </a:p>
        </p:txBody>
      </p:sp>
      <p:sp>
        <p:nvSpPr>
          <p:cNvPr id="424" name="RArr421"/>
          <p:cNvSpPr/>
          <p:nvPr/>
        </p:nvSpPr>
        <p:spPr>
          <a:xfrm>
            <a:off x="6727072" y="4260000"/>
            <a:ext cx="1" cy="300000"/>
          </a:xfrm>
          <a:prstGeom prst="line">
            <a:avLst/>
          </a:prstGeom>
          <a:ln w="28575">
            <a:solidFill>
              <a:srgbClr val="8E6F3E"/>
            </a:solidFill>
            <a:tailEnd type="triangle" w="med" len="med"/>
          </a:ln>
        </p:spPr>
        <p:txBody>
          <a:bodyPr/>
          <a:lstStyle/>
          <a:p>
            <a:endParaRPr/>
          </a:p>
        </p:txBody>
      </p:sp>
      <p:sp>
        <p:nvSpPr>
          <p:cNvPr id="425" name="RArr422"/>
          <p:cNvSpPr/>
          <p:nvPr/>
        </p:nvSpPr>
        <p:spPr>
          <a:xfrm>
            <a:off x="8012072" y="4260000"/>
            <a:ext cx="1" cy="300000"/>
          </a:xfrm>
          <a:prstGeom prst="line">
            <a:avLst/>
          </a:prstGeom>
          <a:ln w="28575">
            <a:solidFill>
              <a:srgbClr val="8E6F3E"/>
            </a:solidFill>
            <a:tailEnd type="triangle" w="med" len="med"/>
          </a:ln>
        </p:spPr>
        <p:txBody>
          <a:bodyPr/>
          <a:lstStyle/>
          <a:p>
            <a:endParaRPr/>
          </a:p>
        </p:txBody>
      </p:sp>
      <p:sp>
        <p:nvSpPr>
          <p:cNvPr id="426" name="Assump426"/>
          <p:cNvSpPr/>
          <p:nvPr/>
        </p:nvSpPr>
        <p:spPr>
          <a:xfrm>
            <a:off x="4877072" y="4560000"/>
            <a:ext cx="3700000" cy="650000"/>
          </a:xfrm>
          <a:prstGeom prst="rect">
            <a:avLst/>
          </a:prstGeom>
          <a:solidFill>
            <a:srgbClr val="F5F1E8"/>
          </a:solidFill>
          <a:ln w="12700">
            <a:solidFill>
              <a:srgbClr val="C9B991"/>
            </a:solidFill>
          </a:ln>
        </p:spPr>
        <p:txBody>
          <a:bodyPr wrap="square" lIns="45720" tIns="27432" rIns="45720" bIns="27432" anchor="ctr"/>
          <a:lstStyle/>
          <a:p>
            <a:pPr algn="ctr">
              <a:buNone/>
            </a:pPr>
            <a:r>
              <a:rPr lang="en-US" sz="2000" b="0" i="1" dirty="0">
                <a:solidFill>
                  <a:srgbClr val="000000"/>
                </a:solidFill>
              </a:rPr>
              <a:t>different assumptions / failure modes</a:t>
            </a:r>
          </a:p>
        </p:txBody>
      </p:sp>
      <p:sp>
        <p:nvSpPr>
          <p:cNvPr id="427" name="CLine427"/>
          <p:cNvSpPr/>
          <p:nvPr/>
        </p:nvSpPr>
        <p:spPr>
          <a:xfrm>
            <a:off x="6727072" y="5210000"/>
            <a:ext cx="1" cy="140000"/>
          </a:xfrm>
          <a:prstGeom prst="line">
            <a:avLst/>
          </a:prstGeom>
          <a:ln w="28575">
            <a:solidFill>
              <a:srgbClr val="8E6F3E"/>
            </a:solidFill>
            <a:tailEnd type="triangle" w="med" len="med"/>
          </a:ln>
        </p:spPr>
        <p:txBody>
          <a:bodyPr/>
          <a:lstStyle/>
          <a:p>
            <a:endParaRPr/>
          </a:p>
        </p:txBody>
      </p:sp>
      <p:sp>
        <p:nvSpPr>
          <p:cNvPr id="428" name="Claim428"/>
          <p:cNvSpPr/>
          <p:nvPr/>
        </p:nvSpPr>
        <p:spPr>
          <a:xfrm>
            <a:off x="6127072" y="5350000"/>
            <a:ext cx="1200000" cy="400000"/>
          </a:xfrm>
          <a:prstGeom prst="rect">
            <a:avLst/>
          </a:prstGeom>
          <a:solidFill>
            <a:srgbClr val="8E6F3E"/>
          </a:solidFill>
          <a:ln>
            <a:noFill/>
          </a:ln>
        </p:spPr>
        <p:txBody>
          <a:bodyPr wrap="square" lIns="45720" tIns="27432" rIns="45720" bIns="27432" anchor="ctr"/>
          <a:lstStyle/>
          <a:p>
            <a:pPr algn="ctr">
              <a:buNone/>
            </a:pPr>
            <a:r>
              <a:rPr lang="en-US" sz="2000" b="1" i="0" dirty="0">
                <a:solidFill>
                  <a:srgbClr val="FFFFFF"/>
                </a:solidFill>
              </a:rPr>
              <a:t>CLAIM</a:t>
            </a:r>
          </a:p>
        </p:txBody>
      </p:sp>
      <p:sp>
        <p:nvSpPr>
          <p:cNvPr id="15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Strong validation combines evidence with different assumptions and failure modes.</a:t>
            </a:r>
          </a:p>
        </p:txBody>
      </p:sp>
      <p:sp>
        <p:nvSpPr>
          <p:cNvPr id="319" name="Answer319"/>
          <p:cNvSpPr txBox="1"/>
          <p:nvPr/>
        </p:nvSpPr>
        <p:spPr>
          <a:xfrm>
            <a:off x="566928" y="5830000"/>
            <a:ext cx="8010144" cy="720000"/>
          </a:xfrm>
          <a:prstGeom prst="rect">
            <a:avLst/>
          </a:prstGeom>
          <a:noFill/>
          <a:ln>
            <a:noFill/>
          </a:ln>
        </p:spPr>
        <p:txBody>
          <a:bodyPr wrap="square" lIns="45720" tIns="27432" rIns="45720" bIns="27432" anchor="t"/>
          <a:lstStyle/>
          <a:p>
            <a:pPr algn="ctr">
              <a:buNone/>
            </a:pPr>
            <a:r>
              <a:rPr lang="en-US" sz="2000" b="1" i="0" dirty="0">
                <a:solidFill>
                  <a:srgbClr val="000000"/>
                </a:solidFill>
              </a:rPr>
              <a:t xml:space="preserve">Independence. </a:t>
            </a:r>
            <a:r>
              <a:rPr lang="en-US" sz="2000" b="0" i="0" dirty="0">
                <a:solidFill>
                  <a:srgbClr val="000000"/>
                </a:solidFill>
              </a:rPr>
              <a:t>Each test had to provide a separate chance of exposing the defect.</a:t>
            </a:r>
          </a:p>
          <a:p>
            <a:pPr algn="ctr">
              <a:buNone/>
            </a:pPr>
            <a:r>
              <a:rPr lang="en-US" sz="2000" b="0" i="0" dirty="0">
                <a:solidFill>
                  <a:srgbClr val="555960"/>
                </a:solidFill>
              </a:rPr>
              <a:t>With correlated tests, P(all miss) does not necessarily shrink like 0.99</a:t>
            </a:r>
            <a:r>
              <a:rPr lang="en-US" sz="2000" b="0" i="1" baseline="30000" dirty="0">
                <a:solidFill>
                  <a:srgbClr val="555960"/>
                </a:solidFill>
              </a:rPr>
              <a:t>n</a:t>
            </a:r>
            <a:r>
              <a:rPr lang="en-US" sz="2000" b="0" i="0" dirty="0">
                <a:solidFill>
                  <a:srgbClr val="555960"/>
                </a:solidFill>
              </a:rPr>
              <a:t>.</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5" presetID="10" presetClass="entr" presetSubtype="0" fill="hold" nodeType="clickEffect">
                                  <p:stCondLst>
                                    <p:cond delay="0"/>
                                  </p:stCondLst>
                                  <p:childTnLst>
                                    <p:set>
                                      <p:cBhvr>
                                        <p:cTn id="3" dur="1" fill="hold">
                                          <p:stCondLst>
                                            <p:cond delay="0"/>
                                          </p:stCondLst>
                                        </p:cTn>
                                        <p:tgtEl>
                                          <p:spTgt spid="200"/>
                                        </p:tgtEl>
                                        <p:attrNameLst>
                                          <p:attrName>style.visibility</p:attrName>
                                        </p:attrNameLst>
                                      </p:cBhvr>
                                      <p:to>
                                        <p:strVal val="visible"/>
                                      </p:to>
                                    </p:set>
                                    <p:animEffect transition="in" filter="fade">
                                      <p:cBhvr>
                                        <p:cTn id="4" dur="500"/>
                                        <p:tgtEl>
                                          <p:spTgt spid="200"/>
                                        </p:tgtEl>
                                      </p:cBhvr>
                                    </p:animEffect>
                                  </p:childTnLst>
                                </p:cTn>
                              </p:par>
                            </p:childTnLst>
                          </p:cTn>
                        </p:par>
                      </p:childTnLst>
                    </p:cTn>
                  </p:par>
                  <p:par>
                    <p:cTn id="11" fill="hold">
                      <p:stCondLst>
                        <p:cond delay="indefinite"/>
                      </p:stCondLst>
                      <p:childTnLst>
                        <p:par>
                          <p:cTn id="12" fill="hold">
                            <p:stCondLst>
                              <p:cond delay="0"/>
                            </p:stCondLst>
                            <p:childTnLst>
                              <p:par>
                                <p:cTn id="10" presetID="10" presetClass="entr" presetSubtype="0" fill="hold" nodeType="clickEffect">
                                  <p:stCondLst>
                                    <p:cond delay="0"/>
                                  </p:stCondLst>
                                  <p:childTnLst>
                                    <p:set>
                                      <p:cBhvr>
                                        <p:cTn id="8" dur="1" fill="hold">
                                          <p:stCondLst>
                                            <p:cond delay="0"/>
                                          </p:stCondLst>
                                        </p:cTn>
                                        <p:tgtEl>
                                          <p:spTgt spid="210"/>
                                        </p:tgtEl>
                                        <p:attrNameLst>
                                          <p:attrName>style.visibility</p:attrName>
                                        </p:attrNameLst>
                                      </p:cBhvr>
                                      <p:to>
                                        <p:strVal val="visible"/>
                                      </p:to>
                                    </p:set>
                                    <p:animEffect transition="in" filter="fade">
                                      <p:cBhvr>
                                        <p:cTn id="9" dur="500"/>
                                        <p:tgtEl>
                                          <p:spTgt spid="210"/>
                                        </p:tgtEl>
                                      </p:cBhvr>
                                    </p:animEffect>
                                  </p:childTnLst>
                                </p:cTn>
                              </p:par>
                            </p:childTnLst>
                          </p:cTn>
                        </p:par>
                      </p:childTnLst>
                    </p:cTn>
                  </p:par>
                  <p:par>
                    <p:cTn id="55" fill="hold">
                      <p:stCondLst>
                        <p:cond delay="indefinite"/>
                      </p:stCondLst>
                      <p:childTnLst>
                        <p:par>
                          <p:cTn id="56" fill="hold">
                            <p:stCondLst>
                              <p:cond delay="0"/>
                            </p:stCondLst>
                            <p:childTnLst>
                              <p:par>
                                <p:cTn id="15" presetID="10" presetClass="exit" presetSubtype="0" fill="hold" nodeType="clickEffect">
                                  <p:stCondLst>
                                    <p:cond delay="0"/>
                                  </p:stCondLst>
                                  <p:childTnLst>
                                    <p:animEffect transition="out" filter="fade">
                                      <p:cBhvr>
                                        <p:cTn id="13" dur="400"/>
                                        <p:tgtEl>
                                          <p:spTgt spid="200"/>
                                        </p:tgtEl>
                                      </p:cBhvr>
                                    </p:animEffect>
                                    <p:set>
                                      <p:cBhvr>
                                        <p:cTn id="14" dur="1" fill="hold">
                                          <p:stCondLst>
                                            <p:cond delay="399"/>
                                          </p:stCondLst>
                                        </p:cTn>
                                        <p:tgtEl>
                                          <p:spTgt spid="200"/>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6" dur="400"/>
                                        <p:tgtEl>
                                          <p:spTgt spid="210"/>
                                        </p:tgtEl>
                                      </p:cBhvr>
                                    </p:animEffect>
                                    <p:set>
                                      <p:cBhvr>
                                        <p:cTn id="17" dur="1" fill="hold">
                                          <p:stCondLst>
                                            <p:cond delay="399"/>
                                          </p:stCondLst>
                                        </p:cTn>
                                        <p:tgtEl>
                                          <p:spTgt spid="210"/>
                                        </p:tgtEl>
                                        <p:attrNameLst>
                                          <p:attrName>style.visibility</p:attrName>
                                        </p:attrNameLst>
                                      </p:cBhvr>
                                      <p:to>
                                        <p:strVal val="hidden"/>
                                      </p:to>
                                    </p:set>
                                  </p:childTnLst>
                                </p:cTn>
                              </p:par>
                              <p:par>
                                <p:cTn id="21" presetID="10" presetClass="entr" presetSubtype="0" fill="hold" nodeType="withEffect">
                                  <p:stCondLst>
                                    <p:cond delay="0"/>
                                  </p:stCondLst>
                                  <p:childTnLst>
                                    <p:set>
                                      <p:cBhvr>
                                        <p:cTn id="19" dur="1" fill="hold">
                                          <p:stCondLst>
                                            <p:cond delay="0"/>
                                          </p:stCondLst>
                                        </p:cTn>
                                        <p:tgtEl>
                                          <p:spTgt spid="300"/>
                                        </p:tgtEl>
                                        <p:attrNameLst>
                                          <p:attrName>style.visibility</p:attrName>
                                        </p:attrNameLst>
                                      </p:cBhvr>
                                      <p:to>
                                        <p:strVal val="visible"/>
                                      </p:to>
                                    </p:set>
                                    <p:animEffect transition="in" filter="fade">
                                      <p:cBhvr>
                                        <p:cTn id="20" dur="500"/>
                                        <p:tgtEl>
                                          <p:spTgt spid="300"/>
                                        </p:tgtEl>
                                      </p:cBhvr>
                                    </p:animEffect>
                                  </p:childTnLst>
                                </p:cTn>
                              </p:par>
                              <p:par>
                                <p:cTn id="24" presetID="10" presetClass="entr" presetSubtype="0" fill="hold" nodeType="withEffect">
                                  <p:stCondLst>
                                    <p:cond delay="0"/>
                                  </p:stCondLst>
                                  <p:childTnLst>
                                    <p:set>
                                      <p:cBhvr>
                                        <p:cTn id="22" dur="1" fill="hold">
                                          <p:stCondLst>
                                            <p:cond delay="0"/>
                                          </p:stCondLst>
                                        </p:cTn>
                                        <p:tgtEl>
                                          <p:spTgt spid="301"/>
                                        </p:tgtEl>
                                        <p:attrNameLst>
                                          <p:attrName>style.visibility</p:attrName>
                                        </p:attrNameLst>
                                      </p:cBhvr>
                                      <p:to>
                                        <p:strVal val="visible"/>
                                      </p:to>
                                    </p:set>
                                    <p:animEffect transition="in" filter="fade">
                                      <p:cBhvr>
                                        <p:cTn id="23" dur="500"/>
                                        <p:tgtEl>
                                          <p:spTgt spid="301"/>
                                        </p:tgtEl>
                                      </p:cBhvr>
                                    </p:animEffect>
                                  </p:childTnLst>
                                </p:cTn>
                              </p:par>
                              <p:par>
                                <p:cTn id="27" presetID="10" presetClass="entr" presetSubtype="0" fill="hold" nodeType="withEffect">
                                  <p:stCondLst>
                                    <p:cond delay="0"/>
                                  </p:stCondLst>
                                  <p:childTnLst>
                                    <p:set>
                                      <p:cBhvr>
                                        <p:cTn id="25" dur="1" fill="hold">
                                          <p:stCondLst>
                                            <p:cond delay="0"/>
                                          </p:stCondLst>
                                        </p:cTn>
                                        <p:tgtEl>
                                          <p:spTgt spid="302"/>
                                        </p:tgtEl>
                                        <p:attrNameLst>
                                          <p:attrName>style.visibility</p:attrName>
                                        </p:attrNameLst>
                                      </p:cBhvr>
                                      <p:to>
                                        <p:strVal val="visible"/>
                                      </p:to>
                                    </p:set>
                                    <p:animEffect transition="in" filter="fade">
                                      <p:cBhvr>
                                        <p:cTn id="26" dur="500"/>
                                        <p:tgtEl>
                                          <p:spTgt spid="302"/>
                                        </p:tgtEl>
                                      </p:cBhvr>
                                    </p:animEffect>
                                  </p:childTnLst>
                                </p:cTn>
                              </p:par>
                              <p:par>
                                <p:cTn id="30" presetID="10" presetClass="entr" presetSubtype="0" fill="hold" nodeType="withEffect">
                                  <p:stCondLst>
                                    <p:cond delay="0"/>
                                  </p:stCondLst>
                                  <p:childTnLst>
                                    <p:set>
                                      <p:cBhvr>
                                        <p:cTn id="28" dur="1" fill="hold">
                                          <p:stCondLst>
                                            <p:cond delay="0"/>
                                          </p:stCondLst>
                                        </p:cTn>
                                        <p:tgtEl>
                                          <p:spTgt spid="303"/>
                                        </p:tgtEl>
                                        <p:attrNameLst>
                                          <p:attrName>style.visibility</p:attrName>
                                        </p:attrNameLst>
                                      </p:cBhvr>
                                      <p:to>
                                        <p:strVal val="visible"/>
                                      </p:to>
                                    </p:set>
                                    <p:animEffect transition="in" filter="fade">
                                      <p:cBhvr>
                                        <p:cTn id="29" dur="500"/>
                                        <p:tgtEl>
                                          <p:spTgt spid="303"/>
                                        </p:tgtEl>
                                      </p:cBhvr>
                                    </p:animEffect>
                                  </p:childTnLst>
                                </p:cTn>
                              </p:par>
                              <p:par>
                                <p:cTn id="33" presetID="10" presetClass="entr" presetSubtype="0" fill="hold" nodeType="withEffect">
                                  <p:stCondLst>
                                    <p:cond delay="0"/>
                                  </p:stCondLst>
                                  <p:childTnLst>
                                    <p:set>
                                      <p:cBhvr>
                                        <p:cTn id="31" dur="1" fill="hold">
                                          <p:stCondLst>
                                            <p:cond delay="0"/>
                                          </p:stCondLst>
                                        </p:cTn>
                                        <p:tgtEl>
                                          <p:spTgt spid="304"/>
                                        </p:tgtEl>
                                        <p:attrNameLst>
                                          <p:attrName>style.visibility</p:attrName>
                                        </p:attrNameLst>
                                      </p:cBhvr>
                                      <p:to>
                                        <p:strVal val="visible"/>
                                      </p:to>
                                    </p:set>
                                    <p:animEffect transition="in" filter="fade">
                                      <p:cBhvr>
                                        <p:cTn id="32" dur="500"/>
                                        <p:tgtEl>
                                          <p:spTgt spid="304"/>
                                        </p:tgtEl>
                                      </p:cBhvr>
                                    </p:animEffect>
                                  </p:childTnLst>
                                </p:cTn>
                              </p:par>
                              <p:par>
                                <p:cTn id="36" presetID="10" presetClass="entr" presetSubtype="0" fill="hold" nodeType="withEffect">
                                  <p:stCondLst>
                                    <p:cond delay="0"/>
                                  </p:stCondLst>
                                  <p:childTnLst>
                                    <p:set>
                                      <p:cBhvr>
                                        <p:cTn id="34" dur="1" fill="hold">
                                          <p:stCondLst>
                                            <p:cond delay="0"/>
                                          </p:stCondLst>
                                        </p:cTn>
                                        <p:tgtEl>
                                          <p:spTgt spid="305"/>
                                        </p:tgtEl>
                                        <p:attrNameLst>
                                          <p:attrName>style.visibility</p:attrName>
                                        </p:attrNameLst>
                                      </p:cBhvr>
                                      <p:to>
                                        <p:strVal val="visible"/>
                                      </p:to>
                                    </p:set>
                                    <p:animEffect transition="in" filter="fade">
                                      <p:cBhvr>
                                        <p:cTn id="35" dur="500"/>
                                        <p:tgtEl>
                                          <p:spTgt spid="305"/>
                                        </p:tgtEl>
                                      </p:cBhvr>
                                    </p:animEffect>
                                  </p:childTnLst>
                                </p:cTn>
                              </p:par>
                              <p:par>
                                <p:cTn id="39" presetID="10" presetClass="entr" presetSubtype="0" fill="hold" nodeType="withEffect">
                                  <p:stCondLst>
                                    <p:cond delay="0"/>
                                  </p:stCondLst>
                                  <p:childTnLst>
                                    <p:set>
                                      <p:cBhvr>
                                        <p:cTn id="37" dur="1" fill="hold">
                                          <p:stCondLst>
                                            <p:cond delay="0"/>
                                          </p:stCondLst>
                                        </p:cTn>
                                        <p:tgtEl>
                                          <p:spTgt spid="306"/>
                                        </p:tgtEl>
                                        <p:attrNameLst>
                                          <p:attrName>style.visibility</p:attrName>
                                        </p:attrNameLst>
                                      </p:cBhvr>
                                      <p:to>
                                        <p:strVal val="visible"/>
                                      </p:to>
                                    </p:set>
                                    <p:animEffect transition="in" filter="fade">
                                      <p:cBhvr>
                                        <p:cTn id="38" dur="500"/>
                                        <p:tgtEl>
                                          <p:spTgt spid="306"/>
                                        </p:tgtEl>
                                      </p:cBhvr>
                                    </p:animEffect>
                                  </p:childTnLst>
                                </p:cTn>
                              </p:par>
                              <p:par>
                                <p:cTn id="42" presetID="10" presetClass="entr" presetSubtype="0" fill="hold" nodeType="withEffect">
                                  <p:stCondLst>
                                    <p:cond delay="0"/>
                                  </p:stCondLst>
                                  <p:childTnLst>
                                    <p:set>
                                      <p:cBhvr>
                                        <p:cTn id="40" dur="1" fill="hold">
                                          <p:stCondLst>
                                            <p:cond delay="0"/>
                                          </p:stCondLst>
                                        </p:cTn>
                                        <p:tgtEl>
                                          <p:spTgt spid="311"/>
                                        </p:tgtEl>
                                        <p:attrNameLst>
                                          <p:attrName>style.visibility</p:attrName>
                                        </p:attrNameLst>
                                      </p:cBhvr>
                                      <p:to>
                                        <p:strVal val="visible"/>
                                      </p:to>
                                    </p:set>
                                    <p:animEffect transition="in" filter="fade">
                                      <p:cBhvr>
                                        <p:cTn id="41" dur="500"/>
                                        <p:tgtEl>
                                          <p:spTgt spid="311"/>
                                        </p:tgtEl>
                                      </p:cBhvr>
                                    </p:animEffect>
                                  </p:childTnLst>
                                </p:cTn>
                              </p:par>
                              <p:par>
                                <p:cTn id="45" presetID="10" presetClass="entr" presetSubtype="0" fill="hold" nodeType="withEffect">
                                  <p:stCondLst>
                                    <p:cond delay="0"/>
                                  </p:stCondLst>
                                  <p:childTnLst>
                                    <p:set>
                                      <p:cBhvr>
                                        <p:cTn id="43" dur="1" fill="hold">
                                          <p:stCondLst>
                                            <p:cond delay="0"/>
                                          </p:stCondLst>
                                        </p:cTn>
                                        <p:tgtEl>
                                          <p:spTgt spid="312"/>
                                        </p:tgtEl>
                                        <p:attrNameLst>
                                          <p:attrName>style.visibility</p:attrName>
                                        </p:attrNameLst>
                                      </p:cBhvr>
                                      <p:to>
                                        <p:strVal val="visible"/>
                                      </p:to>
                                    </p:set>
                                    <p:animEffect transition="in" filter="fade">
                                      <p:cBhvr>
                                        <p:cTn id="44" dur="500"/>
                                        <p:tgtEl>
                                          <p:spTgt spid="312"/>
                                        </p:tgtEl>
                                      </p:cBhvr>
                                    </p:animEffect>
                                  </p:childTnLst>
                                </p:cTn>
                              </p:par>
                              <p:par>
                                <p:cTn id="48" presetID="10" presetClass="entr" presetSubtype="0" fill="hold" nodeType="withEffect">
                                  <p:stCondLst>
                                    <p:cond delay="0"/>
                                  </p:stCondLst>
                                  <p:childTnLst>
                                    <p:set>
                                      <p:cBhvr>
                                        <p:cTn id="46" dur="1" fill="hold">
                                          <p:stCondLst>
                                            <p:cond delay="0"/>
                                          </p:stCondLst>
                                        </p:cTn>
                                        <p:tgtEl>
                                          <p:spTgt spid="313"/>
                                        </p:tgtEl>
                                        <p:attrNameLst>
                                          <p:attrName>style.visibility</p:attrName>
                                        </p:attrNameLst>
                                      </p:cBhvr>
                                      <p:to>
                                        <p:strVal val="visible"/>
                                      </p:to>
                                    </p:set>
                                    <p:animEffect transition="in" filter="fade">
                                      <p:cBhvr>
                                        <p:cTn id="47" dur="500"/>
                                        <p:tgtEl>
                                          <p:spTgt spid="313"/>
                                        </p:tgtEl>
                                      </p:cBhvr>
                                    </p:animEffect>
                                  </p:childTnLst>
                                </p:cTn>
                              </p:par>
                              <p:par>
                                <p:cTn id="51" presetID="10" presetClass="entr" presetSubtype="0" fill="hold" nodeType="withEffect">
                                  <p:stCondLst>
                                    <p:cond delay="0"/>
                                  </p:stCondLst>
                                  <p:childTnLst>
                                    <p:set>
                                      <p:cBhvr>
                                        <p:cTn id="49" dur="1" fill="hold">
                                          <p:stCondLst>
                                            <p:cond delay="0"/>
                                          </p:stCondLst>
                                        </p:cTn>
                                        <p:tgtEl>
                                          <p:spTgt spid="314"/>
                                        </p:tgtEl>
                                        <p:attrNameLst>
                                          <p:attrName>style.visibility</p:attrName>
                                        </p:attrNameLst>
                                      </p:cBhvr>
                                      <p:to>
                                        <p:strVal val="visible"/>
                                      </p:to>
                                    </p:set>
                                    <p:animEffect transition="in" filter="fade">
                                      <p:cBhvr>
                                        <p:cTn id="50" dur="500"/>
                                        <p:tgtEl>
                                          <p:spTgt spid="314"/>
                                        </p:tgtEl>
                                      </p:cBhvr>
                                    </p:animEffect>
                                  </p:childTnLst>
                                </p:cTn>
                              </p:par>
                              <p:par>
                                <p:cTn id="54" presetID="10" presetClass="entr" presetSubtype="0" fill="hold" nodeType="withEffect">
                                  <p:stCondLst>
                                    <p:cond delay="0"/>
                                  </p:stCondLst>
                                  <p:childTnLst>
                                    <p:set>
                                      <p:cBhvr>
                                        <p:cTn id="52" dur="1" fill="hold">
                                          <p:stCondLst>
                                            <p:cond delay="0"/>
                                          </p:stCondLst>
                                        </p:cTn>
                                        <p:tgtEl>
                                          <p:spTgt spid="315"/>
                                        </p:tgtEl>
                                        <p:attrNameLst>
                                          <p:attrName>style.visibility</p:attrName>
                                        </p:attrNameLst>
                                      </p:cBhvr>
                                      <p:to>
                                        <p:strVal val="visible"/>
                                      </p:to>
                                    </p:set>
                                    <p:animEffect transition="in" filter="fade">
                                      <p:cBhvr>
                                        <p:cTn id="53" dur="500"/>
                                        <p:tgtEl>
                                          <p:spTgt spid="315"/>
                                        </p:tgtEl>
                                      </p:cBhvr>
                                    </p:animEffect>
                                  </p:childTnLst>
                                </p:cTn>
                              </p:par>
                            </p:childTnLst>
                          </p:cTn>
                        </p:par>
                      </p:childTnLst>
                    </p:cTn>
                  </p:par>
                  <p:par>
                    <p:cTn id="60" fill="hold">
                      <p:stCondLst>
                        <p:cond delay="indefinite"/>
                      </p:stCondLst>
                      <p:childTnLst>
                        <p:par>
                          <p:cTn id="61" fill="hold">
                            <p:stCondLst>
                              <p:cond delay="0"/>
                            </p:stCondLst>
                            <p:childTnLst>
                              <p:par>
                                <p:cTn id="59" presetID="10" presetClass="entr" presetSubtype="0" fill="hold" nodeType="clickEffect">
                                  <p:stCondLst>
                                    <p:cond delay="0"/>
                                  </p:stCondLst>
                                  <p:childTnLst>
                                    <p:set>
                                      <p:cBhvr>
                                        <p:cTn id="57" dur="1" fill="hold">
                                          <p:stCondLst>
                                            <p:cond delay="0"/>
                                          </p:stCondLst>
                                        </p:cTn>
                                        <p:tgtEl>
                                          <p:spTgt spid="318"/>
                                        </p:tgtEl>
                                        <p:attrNameLst>
                                          <p:attrName>style.visibility</p:attrName>
                                        </p:attrNameLst>
                                      </p:cBhvr>
                                      <p:to>
                                        <p:strVal val="visible"/>
                                      </p:to>
                                    </p:set>
                                    <p:animEffect transition="in" filter="fade">
                                      <p:cBhvr>
                                        <p:cTn id="58" dur="500"/>
                                        <p:tgtEl>
                                          <p:spTgt spid="318"/>
                                        </p:tgtEl>
                                      </p:cBhvr>
                                    </p:animEffect>
                                  </p:childTnLst>
                                </p:cTn>
                              </p:par>
                            </p:childTnLst>
                          </p:cTn>
                        </p:par>
                      </p:childTnLst>
                    </p:cTn>
                  </p:par>
                  <p:par>
                    <p:cTn id="65" fill="hold">
                      <p:stCondLst>
                        <p:cond delay="indefinite"/>
                      </p:stCondLst>
                      <p:childTnLst>
                        <p:par>
                          <p:cTn id="66" fill="hold">
                            <p:stCondLst>
                              <p:cond delay="0"/>
                            </p:stCondLst>
                            <p:childTnLst>
                              <p:par>
                                <p:cTn id="64" presetID="10" presetClass="entr" presetSubtype="0" fill="hold" nodeType="clickEffect">
                                  <p:stCondLst>
                                    <p:cond delay="0"/>
                                  </p:stCondLst>
                                  <p:childTnLst>
                                    <p:set>
                                      <p:cBhvr>
                                        <p:cTn id="62" dur="1" fill="hold">
                                          <p:stCondLst>
                                            <p:cond delay="0"/>
                                          </p:stCondLst>
                                        </p:cTn>
                                        <p:tgtEl>
                                          <p:spTgt spid="319"/>
                                        </p:tgtEl>
                                        <p:attrNameLst>
                                          <p:attrName>style.visibility</p:attrName>
                                        </p:attrNameLst>
                                      </p:cBhvr>
                                      <p:to>
                                        <p:strVal val="visible"/>
                                      </p:to>
                                    </p:set>
                                    <p:animEffect transition="in" filter="fade">
                                      <p:cBhvr>
                                        <p:cTn id="63" dur="500"/>
                                        <p:tgtEl>
                                          <p:spTgt spid="319"/>
                                        </p:tgtEl>
                                      </p:cBhvr>
                                    </p:animEffect>
                                  </p:childTnLst>
                                </p:cTn>
                              </p:par>
                            </p:childTnLst>
                          </p:cTn>
                        </p:par>
                      </p:childTnLst>
                    </p:cTn>
                  </p:par>
                  <p:par>
                    <p:cTn id="163" fill="hold">
                      <p:stCondLst>
                        <p:cond delay="indefinite"/>
                      </p:stCondLst>
                      <p:childTnLst>
                        <p:par>
                          <p:cTn id="164" fill="hold">
                            <p:stCondLst>
                              <p:cond delay="0"/>
                            </p:stCondLst>
                            <p:childTnLst>
                              <p:par>
                                <p:cTn id="69" presetID="10" presetClass="exit" presetSubtype="0" fill="hold" nodeType="clickEffect">
                                  <p:stCondLst>
                                    <p:cond delay="0"/>
                                  </p:stCondLst>
                                  <p:childTnLst>
                                    <p:animEffect transition="out" filter="fade">
                                      <p:cBhvr>
                                        <p:cTn id="67" dur="400"/>
                                        <p:tgtEl>
                                          <p:spTgt spid="300"/>
                                        </p:tgtEl>
                                      </p:cBhvr>
                                    </p:animEffect>
                                    <p:set>
                                      <p:cBhvr>
                                        <p:cTn id="68" dur="1" fill="hold">
                                          <p:stCondLst>
                                            <p:cond delay="399"/>
                                          </p:stCondLst>
                                        </p:cTn>
                                        <p:tgtEl>
                                          <p:spTgt spid="300"/>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0" dur="400"/>
                                        <p:tgtEl>
                                          <p:spTgt spid="301"/>
                                        </p:tgtEl>
                                      </p:cBhvr>
                                    </p:animEffect>
                                    <p:set>
                                      <p:cBhvr>
                                        <p:cTn id="71" dur="1" fill="hold">
                                          <p:stCondLst>
                                            <p:cond delay="399"/>
                                          </p:stCondLst>
                                        </p:cTn>
                                        <p:tgtEl>
                                          <p:spTgt spid="301"/>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3" dur="400"/>
                                        <p:tgtEl>
                                          <p:spTgt spid="302"/>
                                        </p:tgtEl>
                                      </p:cBhvr>
                                    </p:animEffect>
                                    <p:set>
                                      <p:cBhvr>
                                        <p:cTn id="74" dur="1" fill="hold">
                                          <p:stCondLst>
                                            <p:cond delay="399"/>
                                          </p:stCondLst>
                                        </p:cTn>
                                        <p:tgtEl>
                                          <p:spTgt spid="302"/>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6" dur="400"/>
                                        <p:tgtEl>
                                          <p:spTgt spid="303"/>
                                        </p:tgtEl>
                                      </p:cBhvr>
                                    </p:animEffect>
                                    <p:set>
                                      <p:cBhvr>
                                        <p:cTn id="77" dur="1" fill="hold">
                                          <p:stCondLst>
                                            <p:cond delay="399"/>
                                          </p:stCondLst>
                                        </p:cTn>
                                        <p:tgtEl>
                                          <p:spTgt spid="303"/>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79" dur="400"/>
                                        <p:tgtEl>
                                          <p:spTgt spid="304"/>
                                        </p:tgtEl>
                                      </p:cBhvr>
                                    </p:animEffect>
                                    <p:set>
                                      <p:cBhvr>
                                        <p:cTn id="80" dur="1" fill="hold">
                                          <p:stCondLst>
                                            <p:cond delay="399"/>
                                          </p:stCondLst>
                                        </p:cTn>
                                        <p:tgtEl>
                                          <p:spTgt spid="304"/>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2" dur="400"/>
                                        <p:tgtEl>
                                          <p:spTgt spid="305"/>
                                        </p:tgtEl>
                                      </p:cBhvr>
                                    </p:animEffect>
                                    <p:set>
                                      <p:cBhvr>
                                        <p:cTn id="83" dur="1" fill="hold">
                                          <p:stCondLst>
                                            <p:cond delay="399"/>
                                          </p:stCondLst>
                                        </p:cTn>
                                        <p:tgtEl>
                                          <p:spTgt spid="305"/>
                                        </p:tgtEl>
                                        <p:attrNameLst>
                                          <p:attrName>style.visibility</p:attrName>
                                        </p:attrNameLst>
                                      </p:cBhvr>
                                      <p:to>
                                        <p:strVal val="hidden"/>
                                      </p:to>
                                    </p:set>
                                  </p:childTnLst>
                                </p:cTn>
                              </p:par>
                              <p:par>
                                <p:cTn id="87" presetID="10" presetClass="exit" presetSubtype="0" fill="hold" nodeType="withEffect">
                                  <p:stCondLst>
                                    <p:cond delay="0"/>
                                  </p:stCondLst>
                                  <p:childTnLst>
                                    <p:animEffect transition="out" filter="fade">
                                      <p:cBhvr>
                                        <p:cTn id="85" dur="400"/>
                                        <p:tgtEl>
                                          <p:spTgt spid="306"/>
                                        </p:tgtEl>
                                      </p:cBhvr>
                                    </p:animEffect>
                                    <p:set>
                                      <p:cBhvr>
                                        <p:cTn id="86" dur="1" fill="hold">
                                          <p:stCondLst>
                                            <p:cond delay="399"/>
                                          </p:stCondLst>
                                        </p:cTn>
                                        <p:tgtEl>
                                          <p:spTgt spid="306"/>
                                        </p:tgtEl>
                                        <p:attrNameLst>
                                          <p:attrName>style.visibility</p:attrName>
                                        </p:attrNameLst>
                                      </p:cBhvr>
                                      <p:to>
                                        <p:strVal val="hidden"/>
                                      </p:to>
                                    </p:set>
                                  </p:childTnLst>
                                </p:cTn>
                              </p:par>
                              <p:par>
                                <p:cTn id="90" presetID="10" presetClass="exit" presetSubtype="0" fill="hold" nodeType="withEffect">
                                  <p:stCondLst>
                                    <p:cond delay="0"/>
                                  </p:stCondLst>
                                  <p:childTnLst>
                                    <p:animEffect transition="out" filter="fade">
                                      <p:cBhvr>
                                        <p:cTn id="88" dur="400"/>
                                        <p:tgtEl>
                                          <p:spTgt spid="311"/>
                                        </p:tgtEl>
                                      </p:cBhvr>
                                    </p:animEffect>
                                    <p:set>
                                      <p:cBhvr>
                                        <p:cTn id="89" dur="1" fill="hold">
                                          <p:stCondLst>
                                            <p:cond delay="399"/>
                                          </p:stCondLst>
                                        </p:cTn>
                                        <p:tgtEl>
                                          <p:spTgt spid="311"/>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1" dur="400"/>
                                        <p:tgtEl>
                                          <p:spTgt spid="312"/>
                                        </p:tgtEl>
                                      </p:cBhvr>
                                    </p:animEffect>
                                    <p:set>
                                      <p:cBhvr>
                                        <p:cTn id="92" dur="1" fill="hold">
                                          <p:stCondLst>
                                            <p:cond delay="399"/>
                                          </p:stCondLst>
                                        </p:cTn>
                                        <p:tgtEl>
                                          <p:spTgt spid="312"/>
                                        </p:tgtEl>
                                        <p:attrNameLst>
                                          <p:attrName>style.visibility</p:attrName>
                                        </p:attrNameLst>
                                      </p:cBhvr>
                                      <p:to>
                                        <p:strVal val="hidden"/>
                                      </p:to>
                                    </p:set>
                                  </p:childTnLst>
                                </p:cTn>
                              </p:par>
                              <p:par>
                                <p:cTn id="96" presetID="10" presetClass="exit" presetSubtype="0" fill="hold" nodeType="withEffect">
                                  <p:stCondLst>
                                    <p:cond delay="0"/>
                                  </p:stCondLst>
                                  <p:childTnLst>
                                    <p:animEffect transition="out" filter="fade">
                                      <p:cBhvr>
                                        <p:cTn id="94" dur="400"/>
                                        <p:tgtEl>
                                          <p:spTgt spid="313"/>
                                        </p:tgtEl>
                                      </p:cBhvr>
                                    </p:animEffect>
                                    <p:set>
                                      <p:cBhvr>
                                        <p:cTn id="95" dur="1" fill="hold">
                                          <p:stCondLst>
                                            <p:cond delay="399"/>
                                          </p:stCondLst>
                                        </p:cTn>
                                        <p:tgtEl>
                                          <p:spTgt spid="313"/>
                                        </p:tgtEl>
                                        <p:attrNameLst>
                                          <p:attrName>style.visibility</p:attrName>
                                        </p:attrNameLst>
                                      </p:cBhvr>
                                      <p:to>
                                        <p:strVal val="hidden"/>
                                      </p:to>
                                    </p:set>
                                  </p:childTnLst>
                                </p:cTn>
                              </p:par>
                              <p:par>
                                <p:cTn id="99" presetID="10" presetClass="exit" presetSubtype="0" fill="hold" nodeType="withEffect">
                                  <p:stCondLst>
                                    <p:cond delay="0"/>
                                  </p:stCondLst>
                                  <p:childTnLst>
                                    <p:animEffect transition="out" filter="fade">
                                      <p:cBhvr>
                                        <p:cTn id="97" dur="400"/>
                                        <p:tgtEl>
                                          <p:spTgt spid="314"/>
                                        </p:tgtEl>
                                      </p:cBhvr>
                                    </p:animEffect>
                                    <p:set>
                                      <p:cBhvr>
                                        <p:cTn id="98" dur="1" fill="hold">
                                          <p:stCondLst>
                                            <p:cond delay="399"/>
                                          </p:stCondLst>
                                        </p:cTn>
                                        <p:tgtEl>
                                          <p:spTgt spid="314"/>
                                        </p:tgtEl>
                                        <p:attrNameLst>
                                          <p:attrName>style.visibility</p:attrName>
                                        </p:attrNameLst>
                                      </p:cBhvr>
                                      <p:to>
                                        <p:strVal val="hidden"/>
                                      </p:to>
                                    </p:set>
                                  </p:childTnLst>
                                </p:cTn>
                              </p:par>
                              <p:par>
                                <p:cTn id="102" presetID="10" presetClass="exit" presetSubtype="0" fill="hold" nodeType="withEffect">
                                  <p:stCondLst>
                                    <p:cond delay="0"/>
                                  </p:stCondLst>
                                  <p:childTnLst>
                                    <p:animEffect transition="out" filter="fade">
                                      <p:cBhvr>
                                        <p:cTn id="100" dur="400"/>
                                        <p:tgtEl>
                                          <p:spTgt spid="315"/>
                                        </p:tgtEl>
                                      </p:cBhvr>
                                    </p:animEffect>
                                    <p:set>
                                      <p:cBhvr>
                                        <p:cTn id="101" dur="1" fill="hold">
                                          <p:stCondLst>
                                            <p:cond delay="399"/>
                                          </p:stCondLst>
                                        </p:cTn>
                                        <p:tgtEl>
                                          <p:spTgt spid="315"/>
                                        </p:tgtEl>
                                        <p:attrNameLst>
                                          <p:attrName>style.visibility</p:attrName>
                                        </p:attrNameLst>
                                      </p:cBhvr>
                                      <p:to>
                                        <p:strVal val="hidden"/>
                                      </p:to>
                                    </p:set>
                                  </p:childTnLst>
                                </p:cTn>
                              </p:par>
                              <p:par>
                                <p:cTn id="105" presetID="10" presetClass="exit" presetSubtype="0" fill="hold" nodeType="withEffect">
                                  <p:stCondLst>
                                    <p:cond delay="0"/>
                                  </p:stCondLst>
                                  <p:childTnLst>
                                    <p:animEffect transition="out" filter="fade">
                                      <p:cBhvr>
                                        <p:cTn id="103" dur="400"/>
                                        <p:tgtEl>
                                          <p:spTgt spid="318"/>
                                        </p:tgtEl>
                                      </p:cBhvr>
                                    </p:animEffect>
                                    <p:set>
                                      <p:cBhvr>
                                        <p:cTn id="104" dur="1" fill="hold">
                                          <p:stCondLst>
                                            <p:cond delay="399"/>
                                          </p:stCondLst>
                                        </p:cTn>
                                        <p:tgtEl>
                                          <p:spTgt spid="318"/>
                                        </p:tgtEl>
                                        <p:attrNameLst>
                                          <p:attrName>style.visibility</p:attrName>
                                        </p:attrNameLst>
                                      </p:cBhvr>
                                      <p:to>
                                        <p:strVal val="hidden"/>
                                      </p:to>
                                    </p:set>
                                  </p:childTnLst>
                                </p:cTn>
                              </p:par>
                              <p:par>
                                <p:cTn id="108" presetID="10" presetClass="exit" presetSubtype="0" fill="hold" nodeType="withEffect">
                                  <p:stCondLst>
                                    <p:cond delay="0"/>
                                  </p:stCondLst>
                                  <p:childTnLst>
                                    <p:animEffect transition="out" filter="fade">
                                      <p:cBhvr>
                                        <p:cTn id="106" dur="400"/>
                                        <p:tgtEl>
                                          <p:spTgt spid="319"/>
                                        </p:tgtEl>
                                      </p:cBhvr>
                                    </p:animEffect>
                                    <p:set>
                                      <p:cBhvr>
                                        <p:cTn id="107" dur="1" fill="hold">
                                          <p:stCondLst>
                                            <p:cond delay="399"/>
                                          </p:stCondLst>
                                        </p:cTn>
                                        <p:tgtEl>
                                          <p:spTgt spid="319"/>
                                        </p:tgtEl>
                                        <p:attrNameLst>
                                          <p:attrName>style.visibility</p:attrName>
                                        </p:attrNameLst>
                                      </p:cBhvr>
                                      <p:to>
                                        <p:strVal val="hidden"/>
                                      </p:to>
                                    </p:set>
                                  </p:childTnLst>
                                </p:cTn>
                              </p:par>
                              <p:par>
                                <p:cTn id="111" presetID="10" presetClass="entr" presetSubtype="0" fill="hold" nodeType="withEffect">
                                  <p:stCondLst>
                                    <p:cond delay="0"/>
                                  </p:stCondLst>
                                  <p:childTnLst>
                                    <p:set>
                                      <p:cBhvr>
                                        <p:cTn id="109" dur="1" fill="hold">
                                          <p:stCondLst>
                                            <p:cond delay="0"/>
                                          </p:stCondLst>
                                        </p:cTn>
                                        <p:tgtEl>
                                          <p:spTgt spid="400"/>
                                        </p:tgtEl>
                                        <p:attrNameLst>
                                          <p:attrName>style.visibility</p:attrName>
                                        </p:attrNameLst>
                                      </p:cBhvr>
                                      <p:to>
                                        <p:strVal val="visible"/>
                                      </p:to>
                                    </p:set>
                                    <p:animEffect transition="in" filter="fade">
                                      <p:cBhvr>
                                        <p:cTn id="110" dur="500"/>
                                        <p:tgtEl>
                                          <p:spTgt spid="400"/>
                                        </p:tgtEl>
                                      </p:cBhvr>
                                    </p:animEffect>
                                  </p:childTnLst>
                                </p:cTn>
                              </p:par>
                              <p:par>
                                <p:cTn id="114" presetID="10" presetClass="entr" presetSubtype="0" fill="hold" nodeType="withEffect">
                                  <p:stCondLst>
                                    <p:cond delay="0"/>
                                  </p:stCondLst>
                                  <p:childTnLst>
                                    <p:set>
                                      <p:cBhvr>
                                        <p:cTn id="112" dur="1" fill="hold">
                                          <p:stCondLst>
                                            <p:cond delay="0"/>
                                          </p:stCondLst>
                                        </p:cTn>
                                        <p:tgtEl>
                                          <p:spTgt spid="401"/>
                                        </p:tgtEl>
                                        <p:attrNameLst>
                                          <p:attrName>style.visibility</p:attrName>
                                        </p:attrNameLst>
                                      </p:cBhvr>
                                      <p:to>
                                        <p:strVal val="visible"/>
                                      </p:to>
                                    </p:set>
                                    <p:animEffect transition="in" filter="fade">
                                      <p:cBhvr>
                                        <p:cTn id="113" dur="500"/>
                                        <p:tgtEl>
                                          <p:spTgt spid="401"/>
                                        </p:tgtEl>
                                      </p:cBhvr>
                                    </p:animEffect>
                                  </p:childTnLst>
                                </p:cTn>
                              </p:par>
                              <p:par>
                                <p:cTn id="117" presetID="10" presetClass="entr" presetSubtype="0" fill="hold" nodeType="withEffect">
                                  <p:stCondLst>
                                    <p:cond delay="0"/>
                                  </p:stCondLst>
                                  <p:childTnLst>
                                    <p:set>
                                      <p:cBhvr>
                                        <p:cTn id="115" dur="1" fill="hold">
                                          <p:stCondLst>
                                            <p:cond delay="0"/>
                                          </p:stCondLst>
                                        </p:cTn>
                                        <p:tgtEl>
                                          <p:spTgt spid="402"/>
                                        </p:tgtEl>
                                        <p:attrNameLst>
                                          <p:attrName>style.visibility</p:attrName>
                                        </p:attrNameLst>
                                      </p:cBhvr>
                                      <p:to>
                                        <p:strVal val="visible"/>
                                      </p:to>
                                    </p:set>
                                    <p:animEffect transition="in" filter="fade">
                                      <p:cBhvr>
                                        <p:cTn id="116" dur="500"/>
                                        <p:tgtEl>
                                          <p:spTgt spid="402"/>
                                        </p:tgtEl>
                                      </p:cBhvr>
                                    </p:animEffect>
                                  </p:childTnLst>
                                </p:cTn>
                              </p:par>
                              <p:par>
                                <p:cTn id="120" presetID="10" presetClass="entr" presetSubtype="0" fill="hold" nodeType="withEffect">
                                  <p:stCondLst>
                                    <p:cond delay="0"/>
                                  </p:stCondLst>
                                  <p:childTnLst>
                                    <p:set>
                                      <p:cBhvr>
                                        <p:cTn id="118" dur="1" fill="hold">
                                          <p:stCondLst>
                                            <p:cond delay="0"/>
                                          </p:stCondLst>
                                        </p:cTn>
                                        <p:tgtEl>
                                          <p:spTgt spid="403"/>
                                        </p:tgtEl>
                                        <p:attrNameLst>
                                          <p:attrName>style.visibility</p:attrName>
                                        </p:attrNameLst>
                                      </p:cBhvr>
                                      <p:to>
                                        <p:strVal val="visible"/>
                                      </p:to>
                                    </p:set>
                                    <p:animEffect transition="in" filter="fade">
                                      <p:cBhvr>
                                        <p:cTn id="119" dur="500"/>
                                        <p:tgtEl>
                                          <p:spTgt spid="403"/>
                                        </p:tgtEl>
                                      </p:cBhvr>
                                    </p:animEffect>
                                  </p:childTnLst>
                                </p:cTn>
                              </p:par>
                              <p:par>
                                <p:cTn id="123" presetID="10" presetClass="entr" presetSubtype="0" fill="hold" nodeType="withEffect">
                                  <p:stCondLst>
                                    <p:cond delay="0"/>
                                  </p:stCondLst>
                                  <p:childTnLst>
                                    <p:set>
                                      <p:cBhvr>
                                        <p:cTn id="121" dur="1" fill="hold">
                                          <p:stCondLst>
                                            <p:cond delay="0"/>
                                          </p:stCondLst>
                                        </p:cTn>
                                        <p:tgtEl>
                                          <p:spTgt spid="404"/>
                                        </p:tgtEl>
                                        <p:attrNameLst>
                                          <p:attrName>style.visibility</p:attrName>
                                        </p:attrNameLst>
                                      </p:cBhvr>
                                      <p:to>
                                        <p:strVal val="visible"/>
                                      </p:to>
                                    </p:set>
                                    <p:animEffect transition="in" filter="fade">
                                      <p:cBhvr>
                                        <p:cTn id="122" dur="500"/>
                                        <p:tgtEl>
                                          <p:spTgt spid="404"/>
                                        </p:tgtEl>
                                      </p:cBhvr>
                                    </p:animEffect>
                                  </p:childTnLst>
                                </p:cTn>
                              </p:par>
                              <p:par>
                                <p:cTn id="126" presetID="10" presetClass="entr" presetSubtype="0" fill="hold" nodeType="withEffect">
                                  <p:stCondLst>
                                    <p:cond delay="0"/>
                                  </p:stCondLst>
                                  <p:childTnLst>
                                    <p:set>
                                      <p:cBhvr>
                                        <p:cTn id="124" dur="1" fill="hold">
                                          <p:stCondLst>
                                            <p:cond delay="0"/>
                                          </p:stCondLst>
                                        </p:cTn>
                                        <p:tgtEl>
                                          <p:spTgt spid="405"/>
                                        </p:tgtEl>
                                        <p:attrNameLst>
                                          <p:attrName>style.visibility</p:attrName>
                                        </p:attrNameLst>
                                      </p:cBhvr>
                                      <p:to>
                                        <p:strVal val="visible"/>
                                      </p:to>
                                    </p:set>
                                    <p:animEffect transition="in" filter="fade">
                                      <p:cBhvr>
                                        <p:cTn id="125" dur="500"/>
                                        <p:tgtEl>
                                          <p:spTgt spid="405"/>
                                        </p:tgtEl>
                                      </p:cBhvr>
                                    </p:animEffect>
                                  </p:childTnLst>
                                </p:cTn>
                              </p:par>
                              <p:par>
                                <p:cTn id="129" presetID="10" presetClass="entr" presetSubtype="0" fill="hold" nodeType="withEffect">
                                  <p:stCondLst>
                                    <p:cond delay="0"/>
                                  </p:stCondLst>
                                  <p:childTnLst>
                                    <p:set>
                                      <p:cBhvr>
                                        <p:cTn id="127" dur="1" fill="hold">
                                          <p:stCondLst>
                                            <p:cond delay="0"/>
                                          </p:stCondLst>
                                        </p:cTn>
                                        <p:tgtEl>
                                          <p:spTgt spid="406"/>
                                        </p:tgtEl>
                                        <p:attrNameLst>
                                          <p:attrName>style.visibility</p:attrName>
                                        </p:attrNameLst>
                                      </p:cBhvr>
                                      <p:to>
                                        <p:strVal val="visible"/>
                                      </p:to>
                                    </p:set>
                                    <p:animEffect transition="in" filter="fade">
                                      <p:cBhvr>
                                        <p:cTn id="128" dur="500"/>
                                        <p:tgtEl>
                                          <p:spTgt spid="406"/>
                                        </p:tgtEl>
                                      </p:cBhvr>
                                    </p:animEffect>
                                  </p:childTnLst>
                                </p:cTn>
                              </p:par>
                              <p:par>
                                <p:cTn id="132" presetID="10" presetClass="entr" presetSubtype="0" fill="hold" nodeType="withEffect">
                                  <p:stCondLst>
                                    <p:cond delay="0"/>
                                  </p:stCondLst>
                                  <p:childTnLst>
                                    <p:set>
                                      <p:cBhvr>
                                        <p:cTn id="130" dur="1" fill="hold">
                                          <p:stCondLst>
                                            <p:cond delay="0"/>
                                          </p:stCondLst>
                                        </p:cTn>
                                        <p:tgtEl>
                                          <p:spTgt spid="408"/>
                                        </p:tgtEl>
                                        <p:attrNameLst>
                                          <p:attrName>style.visibility</p:attrName>
                                        </p:attrNameLst>
                                      </p:cBhvr>
                                      <p:to>
                                        <p:strVal val="visible"/>
                                      </p:to>
                                    </p:set>
                                    <p:animEffect transition="in" filter="fade">
                                      <p:cBhvr>
                                        <p:cTn id="131" dur="500"/>
                                        <p:tgtEl>
                                          <p:spTgt spid="408"/>
                                        </p:tgtEl>
                                      </p:cBhvr>
                                    </p:animEffect>
                                  </p:childTnLst>
                                </p:cTn>
                              </p:par>
                              <p:par>
                                <p:cTn id="135" presetID="10" presetClass="entr" presetSubtype="0" fill="hold" nodeType="withEffect">
                                  <p:stCondLst>
                                    <p:cond delay="0"/>
                                  </p:stCondLst>
                                  <p:childTnLst>
                                    <p:set>
                                      <p:cBhvr>
                                        <p:cTn id="133" dur="1" fill="hold">
                                          <p:stCondLst>
                                            <p:cond delay="0"/>
                                          </p:stCondLst>
                                        </p:cTn>
                                        <p:tgtEl>
                                          <p:spTgt spid="420"/>
                                        </p:tgtEl>
                                        <p:attrNameLst>
                                          <p:attrName>style.visibility</p:attrName>
                                        </p:attrNameLst>
                                      </p:cBhvr>
                                      <p:to>
                                        <p:strVal val="visible"/>
                                      </p:to>
                                    </p:set>
                                    <p:animEffect transition="in" filter="fade">
                                      <p:cBhvr>
                                        <p:cTn id="134" dur="500"/>
                                        <p:tgtEl>
                                          <p:spTgt spid="420"/>
                                        </p:tgtEl>
                                      </p:cBhvr>
                                    </p:animEffect>
                                  </p:childTnLst>
                                </p:cTn>
                              </p:par>
                              <p:par>
                                <p:cTn id="138" presetID="10" presetClass="entr" presetSubtype="0" fill="hold" nodeType="withEffect">
                                  <p:stCondLst>
                                    <p:cond delay="0"/>
                                  </p:stCondLst>
                                  <p:childTnLst>
                                    <p:set>
                                      <p:cBhvr>
                                        <p:cTn id="136" dur="1" fill="hold">
                                          <p:stCondLst>
                                            <p:cond delay="0"/>
                                          </p:stCondLst>
                                        </p:cTn>
                                        <p:tgtEl>
                                          <p:spTgt spid="421"/>
                                        </p:tgtEl>
                                        <p:attrNameLst>
                                          <p:attrName>style.visibility</p:attrName>
                                        </p:attrNameLst>
                                      </p:cBhvr>
                                      <p:to>
                                        <p:strVal val="visible"/>
                                      </p:to>
                                    </p:set>
                                    <p:animEffect transition="in" filter="fade">
                                      <p:cBhvr>
                                        <p:cTn id="137" dur="500"/>
                                        <p:tgtEl>
                                          <p:spTgt spid="421"/>
                                        </p:tgtEl>
                                      </p:cBhvr>
                                    </p:animEffect>
                                  </p:childTnLst>
                                </p:cTn>
                              </p:par>
                              <p:par>
                                <p:cTn id="141" presetID="10" presetClass="entr" presetSubtype="0" fill="hold" nodeType="withEffect">
                                  <p:stCondLst>
                                    <p:cond delay="0"/>
                                  </p:stCondLst>
                                  <p:childTnLst>
                                    <p:set>
                                      <p:cBhvr>
                                        <p:cTn id="139" dur="1" fill="hold">
                                          <p:stCondLst>
                                            <p:cond delay="0"/>
                                          </p:stCondLst>
                                        </p:cTn>
                                        <p:tgtEl>
                                          <p:spTgt spid="422"/>
                                        </p:tgtEl>
                                        <p:attrNameLst>
                                          <p:attrName>style.visibility</p:attrName>
                                        </p:attrNameLst>
                                      </p:cBhvr>
                                      <p:to>
                                        <p:strVal val="visible"/>
                                      </p:to>
                                    </p:set>
                                    <p:animEffect transition="in" filter="fade">
                                      <p:cBhvr>
                                        <p:cTn id="140" dur="500"/>
                                        <p:tgtEl>
                                          <p:spTgt spid="422"/>
                                        </p:tgtEl>
                                      </p:cBhvr>
                                    </p:animEffect>
                                  </p:childTnLst>
                                </p:cTn>
                              </p:par>
                              <p:par>
                                <p:cTn id="144" presetID="10" presetClass="entr" presetSubtype="0" fill="hold" nodeType="withEffect">
                                  <p:stCondLst>
                                    <p:cond delay="0"/>
                                  </p:stCondLst>
                                  <p:childTnLst>
                                    <p:set>
                                      <p:cBhvr>
                                        <p:cTn id="142" dur="1" fill="hold">
                                          <p:stCondLst>
                                            <p:cond delay="0"/>
                                          </p:stCondLst>
                                        </p:cTn>
                                        <p:tgtEl>
                                          <p:spTgt spid="423"/>
                                        </p:tgtEl>
                                        <p:attrNameLst>
                                          <p:attrName>style.visibility</p:attrName>
                                        </p:attrNameLst>
                                      </p:cBhvr>
                                      <p:to>
                                        <p:strVal val="visible"/>
                                      </p:to>
                                    </p:set>
                                    <p:animEffect transition="in" filter="fade">
                                      <p:cBhvr>
                                        <p:cTn id="143" dur="500"/>
                                        <p:tgtEl>
                                          <p:spTgt spid="423"/>
                                        </p:tgtEl>
                                      </p:cBhvr>
                                    </p:animEffect>
                                  </p:childTnLst>
                                </p:cTn>
                              </p:par>
                              <p:par>
                                <p:cTn id="147" presetID="10" presetClass="entr" presetSubtype="0" fill="hold" nodeType="withEffect">
                                  <p:stCondLst>
                                    <p:cond delay="0"/>
                                  </p:stCondLst>
                                  <p:childTnLst>
                                    <p:set>
                                      <p:cBhvr>
                                        <p:cTn id="145" dur="1" fill="hold">
                                          <p:stCondLst>
                                            <p:cond delay="0"/>
                                          </p:stCondLst>
                                        </p:cTn>
                                        <p:tgtEl>
                                          <p:spTgt spid="424"/>
                                        </p:tgtEl>
                                        <p:attrNameLst>
                                          <p:attrName>style.visibility</p:attrName>
                                        </p:attrNameLst>
                                      </p:cBhvr>
                                      <p:to>
                                        <p:strVal val="visible"/>
                                      </p:to>
                                    </p:set>
                                    <p:animEffect transition="in" filter="fade">
                                      <p:cBhvr>
                                        <p:cTn id="146" dur="500"/>
                                        <p:tgtEl>
                                          <p:spTgt spid="424"/>
                                        </p:tgtEl>
                                      </p:cBhvr>
                                    </p:animEffect>
                                  </p:childTnLst>
                                </p:cTn>
                              </p:par>
                              <p:par>
                                <p:cTn id="150" presetID="10" presetClass="entr" presetSubtype="0" fill="hold" nodeType="withEffect">
                                  <p:stCondLst>
                                    <p:cond delay="0"/>
                                  </p:stCondLst>
                                  <p:childTnLst>
                                    <p:set>
                                      <p:cBhvr>
                                        <p:cTn id="148" dur="1" fill="hold">
                                          <p:stCondLst>
                                            <p:cond delay="0"/>
                                          </p:stCondLst>
                                        </p:cTn>
                                        <p:tgtEl>
                                          <p:spTgt spid="425"/>
                                        </p:tgtEl>
                                        <p:attrNameLst>
                                          <p:attrName>style.visibility</p:attrName>
                                        </p:attrNameLst>
                                      </p:cBhvr>
                                      <p:to>
                                        <p:strVal val="visible"/>
                                      </p:to>
                                    </p:set>
                                    <p:animEffect transition="in" filter="fade">
                                      <p:cBhvr>
                                        <p:cTn id="149" dur="500"/>
                                        <p:tgtEl>
                                          <p:spTgt spid="425"/>
                                        </p:tgtEl>
                                      </p:cBhvr>
                                    </p:animEffect>
                                  </p:childTnLst>
                                </p:cTn>
                              </p:par>
                              <p:par>
                                <p:cTn id="153" presetID="10" presetClass="entr" presetSubtype="0" fill="hold" nodeType="withEffect">
                                  <p:stCondLst>
                                    <p:cond delay="0"/>
                                  </p:stCondLst>
                                  <p:childTnLst>
                                    <p:set>
                                      <p:cBhvr>
                                        <p:cTn id="151" dur="1" fill="hold">
                                          <p:stCondLst>
                                            <p:cond delay="0"/>
                                          </p:stCondLst>
                                        </p:cTn>
                                        <p:tgtEl>
                                          <p:spTgt spid="426"/>
                                        </p:tgtEl>
                                        <p:attrNameLst>
                                          <p:attrName>style.visibility</p:attrName>
                                        </p:attrNameLst>
                                      </p:cBhvr>
                                      <p:to>
                                        <p:strVal val="visible"/>
                                      </p:to>
                                    </p:set>
                                    <p:animEffect transition="in" filter="fade">
                                      <p:cBhvr>
                                        <p:cTn id="152" dur="500"/>
                                        <p:tgtEl>
                                          <p:spTgt spid="426"/>
                                        </p:tgtEl>
                                      </p:cBhvr>
                                    </p:animEffect>
                                  </p:childTnLst>
                                </p:cTn>
                              </p:par>
                              <p:par>
                                <p:cTn id="156" presetID="10" presetClass="entr" presetSubtype="0" fill="hold" nodeType="withEffect">
                                  <p:stCondLst>
                                    <p:cond delay="0"/>
                                  </p:stCondLst>
                                  <p:childTnLst>
                                    <p:set>
                                      <p:cBhvr>
                                        <p:cTn id="154" dur="1" fill="hold">
                                          <p:stCondLst>
                                            <p:cond delay="0"/>
                                          </p:stCondLst>
                                        </p:cTn>
                                        <p:tgtEl>
                                          <p:spTgt spid="427"/>
                                        </p:tgtEl>
                                        <p:attrNameLst>
                                          <p:attrName>style.visibility</p:attrName>
                                        </p:attrNameLst>
                                      </p:cBhvr>
                                      <p:to>
                                        <p:strVal val="visible"/>
                                      </p:to>
                                    </p:set>
                                    <p:animEffect transition="in" filter="fade">
                                      <p:cBhvr>
                                        <p:cTn id="155" dur="500"/>
                                        <p:tgtEl>
                                          <p:spTgt spid="427"/>
                                        </p:tgtEl>
                                      </p:cBhvr>
                                    </p:animEffect>
                                  </p:childTnLst>
                                </p:cTn>
                              </p:par>
                              <p:par>
                                <p:cTn id="159" presetID="10" presetClass="entr" presetSubtype="0" fill="hold" nodeType="withEffect">
                                  <p:stCondLst>
                                    <p:cond delay="0"/>
                                  </p:stCondLst>
                                  <p:childTnLst>
                                    <p:set>
                                      <p:cBhvr>
                                        <p:cTn id="157" dur="1" fill="hold">
                                          <p:stCondLst>
                                            <p:cond delay="0"/>
                                          </p:stCondLst>
                                        </p:cTn>
                                        <p:tgtEl>
                                          <p:spTgt spid="428"/>
                                        </p:tgtEl>
                                        <p:attrNameLst>
                                          <p:attrName>style.visibility</p:attrName>
                                        </p:attrNameLst>
                                      </p:cBhvr>
                                      <p:to>
                                        <p:strVal val="visible"/>
                                      </p:to>
                                    </p:set>
                                    <p:animEffect transition="in" filter="fade">
                                      <p:cBhvr>
                                        <p:cTn id="158" dur="500"/>
                                        <p:tgtEl>
                                          <p:spTgt spid="428"/>
                                        </p:tgtEl>
                                      </p:cBhvr>
                                    </p:animEffect>
                                  </p:childTnLst>
                                </p:cTn>
                              </p:par>
                              <p:par>
                                <p:cTn id="162" presetID="10" presetClass="entr" presetSubtype="0" fill="hold" nodeType="withEffect">
                                  <p:stCondLst>
                                    <p:cond delay="0"/>
                                  </p:stCondLst>
                                  <p:childTnLst>
                                    <p:set>
                                      <p:cBhvr>
                                        <p:cTn id="160" dur="1" fill="hold">
                                          <p:stCondLst>
                                            <p:cond delay="0"/>
                                          </p:stCondLst>
                                        </p:cTn>
                                        <p:tgtEl>
                                          <p:spTgt spid="150"/>
                                        </p:tgtEl>
                                        <p:attrNameLst>
                                          <p:attrName>style.visibility</p:attrName>
                                        </p:attrNameLst>
                                      </p:cBhvr>
                                      <p:to>
                                        <p:strVal val="visible"/>
                                      </p:to>
                                    </p:set>
                                    <p:animEffect transition="in" filter="fade">
                                      <p:cBhvr>
                                        <p:cTn id="161"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“Enough” depends on consequence, margin, containment</a:t>
            </a:r>
          </a:p>
        </p:txBody>
      </p:sp>
      <p:sp>
        <p:nvSpPr>
          <p:cNvPr id="3" name="Slide Number Placeholder 3"/>
          <p:cNvSpPr>
            <a:spLocks noGrp="1"/>
          </p:cNvSpPr>
          <p:nvPr>
            <p:ph type="sldNum" sz="quarter" idx="4"/>
          </p:nvPr>
        </p:nvSpPr>
        <p:spPr/>
        <p:txBody>
          <a:bodyPr/>
          <a:lstStyle/>
          <a:p>
            <a:fld id="{B7EB45DA-9A0D-DC49-8E02-F30A5DDC21C3}" type="slidenum">
              <a:rPr lang="en-US" smtClean="0"/>
              <a:t>31</a:t>
            </a:fld>
            <a:endParaRPr lang="en-US"/>
          </a:p>
        </p:txBody>
      </p:sp>
      <p:sp>
        <p:nvSpPr>
          <p:cNvPr id="100" name="E100"/>
          <p:cNvSpPr/>
          <p:nvPr/>
        </p:nvSpPr>
        <p:spPr>
          <a:xfrm>
            <a:off x="566928" y="850000"/>
            <a:ext cx="8010144" cy="1000000"/>
          </a:xfrm>
          <a:prstGeom prst="rect">
            <a:avLst/>
          </a:prstGeom>
          <a:solidFill>
            <a:srgbClr val="FBF8F2"/>
          </a:solidFill>
          <a:ln w="19050">
            <a:solidFill>
              <a:srgbClr val="5C4826"/>
            </a:solidFill>
          </a:ln>
        </p:spPr>
        <p:txBody>
          <a:bodyPr wrap="square" lIns="91440" tIns="0" rIns="91440" bIns="0" anchor="ctr"/>
          <a:lstStyle/>
          <a:p>
            <a:pPr algn="ctr">
              <a:buNone/>
            </a:pPr>
            <a:r>
              <a:rPr lang="en-US" sz="2400" b="1" i="0" dirty="0">
                <a:solidFill>
                  <a:srgbClr val="5C4826"/>
                </a:solidFill>
              </a:rPr>
              <a:t>Evidence is judged against consequence.</a:t>
            </a:r>
          </a:p>
          <a:p>
            <a:pPr algn="ctr">
              <a:buNone/>
            </a:pPr>
            <a:r>
              <a:rPr lang="en-US" sz="2000" b="0" i="1" dirty="0">
                <a:solidFill>
                  <a:srgbClr val="555960"/>
                </a:solidFill>
              </a:rPr>
              <a:t>The same residual uncertainty may be acceptable for a scratchpad and unacceptable for a medical device.</a:t>
            </a:r>
          </a:p>
        </p:txBody>
      </p:sp>
      <p:sp>
        <p:nvSpPr>
          <p:cNvPr id="110" name="B110"/>
          <p:cNvSpPr/>
          <p:nvPr/>
        </p:nvSpPr>
        <p:spPr>
          <a:xfrm>
            <a:off x="566928" y="1950000"/>
            <a:ext cx="3931920" cy="460000"/>
          </a:xfrm>
          <a:prstGeom prst="rect">
            <a:avLst/>
          </a:prstGeom>
          <a:solidFill>
            <a:srgbClr val="8E6F3E"/>
          </a:solidFill>
          <a:ln>
            <a:noFill/>
          </a:ln>
        </p:spPr>
        <p:txBody>
          <a:bodyPr wrap="square" lIns="0" tIns="45720" rIns="0" bIns="45720" anchor="ctr"/>
          <a:lstStyle/>
          <a:p>
            <a:pPr algn="ctr">
              <a:buNone/>
            </a:pPr>
            <a:r>
              <a:rPr lang="en-US" sz="2000" b="1" i="0" dirty="0">
                <a:solidFill>
                  <a:srgbClr val="FFFFFF"/>
                </a:solidFill>
              </a:rPr>
              <a:t>QUANTITATIVE: MARGIN</a:t>
            </a:r>
          </a:p>
        </p:txBody>
      </p:sp>
      <p:sp>
        <p:nvSpPr>
          <p:cNvPr id="111" name="P111"/>
          <p:cNvSpPr/>
          <p:nvPr/>
        </p:nvSpPr>
        <p:spPr>
          <a:xfrm>
            <a:off x="566928" y="2360000"/>
            <a:ext cx="3931920" cy="21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Specification: p99 ≤ 500 ms</a:t>
            </a:r>
          </a:p>
          <a:p>
            <a:pPr algn="ctr">
              <a:spcBef>
                <a:spcPts val="120"/>
              </a:spcBef>
              <a:buNone/>
            </a:pPr>
            <a:r>
              <a:rPr lang="en-US" sz="2000" b="0" i="0" dirty="0">
                <a:solidFill>
                  <a:srgbClr val="000000"/>
                </a:solidFill>
              </a:rPr>
              <a:t>measured 420 ms → observed margin</a:t>
            </a:r>
          </a:p>
          <a:p>
            <a:pPr algn="ctr">
              <a:buNone/>
            </a:pPr>
            <a:r>
              <a:rPr lang="en-US" sz="2000" b="0" i="0" dirty="0">
                <a:solidFill>
                  <a:srgbClr val="000000"/>
                </a:solidFill>
              </a:rPr>
              <a:t>measured 499 ms → almost no margin</a:t>
            </a:r>
          </a:p>
        </p:txBody>
      </p:sp>
      <p:sp>
        <p:nvSpPr>
          <p:cNvPr id="120" name="B120"/>
          <p:cNvSpPr/>
          <p:nvPr/>
        </p:nvSpPr>
        <p:spPr>
          <a:xfrm>
            <a:off x="4645152" y="1950000"/>
            <a:ext cx="3931920" cy="460000"/>
          </a:xfrm>
          <a:prstGeom prst="rect">
            <a:avLst/>
          </a:prstGeom>
          <a:solidFill>
            <a:srgbClr val="5C4826"/>
          </a:solidFill>
          <a:ln>
            <a:noFill/>
          </a:ln>
        </p:spPr>
        <p:txBody>
          <a:bodyPr wrap="square" lIns="0" tIns="45720" rIns="0" bIns="45720" anchor="ctr"/>
          <a:lstStyle/>
          <a:p>
            <a:pPr algn="ctr">
              <a:buNone/>
            </a:pPr>
            <a:r>
              <a:rPr lang="en-US" sz="2000" b="1" i="0" dirty="0">
                <a:solidFill>
                  <a:srgbClr val="FFFFFF"/>
                </a:solidFill>
              </a:rPr>
              <a:t>DISCRETE: CONTAINMENT</a:t>
            </a:r>
          </a:p>
        </p:txBody>
      </p:sp>
      <p:sp>
        <p:nvSpPr>
          <p:cNvPr id="121" name="P121"/>
          <p:cNvSpPr/>
          <p:nvPr/>
        </p:nvSpPr>
        <p:spPr>
          <a:xfrm>
            <a:off x="4645152" y="2360000"/>
            <a:ext cx="3931920" cy="210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1" dirty="0">
                <a:solidFill>
                  <a:srgbClr val="555960"/>
                </a:solidFill>
              </a:rPr>
              <a:t>authorization bypass · duplicate charge · unexpected state</a:t>
            </a:r>
          </a:p>
          <a:p>
            <a:pPr algn="ctr">
              <a:spcBef>
                <a:spcPts val="160"/>
              </a:spcBef>
              <a:buNone/>
            </a:pPr>
            <a:r>
              <a:rPr lang="en-US" sz="2000" b="1" i="0" dirty="0">
                <a:solidFill>
                  <a:srgbClr val="5C4826"/>
                </a:solidFill>
              </a:rPr>
              <a:t>FAULT → CONTROL BOUNDARY → contained</a:t>
            </a:r>
          </a:p>
          <a:p>
            <a:pPr algn="ctr">
              <a:spcBef>
                <a:spcPts val="120"/>
              </a:spcBef>
              <a:buNone/>
            </a:pPr>
            <a:r>
              <a:rPr lang="en-US" sz="2000" b="0" i="0" dirty="0">
                <a:solidFill>
                  <a:srgbClr val="000000"/>
                </a:solidFill>
              </a:rPr>
              <a:t>permissions · isolation · transactions · quotas · timeouts · rollback</a:t>
            </a:r>
          </a:p>
        </p:txBody>
      </p:sp>
      <p:sp>
        <p:nvSpPr>
          <p:cNvPr id="130" name="T130"/>
          <p:cNvSpPr txBox="1"/>
          <p:nvPr/>
        </p:nvSpPr>
        <p:spPr>
          <a:xfrm>
            <a:off x="566928" y="4640000"/>
            <a:ext cx="8010144" cy="800000"/>
          </a:xfrm>
          <a:prstGeom prst="rect">
            <a:avLst/>
          </a:prstGeom>
          <a:noFill/>
          <a:ln>
            <a:noFill/>
          </a:ln>
        </p:spPr>
        <p:txBody>
          <a:bodyPr wrap="square" lIns="0" tIns="0" rIns="0" bIns="0" anchor="t"/>
          <a:lstStyle/>
          <a:p>
            <a:pPr algn="ctr">
              <a:buNone/>
            </a:pPr>
            <a:r>
              <a:rPr lang="en-US" sz="2400" b="0" i="1" dirty="0">
                <a:solidFill>
                  <a:srgbClr val="555960"/>
                </a:solidFill>
              </a:rPr>
              <a:t>Where margin cannot be measured, containment is the engineering answer.</a:t>
            </a:r>
          </a:p>
        </p:txBody>
      </p:sp>
      <p:sp>
        <p:nvSpPr>
          <p:cNvPr id="140" name="FooterBand"/>
          <p:cNvSpPr/>
          <p:nvPr/>
        </p:nvSpPr>
        <p:spPr>
          <a:xfrm>
            <a:off x="274320" y="5687568"/>
            <a:ext cx="8595360" cy="768096"/>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For quantitative uncertainty, ask how much margin remains.</a:t>
            </a:r>
          </a:p>
          <a:p>
            <a:pPr algn="ctr">
              <a:buNone/>
            </a:pPr>
            <a:r>
              <a:rPr lang="en-US" sz="2000" b="1" i="0" dirty="0">
                <a:solidFill>
                  <a:srgbClr val="FFFFFF"/>
                </a:solidFill>
              </a:rPr>
              <a:t>For discrete behavior, ask how far failure may propagate.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fade">
                                      <p:cBhvr>
                                        <p:cTn id="15" dur="500"/>
                                        <p:tgtEl>
                                          <p:spTgt spid="120"/>
                                        </p:tgtEl>
                                      </p:cBhvr>
                                    </p:animEffect>
                                  </p:childTnLst>
                                </p:cTn>
                              </p:par>
                              <p:par>
                                <p:cTn id="16" presetID="10" presetClass="entr" presetSubtype="0" fill="hold" nodeType="withEffect">
                                  <p:stCondLst>
                                    <p:cond delay="0"/>
                                  </p:stCondLst>
                                  <p:childTnLst>
                                    <p:set>
                                      <p:cBhvr>
                                        <p:cTn id="17" dur="1" fill="hold">
                                          <p:stCondLst>
                                            <p:cond delay="0"/>
                                          </p:stCondLst>
                                        </p:cTn>
                                        <p:tgtEl>
                                          <p:spTgt spid="121"/>
                                        </p:tgtEl>
                                        <p:attrNameLst>
                                          <p:attrName>style.visibility</p:attrName>
                                        </p:attrNameLst>
                                      </p:cBhvr>
                                      <p:to>
                                        <p:strVal val="visible"/>
                                      </p:to>
                                    </p:set>
                                    <p:animEffect transition="in" filter="fade">
                                      <p:cBhvr>
                                        <p:cTn id="18" dur="500"/>
                                        <p:tgtEl>
                                          <p:spTgt spid="1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500"/>
                                        <p:tgtEl>
                                          <p:spTgt spid="130"/>
                                        </p:tgtEl>
                                      </p:cBhvr>
                                    </p:animEffect>
                                  </p:childTnLst>
                                </p:cTn>
                              </p:par>
                              <p:par>
                                <p:cTn id="24" presetID="10" presetClass="entr" presetSubtype="0" fill="hold" nodeType="withEffect">
                                  <p:stCondLst>
                                    <p:cond delay="0"/>
                                  </p:stCondLst>
                                  <p:childTnLst>
                                    <p:set>
                                      <p:cBhvr>
                                        <p:cTn id="25" dur="1" fill="hold">
                                          <p:stCondLst>
                                            <p:cond delay="0"/>
                                          </p:stCondLst>
                                        </p:cTn>
                                        <p:tgtEl>
                                          <p:spTgt spid="140"/>
                                        </p:tgtEl>
                                        <p:attrNameLst>
                                          <p:attrName>style.visibility</p:attrName>
                                        </p:attrNameLst>
                                      </p:cBhvr>
                                      <p:to>
                                        <p:strVal val="visible"/>
                                      </p:to>
                                    </p:set>
                                    <p:animEffect transition="in" filter="fade">
                                      <p:cBhvr>
                                        <p:cTn id="26"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What should we do now?</a:t>
            </a:r>
          </a:p>
        </p:txBody>
      </p:sp>
      <p:sp>
        <p:nvSpPr>
          <p:cNvPr id="3" name="Slide Number Placeholder 3"/>
          <p:cNvSpPr>
            <a:spLocks noGrp="1"/>
          </p:cNvSpPr>
          <p:nvPr>
            <p:ph type="sldNum" sz="quarter" idx="4"/>
          </p:nvPr>
        </p:nvSpPr>
        <p:spPr/>
        <p:txBody>
          <a:bodyPr/>
          <a:lstStyle/>
          <a:p>
            <a:fld id="{B7EB45DA-9A0D-DC49-8E02-F30A5DDC21C3}" type="slidenum">
              <a:rPr lang="en-US" smtClean="0"/>
              <a:t>32</a:t>
            </a:fld>
            <a:endParaRPr lang="en-US"/>
          </a:p>
        </p:txBody>
      </p:sp>
      <p:sp>
        <p:nvSpPr>
          <p:cNvPr id="100" name="P100"/>
          <p:cNvSpPr/>
          <p:nvPr/>
        </p:nvSpPr>
        <p:spPr>
          <a:xfrm>
            <a:off x="620000" y="980000"/>
            <a:ext cx="8000000" cy="1270000"/>
          </a:xfrm>
          <a:prstGeom prst="rect">
            <a:avLst/>
          </a:prstGeom>
          <a:solidFill>
            <a:srgbClr val="FBF8F2"/>
          </a:solidFill>
          <a:ln w="12700">
            <a:solidFill>
              <a:srgbClr val="8E6F3E"/>
            </a:solidFill>
          </a:ln>
        </p:spPr>
        <p:txBody>
          <a:bodyPr wrap="square" lIns="91440" tIns="22860" rIns="91440" bIns="22860" anchor="ctr"/>
          <a:lstStyle/>
          <a:p>
            <a:pPr algn="ctr">
              <a:buNone/>
            </a:pPr>
            <a:r>
              <a:rPr lang="en-US" sz="2000" b="1" i="0" dirty="0">
                <a:solidFill>
                  <a:srgbClr val="57534E"/>
                </a:solidFill>
              </a:rPr>
              <a:t>THE EVIDENCE ON THE TABLE</a:t>
            </a:r>
          </a:p>
          <a:p>
            <a:pPr algn="ctr">
              <a:spcBef>
                <a:spcPts val="120"/>
              </a:spcBef>
              <a:buNone/>
            </a:pPr>
            <a:r>
              <a:rPr lang="en-US" sz="2000" b="0" i="0" dirty="0">
                <a:solidFill>
                  <a:srgbClr val="000000"/>
                </a:solidFill>
              </a:rPr>
              <a:t>Property tests pass. Load model predicts p99 &lt; 500 ms.</a:t>
            </a:r>
          </a:p>
          <a:p>
            <a:pPr algn="ctr">
              <a:buNone/>
            </a:pPr>
            <a:r>
              <a:rPr lang="en-US" sz="2000" b="0" i="0" dirty="0">
                <a:solidFill>
                  <a:srgbClr val="000000"/>
                </a:solidFill>
              </a:rPr>
              <a:t>Production workload untested. One rare double-charge reported.</a:t>
            </a:r>
          </a:p>
          <a:p>
            <a:pPr algn="ctr">
              <a:buNone/>
            </a:pPr>
            <a:r>
              <a:rPr lang="en-US" sz="2000" b="0" i="0" dirty="0">
                <a:solidFill>
                  <a:srgbClr val="000000"/>
                </a:solidFill>
              </a:rPr>
              <a:t>Consequence: real money. No transaction limit, no rollback.</a:t>
            </a:r>
          </a:p>
        </p:txBody>
      </p:sp>
      <p:sp>
        <p:nvSpPr>
          <p:cNvPr id="110" name="B110"/>
          <p:cNvSpPr/>
          <p:nvPr/>
        </p:nvSpPr>
        <p:spPr>
          <a:xfrm>
            <a:off x="432000" y="3736227"/>
            <a:ext cx="1560000" cy="82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DELIVER</a:t>
            </a:r>
          </a:p>
        </p:txBody>
      </p:sp>
      <p:sp>
        <p:nvSpPr>
          <p:cNvPr id="111" name="B111"/>
          <p:cNvSpPr/>
          <p:nvPr/>
        </p:nvSpPr>
        <p:spPr>
          <a:xfrm>
            <a:off x="2112000" y="3736227"/>
            <a:ext cx="1560000" cy="82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GATHER MORE</a:t>
            </a:r>
          </a:p>
        </p:txBody>
      </p:sp>
      <p:sp>
        <p:nvSpPr>
          <p:cNvPr id="112" name="B112"/>
          <p:cNvSpPr/>
          <p:nvPr/>
        </p:nvSpPr>
        <p:spPr>
          <a:xfrm>
            <a:off x="3792000" y="3736227"/>
            <a:ext cx="1560000" cy="82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CHANGE</a:t>
            </a:r>
          </a:p>
        </p:txBody>
      </p:sp>
      <p:sp>
        <p:nvSpPr>
          <p:cNvPr id="113" name="B113"/>
          <p:cNvSpPr/>
          <p:nvPr/>
        </p:nvSpPr>
        <p:spPr>
          <a:xfrm>
            <a:off x="5472000" y="3736227"/>
            <a:ext cx="1560000" cy="82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REVISIT UPSTREAM</a:t>
            </a:r>
          </a:p>
        </p:txBody>
      </p:sp>
      <p:sp>
        <p:nvSpPr>
          <p:cNvPr id="114" name="B114"/>
          <p:cNvSpPr/>
          <p:nvPr/>
        </p:nvSpPr>
        <p:spPr>
          <a:xfrm>
            <a:off x="7152000" y="3736227"/>
            <a:ext cx="1560000" cy="820000"/>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REFUSE</a:t>
            </a:r>
          </a:p>
        </p:txBody>
      </p:sp>
      <p:sp>
        <p:nvSpPr>
          <p:cNvPr id="130" name="T130"/>
          <p:cNvSpPr txBox="1"/>
          <p:nvPr/>
        </p:nvSpPr>
        <p:spPr>
          <a:xfrm>
            <a:off x="620000" y="4716227"/>
            <a:ext cx="8000000" cy="620000"/>
          </a:xfrm>
          <a:prstGeom prst="rect">
            <a:avLst/>
          </a:prstGeom>
          <a:noFill/>
          <a:ln>
            <a:noFill/>
          </a:ln>
        </p:spPr>
        <p:txBody>
          <a:bodyPr wrap="square" lIns="0" tIns="0" rIns="0" bIns="0" anchor="t"/>
          <a:lstStyle/>
          <a:p>
            <a:pPr algn="ctr">
              <a:buNone/>
            </a:pPr>
            <a:r>
              <a:rPr lang="en-US" sz="2000" b="0" i="1" dirty="0">
                <a:solidFill>
                  <a:srgbClr val="555960"/>
                </a:solidFill>
              </a:rPr>
              <a:t>Justify from: claims covered · strength · representativeness · independence · margin · containment · consequence</a:t>
            </a:r>
          </a:p>
        </p:txBody>
      </p:sp>
      <p:sp>
        <p:nvSpPr>
          <p:cNvPr id="4" name="FooterBand"/>
          <p:cNvSpPr/>
          <p:nvPr/>
        </p:nvSpPr>
        <p:spPr>
          <a:xfrm>
            <a:off x="274320" y="5687568"/>
            <a:ext cx="8595360" cy="768096"/>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Which action follows from what we now know?</a:t>
            </a:r>
          </a:p>
          <a:p>
            <a:pPr algn="ctr">
              <a:buNone/>
            </a:pPr>
            <a:r>
              <a:rPr lang="en-US" sz="2000" b="1" i="0" dirty="0">
                <a:solidFill>
                  <a:srgbClr val="FFFFFF"/>
                </a:solidFill>
              </a:rPr>
              <a:t>Validation outputs a justified engineering action, not a score.</a:t>
            </a:r>
          </a:p>
        </p:txBody>
      </p:sp>
      <p:pic>
        <p:nvPicPr>
          <p:cNvPr id="7" name="Think Pair Share banner" descr="Think, Pair, Share">
            <a:extLst>
              <a:ext uri="{FF2B5EF4-FFF2-40B4-BE49-F238E27FC236}">
                <a16:creationId xmlns:a16="http://schemas.microsoft.com/office/drawing/2014/main" id="{0EFA98E1-0C18-D839-ECB8-B98ADB983623}"/>
              </a:ext>
            </a:extLst>
          </p:cNvPr>
          <p:cNvPicPr>
            <a:picLocks noChangeAspect="1"/>
          </p:cNvPicPr>
          <p:nvPr/>
        </p:nvPicPr>
        <p:blipFill>
          <a:blip r:embed="rId3"/>
          <a:stretch>
            <a:fillRect/>
          </a:stretch>
        </p:blipFill>
        <p:spPr>
          <a:xfrm>
            <a:off x="2524500" y="2332830"/>
            <a:ext cx="4191000" cy="1206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fade">
                                      <p:cBhvr>
                                        <p:cTn id="11" dur="500"/>
                                        <p:tgtEl>
                                          <p:spTgt spid="111"/>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12"/>
                                        </p:tgtEl>
                                        <p:attrNameLst>
                                          <p:attrName>style.visibility</p:attrName>
                                        </p:attrNameLst>
                                      </p:cBhvr>
                                      <p:to>
                                        <p:strVal val="visible"/>
                                      </p:to>
                                    </p:set>
                                    <p:animEffect transition="in" filter="fade">
                                      <p:cBhvr>
                                        <p:cTn id="15" dur="500"/>
                                        <p:tgtEl>
                                          <p:spTgt spid="112"/>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113"/>
                                        </p:tgtEl>
                                        <p:attrNameLst>
                                          <p:attrName>style.visibility</p:attrName>
                                        </p:attrNameLst>
                                      </p:cBhvr>
                                      <p:to>
                                        <p:strVal val="visible"/>
                                      </p:to>
                                    </p:set>
                                    <p:animEffect transition="in" filter="fade">
                                      <p:cBhvr>
                                        <p:cTn id="19" dur="500"/>
                                        <p:tgtEl>
                                          <p:spTgt spid="113"/>
                                        </p:tgtEl>
                                      </p:cBhvr>
                                    </p:animEffect>
                                  </p:childTnLst>
                                </p:cTn>
                              </p:par>
                            </p:childTnLst>
                          </p:cTn>
                        </p:par>
                        <p:par>
                          <p:cTn id="20" fill="hold">
                            <p:stCondLst>
                              <p:cond delay="0"/>
                            </p:stCondLst>
                            <p:childTnLst>
                              <p:par>
                                <p:cTn id="21" presetID="10" presetClass="entr" presetSubtype="0" fill="hold" grpId="0" nodeType="withEffect">
                                  <p:stCondLst>
                                    <p:cond delay="0"/>
                                  </p:stCondLst>
                                  <p:childTnLst>
                                    <p:set>
                                      <p:cBhvr>
                                        <p:cTn id="22" dur="1" fill="hold">
                                          <p:stCondLst>
                                            <p:cond delay="0"/>
                                          </p:stCondLst>
                                        </p:cTn>
                                        <p:tgtEl>
                                          <p:spTgt spid="114"/>
                                        </p:tgtEl>
                                        <p:attrNameLst>
                                          <p:attrName>style.visibility</p:attrName>
                                        </p:attrNameLst>
                                      </p:cBhvr>
                                      <p:to>
                                        <p:strVal val="visible"/>
                                      </p:to>
                                    </p:set>
                                    <p:animEffect transition="in" filter="fade">
                                      <p:cBhvr>
                                        <p:cTn id="23"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800" b="0" i="0" dirty="0">
                <a:solidFill>
                  <a:srgbClr val="000000"/>
                </a:solidFill>
              </a:rPr>
              <a:t>The Assurance Case</a:t>
            </a:r>
          </a:p>
        </p:txBody>
      </p:sp>
      <p:sp>
        <p:nvSpPr>
          <p:cNvPr id="3" name="Slide Number Placeholder 3"/>
          <p:cNvSpPr>
            <a:spLocks noGrp="1"/>
          </p:cNvSpPr>
          <p:nvPr>
            <p:ph type="sldNum" sz="quarter" idx="4"/>
          </p:nvPr>
        </p:nvSpPr>
        <p:spPr/>
        <p:txBody>
          <a:bodyPr/>
          <a:lstStyle/>
          <a:p>
            <a:fld id="{B7EB45DA-9A0D-DC49-8E02-F30A5DDC21C3}" type="slidenum">
              <a:rPr lang="en-US" smtClean="0"/>
              <a:t>33</a:t>
            </a:fld>
            <a:endParaRPr lang="en-US"/>
          </a:p>
        </p:txBody>
      </p:sp>
      <p:sp>
        <p:nvSpPr>
          <p:cNvPr id="100" name="B100"/>
          <p:cNvSpPr/>
          <p:nvPr/>
        </p:nvSpPr>
        <p:spPr>
          <a:xfrm>
            <a:off x="566928" y="950000"/>
            <a:ext cx="1750000" cy="88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CLAIMS</a:t>
            </a:r>
          </a:p>
        </p:txBody>
      </p:sp>
      <p:sp>
        <p:nvSpPr>
          <p:cNvPr id="110" name="P110"/>
          <p:cNvSpPr/>
          <p:nvPr/>
        </p:nvSpPr>
        <p:spPr>
          <a:xfrm>
            <a:off x="2416928" y="950000"/>
            <a:ext cx="3850000" cy="8800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000000"/>
                </a:solidFill>
              </a:rPr>
              <a:t>Payment charged at most once  ·  p99 latency ≤ 500 ms</a:t>
            </a:r>
          </a:p>
        </p:txBody>
      </p:sp>
      <p:cxnSp>
        <p:nvCxnSpPr>
          <p:cNvPr id="105" name="C105"/>
          <p:cNvCxnSpPr/>
          <p:nvPr/>
        </p:nvCxnSpPr>
        <p:spPr>
          <a:xfrm>
            <a:off x="1316928" y="1830000"/>
            <a:ext cx="0" cy="120000"/>
          </a:xfrm>
          <a:prstGeom prst="straightConnector1">
            <a:avLst/>
          </a:prstGeom>
          <a:ln w="28575">
            <a:solidFill>
              <a:srgbClr val="8E6F3E"/>
            </a:solidFill>
            <a:tailEnd type="triangle" w="med" len="med"/>
          </a:ln>
        </p:spPr>
      </p:cxnSp>
      <p:sp>
        <p:nvSpPr>
          <p:cNvPr id="101" name="B101"/>
          <p:cNvSpPr/>
          <p:nvPr/>
        </p:nvSpPr>
        <p:spPr>
          <a:xfrm>
            <a:off x="566928" y="1950000"/>
            <a:ext cx="1750000" cy="88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EVIDENCE</a:t>
            </a:r>
          </a:p>
        </p:txBody>
      </p:sp>
      <p:sp>
        <p:nvSpPr>
          <p:cNvPr id="111" name="P111"/>
          <p:cNvSpPr/>
          <p:nvPr/>
        </p:nvSpPr>
        <p:spPr>
          <a:xfrm>
            <a:off x="2416928" y="1950000"/>
            <a:ext cx="3850000" cy="880000"/>
          </a:xfrm>
          <a:prstGeom prst="rect">
            <a:avLst/>
          </a:prstGeom>
          <a:solidFill>
            <a:srgbClr val="F5F1E8"/>
          </a:solidFill>
          <a:ln w="12700">
            <a:solidFill>
              <a:srgbClr val="C9B991"/>
            </a:solidFill>
          </a:ln>
        </p:spPr>
        <p:txBody>
          <a:bodyPr wrap="square" lIns="91440" tIns="0" rIns="91440" bIns="0" anchor="ctr"/>
          <a:lstStyle/>
          <a:p>
            <a:pPr algn="ctr">
              <a:buNone/>
            </a:pPr>
            <a:r>
              <a:rPr lang="en-US" sz="2000" b="0" i="0" dirty="0">
                <a:solidFill>
                  <a:srgbClr val="000000"/>
                </a:solidFill>
              </a:rPr>
              <a:t>property tests · model checking · load model · measured result · operational evidence</a:t>
            </a:r>
          </a:p>
        </p:txBody>
      </p:sp>
      <p:cxnSp>
        <p:nvCxnSpPr>
          <p:cNvPr id="106" name="C106"/>
          <p:cNvCxnSpPr/>
          <p:nvPr/>
        </p:nvCxnSpPr>
        <p:spPr>
          <a:xfrm>
            <a:off x="1316928" y="2830000"/>
            <a:ext cx="0" cy="120000"/>
          </a:xfrm>
          <a:prstGeom prst="straightConnector1">
            <a:avLst/>
          </a:prstGeom>
          <a:ln w="28575">
            <a:solidFill>
              <a:srgbClr val="8E6F3E"/>
            </a:solidFill>
            <a:tailEnd type="triangle" w="med" len="med"/>
          </a:ln>
        </p:spPr>
      </p:cxnSp>
      <p:sp>
        <p:nvSpPr>
          <p:cNvPr id="102" name="B102"/>
          <p:cNvSpPr/>
          <p:nvPr/>
        </p:nvSpPr>
        <p:spPr>
          <a:xfrm>
            <a:off x="566928" y="2950000"/>
            <a:ext cx="1750000" cy="88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JUDGMENT</a:t>
            </a:r>
          </a:p>
        </p:txBody>
      </p:sp>
      <p:sp>
        <p:nvSpPr>
          <p:cNvPr id="112" name="P112"/>
          <p:cNvSpPr/>
          <p:nvPr/>
        </p:nvSpPr>
        <p:spPr>
          <a:xfrm>
            <a:off x="2416928" y="2950000"/>
            <a:ext cx="3850000" cy="880000"/>
          </a:xfrm>
          <a:prstGeom prst="rect">
            <a:avLst/>
          </a:prstGeom>
          <a:solidFill>
            <a:srgbClr val="F5F1E8"/>
          </a:solidFill>
          <a:ln w="12700">
            <a:solidFill>
              <a:srgbClr val="C9B991"/>
            </a:solidFill>
          </a:ln>
        </p:spPr>
        <p:txBody>
          <a:bodyPr wrap="square" lIns="91440" tIns="0" rIns="91440" bIns="0" anchor="ctr"/>
          <a:lstStyle/>
          <a:p>
            <a:pPr algn="ctr">
              <a:buNone/>
            </a:pPr>
            <a:r>
              <a:rPr lang="en-US" sz="2000" b="0" i="0" dirty="0">
                <a:solidFill>
                  <a:srgbClr val="000000"/>
                </a:solidFill>
              </a:rPr>
              <a:t>How strong? What assumptions remain? What margin? What containment? What consequence?</a:t>
            </a:r>
          </a:p>
        </p:txBody>
      </p:sp>
      <p:cxnSp>
        <p:nvCxnSpPr>
          <p:cNvPr id="107" name="C107"/>
          <p:cNvCxnSpPr/>
          <p:nvPr/>
        </p:nvCxnSpPr>
        <p:spPr>
          <a:xfrm>
            <a:off x="1316928" y="3830000"/>
            <a:ext cx="0" cy="120000"/>
          </a:xfrm>
          <a:prstGeom prst="straightConnector1">
            <a:avLst/>
          </a:prstGeom>
          <a:ln w="28575">
            <a:solidFill>
              <a:srgbClr val="8E6F3E"/>
            </a:solidFill>
            <a:tailEnd type="triangle" w="med" len="med"/>
          </a:ln>
        </p:spPr>
      </p:cxnSp>
      <p:sp>
        <p:nvSpPr>
          <p:cNvPr id="103" name="B103"/>
          <p:cNvSpPr/>
          <p:nvPr/>
        </p:nvSpPr>
        <p:spPr>
          <a:xfrm>
            <a:off x="566928" y="3950000"/>
            <a:ext cx="1750000" cy="880000"/>
          </a:xfrm>
          <a:prstGeom prst="rect">
            <a:avLst/>
          </a:prstGeom>
          <a:solidFill>
            <a:srgbClr val="8E6F3E"/>
          </a:solidFill>
          <a:ln>
            <a:noFill/>
          </a:ln>
        </p:spPr>
        <p:txBody>
          <a:bodyPr wrap="square" lIns="91440" tIns="45720" rIns="91440" bIns="45720" anchor="ctr"/>
          <a:lstStyle/>
          <a:p>
            <a:pPr algn="ctr">
              <a:buNone/>
            </a:pPr>
            <a:r>
              <a:rPr lang="en-US" sz="2200" b="1" i="0" dirty="0">
                <a:solidFill>
                  <a:srgbClr val="FFFFFF"/>
                </a:solidFill>
              </a:rPr>
              <a:t>ACTION</a:t>
            </a:r>
          </a:p>
        </p:txBody>
      </p:sp>
      <p:sp>
        <p:nvSpPr>
          <p:cNvPr id="113" name="P113"/>
          <p:cNvSpPr/>
          <p:nvPr/>
        </p:nvSpPr>
        <p:spPr>
          <a:xfrm>
            <a:off x="2416928" y="3950000"/>
            <a:ext cx="3850000" cy="880000"/>
          </a:xfrm>
          <a:prstGeom prst="rect">
            <a:avLst/>
          </a:prstGeom>
          <a:solidFill>
            <a:srgbClr val="F5F1E8"/>
          </a:solidFill>
          <a:ln w="12700">
            <a:solidFill>
              <a:srgbClr val="C9B991"/>
            </a:solidFill>
          </a:ln>
        </p:spPr>
        <p:txBody>
          <a:bodyPr wrap="square" lIns="91440" tIns="0" rIns="91440" bIns="0" anchor="ctr"/>
          <a:lstStyle/>
          <a:p>
            <a:pPr algn="ctr">
              <a:buNone/>
            </a:pPr>
            <a:r>
              <a:rPr lang="en-US" sz="2000" b="0" i="0" dirty="0">
                <a:solidFill>
                  <a:srgbClr val="000000"/>
                </a:solidFill>
              </a:rPr>
              <a:t>deliver  ·  gather more  ·  change the system  ·  revisit upstream  ·  refuse</a:t>
            </a:r>
          </a:p>
        </p:txBody>
      </p:sp>
      <p:sp>
        <p:nvSpPr>
          <p:cNvPr id="120" name="E120"/>
          <p:cNvSpPr/>
          <p:nvPr/>
        </p:nvSpPr>
        <p:spPr>
          <a:xfrm>
            <a:off x="6346927" y="993542"/>
            <a:ext cx="2520209" cy="3880000"/>
          </a:xfrm>
          <a:prstGeom prst="rect">
            <a:avLst/>
          </a:prstGeom>
          <a:solidFill>
            <a:srgbClr val="FBF8F2"/>
          </a:solidFill>
          <a:ln w="19050">
            <a:solidFill>
              <a:srgbClr val="5C4826"/>
            </a:solidFill>
          </a:ln>
        </p:spPr>
        <p:txBody>
          <a:bodyPr wrap="square" lIns="45720" tIns="45720" rIns="45720" bIns="45720" anchor="ctr"/>
          <a:lstStyle/>
          <a:p>
            <a:pPr algn="ctr">
              <a:buNone/>
            </a:pPr>
            <a:r>
              <a:rPr lang="en-US" sz="2000" b="1" i="0" dirty="0">
                <a:solidFill>
                  <a:srgbClr val="5C4826"/>
                </a:solidFill>
              </a:rPr>
              <a:t>THE REUSABLE QUESTIONS</a:t>
            </a:r>
          </a:p>
          <a:p>
            <a:pPr algn="l">
              <a:spcBef>
                <a:spcPts val="320"/>
              </a:spcBef>
              <a:buNone/>
            </a:pPr>
            <a:r>
              <a:rPr lang="en-US" sz="2000" b="0" i="0" dirty="0">
                <a:solidFill>
                  <a:srgbClr val="000000"/>
                </a:solidFill>
              </a:rPr>
              <a:t>What is at stake?</a:t>
            </a:r>
          </a:p>
          <a:p>
            <a:pPr algn="l">
              <a:spcBef>
                <a:spcPts val="320"/>
              </a:spcBef>
              <a:buNone/>
            </a:pPr>
            <a:r>
              <a:rPr lang="en-US" sz="2000" b="0" i="0" dirty="0">
                <a:solidFill>
                  <a:srgbClr val="000000"/>
                </a:solidFill>
              </a:rPr>
              <a:t>What must be true?</a:t>
            </a:r>
          </a:p>
          <a:p>
            <a:pPr algn="l">
              <a:spcBef>
                <a:spcPts val="320"/>
              </a:spcBef>
              <a:buNone/>
            </a:pPr>
            <a:r>
              <a:rPr lang="en-US" sz="2000" b="0" i="0" dirty="0">
                <a:solidFill>
                  <a:srgbClr val="000000"/>
                </a:solidFill>
              </a:rPr>
              <a:t>Where must evidence attach?</a:t>
            </a:r>
          </a:p>
          <a:p>
            <a:pPr algn="l">
              <a:spcBef>
                <a:spcPts val="320"/>
              </a:spcBef>
              <a:buNone/>
            </a:pPr>
            <a:r>
              <a:rPr lang="en-US" sz="2000" b="0" i="0" dirty="0">
                <a:solidFill>
                  <a:srgbClr val="000000"/>
                </a:solidFill>
              </a:rPr>
              <a:t>How can we obtain it?</a:t>
            </a:r>
          </a:p>
          <a:p>
            <a:pPr algn="l">
              <a:spcBef>
                <a:spcPts val="320"/>
              </a:spcBef>
              <a:buNone/>
            </a:pPr>
            <a:r>
              <a:rPr lang="en-US" sz="2000" b="0" i="0" dirty="0">
                <a:solidFill>
                  <a:srgbClr val="000000"/>
                </a:solidFill>
              </a:rPr>
              <a:t>How strong is it?</a:t>
            </a:r>
          </a:p>
          <a:p>
            <a:pPr algn="l">
              <a:spcBef>
                <a:spcPts val="320"/>
              </a:spcBef>
              <a:buNone/>
            </a:pPr>
            <a:r>
              <a:rPr lang="en-US" sz="2000" b="0" i="0" dirty="0">
                <a:solidFill>
                  <a:srgbClr val="000000"/>
                </a:solidFill>
              </a:rPr>
              <a:t>Is it enough to act?</a:t>
            </a:r>
          </a:p>
        </p:txBody>
      </p:sp>
      <p:sp>
        <p:nvSpPr>
          <p:cNvPr id="130" name="T130"/>
          <p:cNvSpPr txBox="1"/>
          <p:nvPr/>
        </p:nvSpPr>
        <p:spPr>
          <a:xfrm>
            <a:off x="566928" y="5050000"/>
            <a:ext cx="8010144" cy="680000"/>
          </a:xfrm>
          <a:prstGeom prst="rect">
            <a:avLst/>
          </a:prstGeom>
          <a:noFill/>
          <a:ln>
            <a:noFill/>
          </a:ln>
        </p:spPr>
        <p:txBody>
          <a:bodyPr wrap="square" lIns="0" tIns="0" rIns="0" bIns="0" anchor="t"/>
          <a:lstStyle/>
          <a:p>
            <a:pPr algn="ctr">
              <a:buNone/>
            </a:pPr>
            <a:r>
              <a:rPr lang="en-US" sz="2200" b="0" i="1" dirty="0">
                <a:solidFill>
                  <a:srgbClr val="555960"/>
                </a:solidFill>
              </a:rPr>
              <a:t>The argument we promised at the start — now populated with the payment example.</a:t>
            </a:r>
          </a:p>
        </p:txBody>
      </p:sp>
      <p:sp>
        <p:nvSpPr>
          <p:cNvPr id="14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An assurance case makes that reasoning inspectable.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nodeType="withEffect">
                                  <p:stCondLst>
                                    <p:cond delay="0"/>
                                  </p:stCondLst>
                                  <p:childTnLst>
                                    <p:set>
                                      <p:cBhvr>
                                        <p:cTn id="9" dur="1" fill="hold">
                                          <p:stCondLst>
                                            <p:cond delay="0"/>
                                          </p:stCondLst>
                                        </p:cTn>
                                        <p:tgtEl>
                                          <p:spTgt spid="110"/>
                                        </p:tgtEl>
                                        <p:attrNameLst>
                                          <p:attrName>style.visibility</p:attrName>
                                        </p:attrNameLst>
                                      </p:cBhvr>
                                      <p:to>
                                        <p:strVal val="visible"/>
                                      </p:to>
                                    </p:set>
                                    <p:animEffect transition="in" filter="fade">
                                      <p:cBhvr>
                                        <p:cTn id="10" dur="500"/>
                                        <p:tgtEl>
                                          <p:spTgt spid="1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fade">
                                      <p:cBhvr>
                                        <p:cTn id="15" dur="500"/>
                                        <p:tgtEl>
                                          <p:spTgt spid="105"/>
                                        </p:tgtEl>
                                      </p:cBhvr>
                                    </p:animEffect>
                                  </p:childTnLst>
                                </p:cTn>
                              </p:par>
                              <p:par>
                                <p:cTn id="16" presetID="10" presetClass="entr" presetSubtype="0" fill="hold" nodeType="withEffect">
                                  <p:stCondLst>
                                    <p:cond delay="0"/>
                                  </p:stCondLst>
                                  <p:childTnLst>
                                    <p:set>
                                      <p:cBhvr>
                                        <p:cTn id="17" dur="1" fill="hold">
                                          <p:stCondLst>
                                            <p:cond delay="0"/>
                                          </p:stCondLst>
                                        </p:cTn>
                                        <p:tgtEl>
                                          <p:spTgt spid="101"/>
                                        </p:tgtEl>
                                        <p:attrNameLst>
                                          <p:attrName>style.visibility</p:attrName>
                                        </p:attrNameLst>
                                      </p:cBhvr>
                                      <p:to>
                                        <p:strVal val="visible"/>
                                      </p:to>
                                    </p:set>
                                    <p:animEffect transition="in" filter="fade">
                                      <p:cBhvr>
                                        <p:cTn id="18" dur="500"/>
                                        <p:tgtEl>
                                          <p:spTgt spid="101"/>
                                        </p:tgtEl>
                                      </p:cBhvr>
                                    </p:animEffect>
                                  </p:childTnLst>
                                </p:cTn>
                              </p:par>
                              <p:par>
                                <p:cTn id="19" presetID="10" presetClass="entr" presetSubtype="0" fill="hold" nodeType="withEffect">
                                  <p:stCondLst>
                                    <p:cond delay="0"/>
                                  </p:stCondLst>
                                  <p:childTnLst>
                                    <p:set>
                                      <p:cBhvr>
                                        <p:cTn id="20" dur="1" fill="hold">
                                          <p:stCondLst>
                                            <p:cond delay="0"/>
                                          </p:stCondLst>
                                        </p:cTn>
                                        <p:tgtEl>
                                          <p:spTgt spid="111"/>
                                        </p:tgtEl>
                                        <p:attrNameLst>
                                          <p:attrName>style.visibility</p:attrName>
                                        </p:attrNameLst>
                                      </p:cBhvr>
                                      <p:to>
                                        <p:strVal val="visible"/>
                                      </p:to>
                                    </p:set>
                                    <p:animEffect transition="in" filter="fade">
                                      <p:cBhvr>
                                        <p:cTn id="21" dur="500"/>
                                        <p:tgtEl>
                                          <p:spTgt spid="1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6"/>
                                        </p:tgtEl>
                                        <p:attrNameLst>
                                          <p:attrName>style.visibility</p:attrName>
                                        </p:attrNameLst>
                                      </p:cBhvr>
                                      <p:to>
                                        <p:strVal val="visible"/>
                                      </p:to>
                                    </p:set>
                                    <p:animEffect transition="in" filter="fade">
                                      <p:cBhvr>
                                        <p:cTn id="26" dur="500"/>
                                        <p:tgtEl>
                                          <p:spTgt spid="106"/>
                                        </p:tgtEl>
                                      </p:cBhvr>
                                    </p:animEffect>
                                  </p:childTnLst>
                                </p:cTn>
                              </p:par>
                              <p:par>
                                <p:cTn id="27" presetID="10" presetClass="entr" presetSubtype="0" fill="hold" nodeType="withEffect">
                                  <p:stCondLst>
                                    <p:cond delay="0"/>
                                  </p:stCondLst>
                                  <p:childTnLst>
                                    <p:set>
                                      <p:cBhvr>
                                        <p:cTn id="28" dur="1" fill="hold">
                                          <p:stCondLst>
                                            <p:cond delay="0"/>
                                          </p:stCondLst>
                                        </p:cTn>
                                        <p:tgtEl>
                                          <p:spTgt spid="102"/>
                                        </p:tgtEl>
                                        <p:attrNameLst>
                                          <p:attrName>style.visibility</p:attrName>
                                        </p:attrNameLst>
                                      </p:cBhvr>
                                      <p:to>
                                        <p:strVal val="visible"/>
                                      </p:to>
                                    </p:set>
                                    <p:animEffect transition="in" filter="fade">
                                      <p:cBhvr>
                                        <p:cTn id="29" dur="500"/>
                                        <p:tgtEl>
                                          <p:spTgt spid="102"/>
                                        </p:tgtEl>
                                      </p:cBhvr>
                                    </p:animEffect>
                                  </p:childTnLst>
                                </p:cTn>
                              </p:par>
                              <p:par>
                                <p:cTn id="30" presetID="10" presetClass="entr" presetSubtype="0" fill="hold" nodeType="with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fade">
                                      <p:cBhvr>
                                        <p:cTn id="32" dur="500"/>
                                        <p:tgtEl>
                                          <p:spTgt spid="1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par>
                                <p:cTn id="38" presetID="10" presetClass="entr" presetSubtype="0" fill="hold" nodeType="withEffect">
                                  <p:stCondLst>
                                    <p:cond delay="0"/>
                                  </p:stCondLst>
                                  <p:childTnLst>
                                    <p:set>
                                      <p:cBhvr>
                                        <p:cTn id="39" dur="1" fill="hold">
                                          <p:stCondLst>
                                            <p:cond delay="0"/>
                                          </p:stCondLst>
                                        </p:cTn>
                                        <p:tgtEl>
                                          <p:spTgt spid="103"/>
                                        </p:tgtEl>
                                        <p:attrNameLst>
                                          <p:attrName>style.visibility</p:attrName>
                                        </p:attrNameLst>
                                      </p:cBhvr>
                                      <p:to>
                                        <p:strVal val="visible"/>
                                      </p:to>
                                    </p:set>
                                    <p:animEffect transition="in" filter="fade">
                                      <p:cBhvr>
                                        <p:cTn id="40" dur="500"/>
                                        <p:tgtEl>
                                          <p:spTgt spid="103"/>
                                        </p:tgtEl>
                                      </p:cBhvr>
                                    </p:animEffect>
                                  </p:childTnLst>
                                </p:cTn>
                              </p:par>
                              <p:par>
                                <p:cTn id="41" presetID="10" presetClass="entr" presetSubtype="0" fill="hold" nodeType="withEffect">
                                  <p:stCondLst>
                                    <p:cond delay="0"/>
                                  </p:stCondLst>
                                  <p:childTnLst>
                                    <p:set>
                                      <p:cBhvr>
                                        <p:cTn id="42" dur="1" fill="hold">
                                          <p:stCondLst>
                                            <p:cond delay="0"/>
                                          </p:stCondLst>
                                        </p:cTn>
                                        <p:tgtEl>
                                          <p:spTgt spid="113"/>
                                        </p:tgtEl>
                                        <p:attrNameLst>
                                          <p:attrName>style.visibility</p:attrName>
                                        </p:attrNameLst>
                                      </p:cBhvr>
                                      <p:to>
                                        <p:strVal val="visible"/>
                                      </p:to>
                                    </p:set>
                                    <p:animEffect transition="in" filter="fade">
                                      <p:cBhvr>
                                        <p:cTn id="43" dur="500"/>
                                        <p:tgtEl>
                                          <p:spTgt spid="11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20"/>
                                        </p:tgtEl>
                                        <p:attrNameLst>
                                          <p:attrName>style.visibility</p:attrName>
                                        </p:attrNameLst>
                                      </p:cBhvr>
                                      <p:to>
                                        <p:strVal val="visible"/>
                                      </p:to>
                                    </p:set>
                                    <p:animEffect transition="in" filter="fade">
                                      <p:cBhvr>
                                        <p:cTn id="48" dur="500"/>
                                        <p:tgtEl>
                                          <p:spTgt spid="12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30"/>
                                        </p:tgtEl>
                                        <p:attrNameLst>
                                          <p:attrName>style.visibility</p:attrName>
                                        </p:attrNameLst>
                                      </p:cBhvr>
                                      <p:to>
                                        <p:strVal val="visible"/>
                                      </p:to>
                                    </p:set>
                                    <p:animEffect transition="in" filter="fade">
                                      <p:cBhvr>
                                        <p:cTn id="53"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U-CoBrand_Template_Gold_Theme_Std_Screen_2.pptx" id="{33130098-72E9-B14B-8D33-14895F32E203}" vid="{24A02D5D-460C-B047-B557-67731F776B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Relationships xmlns="http://schemas.openxmlformats.org/package/2006/relationships"><Relationship Id="rId1" Type="http://schemas.microsoft.com/office/2011/relationships/webextension" Target="webextension1.xml"/><Relationship Id="rId2" Type="http://schemas.microsoft.com/office/2011/relationships/webextension" Target="webextension2.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02577843-0252-164E-9900-50E04AC84376}">
  <we:reference id="wa104381063" version="1.0.0.1" store="en-001"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B2F6451B-05D5-964F-AC61-763C973265E8}">
  <we:reference id="WA200010001" version="1.0.0.1" store="Omex" storeType="OMEX"/>
  <we:alternateReferences>
    <we:reference id="WA200010001" version="1.0.0.1" store="WA200010001" storeType="OMEX"/>
  </we:alternateReferences>
  <we:properties>
    <we:property name="claude.fileId" value="&quot;1299b91e-8e0b-4b63-ab37-4fd482b3179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PU-CoBrand_Template_Gold_Theme_Std_Screen_2</Template>
  <TotalTime>8683</TotalTime>
  <Words>16482</Words>
  <Application>Microsoft Macintosh PowerPoint</Application>
  <PresentationFormat>On-screen Show (4:3)</PresentationFormat>
  <Paragraphs>1394</Paragraphs>
  <Slides>33</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Consolas</vt:lpstr>
      <vt:lpstr>Times</vt:lpstr>
      <vt:lpstr>Purdue1</vt:lpstr>
      <vt:lpstr>PowerPoint Presentation</vt:lpstr>
      <vt:lpstr>What would justify delivering this system?</vt:lpstr>
      <vt:lpstr>How sure do we need to be?</vt:lpstr>
      <vt:lpstr>Validation is a decision under uncertainty</vt:lpstr>
      <vt:lpstr>Claims become more precise toward implementation</vt:lpstr>
      <vt:lpstr>Why not just test the whole system?</vt:lpstr>
      <vt:lpstr>One claim, several scopes of evidence</vt:lpstr>
      <vt:lpstr>The V: models and evidence at matching scopes</vt:lpstr>
      <vt:lpstr>Three ways to obtain evidence</vt:lpstr>
      <vt:lpstr>Three ways to obtain evidence</vt:lpstr>
      <vt:lpstr>Which one is different?</vt:lpstr>
      <vt:lpstr>Now find the defect</vt:lpstr>
      <vt:lpstr>🧙 MAGE Moment: attention does not scale</vt:lpstr>
      <vt:lpstr>Three ways to obtain evidence</vt:lpstr>
      <vt:lpstr>Reasoning over possible behavior</vt:lpstr>
      <vt:lpstr>Static analysis tracks possibilities, not runs</vt:lpstr>
      <vt:lpstr>What analysis inherits from abstraction</vt:lpstr>
      <vt:lpstr>Model checking searches modeled behavior</vt:lpstr>
      <vt:lpstr>Three ways to obtain evidence</vt:lpstr>
      <vt:lpstr>Observing execution (Testing)</vt:lpstr>
      <vt:lpstr>Stretch break</vt:lpstr>
      <vt:lpstr>Choosing Evidence</vt:lpstr>
      <vt:lpstr>Testing requires an oracle</vt:lpstr>
      <vt:lpstr>Known answers and known properties</vt:lpstr>
      <vt:lpstr>When answers are unavailable, relate executions</vt:lpstr>
      <vt:lpstr>Weak self-oracles enable enormous search</vt:lpstr>
      <vt:lpstr>Another implementation can become the oracle</vt:lpstr>
      <vt:lpstr>Different strategies expose different failures</vt:lpstr>
      <vt:lpstr>Evidence strength has dimensions</vt:lpstr>
      <vt:lpstr>Does more data give us more confidence?</vt:lpstr>
      <vt:lpstr>“Enough” depends on consequence, margin, containment</vt:lpstr>
      <vt:lpstr>What should we do now?</vt:lpstr>
      <vt:lpstr>The Assurance Case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Bowers, Anna K</dc:creator>
  <cp:keywords/>
  <dc:description/>
  <cp:lastModifiedBy>James C Davis</cp:lastModifiedBy>
  <cp:revision>410</cp:revision>
  <dcterms:created xsi:type="dcterms:W3CDTF">2020-02-21T23:00:33Z</dcterms:created>
  <dcterms:modified xsi:type="dcterms:W3CDTF">2026-09-22T01:51:27Z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44bd30-2ed7-4c9d-9d12-46200872a97b_Enabled">
    <vt:lpwstr>true</vt:lpwstr>
  </property>
  <property fmtid="{D5CDD505-2E9C-101B-9397-08002B2CF9AE}" pid="3" name="MSIP_Label_4044bd30-2ed7-4c9d-9d12-46200872a97b_SetDate">
    <vt:lpwstr>2024-09-05T02:27:24Z</vt:lpwstr>
  </property>
  <property fmtid="{D5CDD505-2E9C-101B-9397-08002B2CF9AE}" pid="4" name="MSIP_Label_4044bd30-2ed7-4c9d-9d12-46200872a97b_Method">
    <vt:lpwstr>Standard</vt:lpwstr>
  </property>
  <property fmtid="{D5CDD505-2E9C-101B-9397-08002B2CF9AE}" pid="5" name="MSIP_Label_4044bd30-2ed7-4c9d-9d12-46200872a97b_Name">
    <vt:lpwstr>defa4170-0d19-0005-0004-bc88714345d2</vt:lpwstr>
  </property>
  <property fmtid="{D5CDD505-2E9C-101B-9397-08002B2CF9AE}" pid="6" name="MSIP_Label_4044bd30-2ed7-4c9d-9d12-46200872a97b_SiteId">
    <vt:lpwstr>4130bd39-7c53-419c-b1e5-8758d6d63f21</vt:lpwstr>
  </property>
  <property fmtid="{D5CDD505-2E9C-101B-9397-08002B2CF9AE}" pid="7" name="MSIP_Label_4044bd30-2ed7-4c9d-9d12-46200872a97b_ActionId">
    <vt:lpwstr>e1ff3097-c009-4f67-8781-6e468e7749d4</vt:lpwstr>
  </property>
  <property fmtid="{D5CDD505-2E9C-101B-9397-08002B2CF9AE}" pid="8" name="MSIP_Label_4044bd30-2ed7-4c9d-9d12-46200872a97b_ContentBits">
    <vt:lpwstr>0</vt:lpwstr>
  </property>
</Properties>
</file>