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</Types>
</file>

<file path=_rels/.rels><?xml version='1.0' encoding='UTF-8' standalone='yes'?>
<Relationships xmlns="http://schemas.openxmlformats.org/package/2006/relationships"><Relationship Id="rId1" Type="http://schemas.microsoft.com/office/2011/relationships/webextensiontaskpanes" Target="ppt/webextensions/taskpanes.xml"/><Relationship Id="rId2" Type="http://schemas.openxmlformats.org/officeDocument/2006/relationships/officeDocument" Target="ppt/presentation.xml"/><Relationship Id="rId3" Type="http://schemas.openxmlformats.org/package/2006/relationships/metadata/thumbnail" Target="docProps/thumbnail.jpeg"/><Relationship Id="rId4" Type="http://schemas.openxmlformats.org/package/2006/relationships/metadata/core-properties" Target="docProps/core.xml"/><Relationship Id="rId5" Type="http://schemas.openxmlformats.org/officeDocument/2006/relationships/extended-properties" Target="docProps/app.xml"/><Relationship Id="rId6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8" r:id="rId1"/>
  </p:sldMasterIdLst>
  <p:notesMasterIdLst>
    <p:notesMasterId r:id="rId43"/>
  </p:notesMasterIdLst>
  <p:sldIdLst>
    <p:sldId id="701" r:id="rId2"/>
    <p:sldId id="702" r:id="rId3"/>
    <p:sldId id="703" r:id="rId4"/>
    <p:sldId id="704" r:id="rId5"/>
    <p:sldId id="705" r:id="rId6"/>
    <p:sldId id="706" r:id="rId7"/>
    <p:sldId id="707" r:id="rId8"/>
    <p:sldId id="708" r:id="rId9"/>
    <p:sldId id="709" r:id="rId10"/>
    <p:sldId id="710" r:id="rId11"/>
    <p:sldId id="711" r:id="rId12"/>
    <p:sldId id="712" r:id="rId13"/>
    <p:sldId id="713" r:id="rId14"/>
    <p:sldId id="714" r:id="rId15"/>
    <p:sldId id="715" r:id="rId16"/>
    <p:sldId id="716" r:id="rId17"/>
    <p:sldId id="717" r:id="rId18"/>
    <p:sldId id="718" r:id="rId19"/>
    <p:sldId id="719" r:id="rId20"/>
    <p:sldId id="720" r:id="rId21"/>
    <p:sldId id="721" r:id="rId22"/>
    <p:sldId id="722" r:id="rId23"/>
    <p:sldId id="723" r:id="rId24"/>
    <p:sldId id="724" r:id="rId25"/>
    <p:sldId id="725" r:id="rId26"/>
    <p:sldId id="726" r:id="rId27"/>
    <p:sldId id="727" r:id="rId28"/>
    <p:sldId id="728" r:id="rId29"/>
    <p:sldId id="729" r:id="rId30"/>
    <p:sldId id="730" r:id="rId31"/>
    <p:sldId id="731" r:id="rId32"/>
    <p:sldId id="732" r:id="rId33"/>
    <p:sldId id="733" r:id="rId34"/>
    <p:sldId id="734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14" autoAdjust="0"/>
    <p:restoredTop sz="56164"/>
  </p:normalViewPr>
  <p:slideViewPr>
    <p:cSldViewPr snapToGrid="0" snapToObjects="1">
      <p:cViewPr varScale="1">
        <p:scale>
          <a:sx n="64" d="100"/>
          <a:sy n="64" d="100"/>
        </p:scale>
        <p:origin x="303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Relationship Id="rId47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E8B4C4-0720-F64E-9EEE-9472CF165DC6}" type="datetimeFigureOut">
              <a:t>9/29/26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209F92-05EE-6F4A-AD9C-ED35F0F7692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5567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0.5 minutes — </a:t>
            </a:r>
            <a:r>
              <a:rPr i="1" dirty="0"/>
              <a:t>Open Act II: delegation to capable but fallible machines.</a:t>
            </a:r>
          </a:p>
          <a:p>
            <a:endParaRPr dirty="0"/>
          </a:p>
          <a:p>
            <a:r>
              <a:rPr dirty="0"/>
              <a:t>- Act I taught how engineers decide what should be built and how to justify consequential choices.</a:t>
            </a:r>
          </a:p>
          <a:p>
            <a:r>
              <a:rPr dirty="0"/>
              <a:t>- Act II asks what happens when some part of realization is handed to another reasoner.</a:t>
            </a:r>
          </a:p>
          <a:p>
            <a:r>
              <a:rPr dirty="0"/>
              <a:t>- The strip at the bottom is the model this lecture builds. Name the four words; do NOT explain them yet.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1 minute — </a:t>
            </a:r>
            <a:r>
              <a:rPr i="1" dirty="0"/>
              <a:t>Callback to the course definition of engineering: informed control plus responsibility for outcomes.</a:t>
            </a:r>
          </a:p>
          <a:p>
            <a:endParaRPr dirty="0"/>
          </a:p>
          <a:p>
            <a:r>
              <a:rPr dirty="0"/>
              <a:t>- Read the delegation clause once, slowly; do NOT re-teach the Engineering definition.</a:t>
            </a:r>
          </a:p>
          <a:p>
            <a:r>
              <a:rPr dirty="0"/>
              <a:t>- The transition line is the premise of the whole lecture: delegation itself must be engineered.</a:t>
            </a:r>
          </a:p>
          <a:p>
            <a:r>
              <a:rPr dirty="0"/>
              <a:t>- Say the four moves aloud once; every slide today answers one of them.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2 minutes — </a:t>
            </a:r>
            <a:r>
              <a:rPr i="1" dirty="0"/>
              <a:t>Delegation engineering predates generative AI.</a:t>
            </a:r>
          </a:p>
          <a:p>
            <a:endParaRPr dirty="0"/>
          </a:p>
          <a:p>
            <a:r>
              <a:rPr dirty="0"/>
              <a:t>- This is NOT a history lecture. Nursing and manufacturing are evidence, not content to be examined.</a:t>
            </a:r>
          </a:p>
          <a:p>
            <a:r>
              <a:rPr dirty="0"/>
              <a:t>- Nursing: a licensed professional delegates clinical work and remains accountable for it.</a:t>
            </a:r>
          </a:p>
          <a:p>
            <a:r>
              <a:rPr dirty="0"/>
              <a:t>- Factory: an engineer delegates realization to machinists and to machinery.</a:t>
            </a:r>
          </a:p>
          <a:p>
            <a:r>
              <a:rPr dirty="0"/>
              <a:t>- Software: we have long delegated to colleagues and to deterministic automation. The agent is a third recipient.</a:t>
            </a:r>
          </a:p>
          <a:p>
            <a:r>
              <a:rPr dirty="0"/>
              <a:t>- Land the bottom line and move on: different recipients, the same engineering problem.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3 minutes — </a:t>
            </a:r>
            <a:r>
              <a:rPr i="1" dirty="0"/>
              <a:t>One property at a time, across three recipients.</a:t>
            </a:r>
          </a:p>
          <a:p>
            <a:endParaRPr dirty="0"/>
          </a:p>
          <a:p>
            <a:r>
              <a:rPr dirty="0"/>
              <a:t>- Build by ROWS, not columns, so students compare recipients on one property at a time.</a:t>
            </a:r>
          </a:p>
          <a:p>
            <a:r>
              <a:rPr dirty="0"/>
              <a:t>- The rows are engineering properties of the recipient, not a ranking.</a:t>
            </a:r>
          </a:p>
          <a:p>
            <a:r>
              <a:rPr dirty="0"/>
              <a:t>- Accountability is the row that does not move: neither kind of automation is accountable.</a:t>
            </a:r>
          </a:p>
          <a:p>
            <a:r>
              <a:rPr dirty="0"/>
              <a:t>- Say explicitly: do NOT define agents by today's weaknesses. These properties can move as technology improves.</a:t>
            </a:r>
          </a:p>
          <a:p>
            <a:r>
              <a:rPr dirty="0"/>
              <a:t>- The marginal-cost row is why this matters now: probabilistic automation is cheap enough to delegate to at scale.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1.5 minutes — </a:t>
            </a:r>
            <a:r>
              <a:rPr i="1" dirty="0"/>
              <a:t>The four decisions, now DERIVED rather than announced.</a:t>
            </a:r>
          </a:p>
          <a:p>
            <a:endParaRPr dirty="0"/>
          </a:p>
          <a:p>
            <a:r>
              <a:rPr dirty="0"/>
              <a:t>- Students have just seen where this comes from: whoever the recipient is, these four questions must be answered.</a:t>
            </a:r>
          </a:p>
          <a:p>
            <a:r>
              <a:rPr dirty="0"/>
              <a:t>- Read each move with its question; this is the organizing model of the lecture.</a:t>
            </a:r>
          </a:p>
          <a:p>
            <a:r>
              <a:rPr dirty="0"/>
              <a:t>- Stress the bottom line: four engineering decisions, not four rigid stages. They interact.</a:t>
            </a:r>
          </a:p>
          <a:p>
            <a:r>
              <a:rPr dirty="0"/>
              <a:t>- Promise the shape of the day: BOUND, then EQUIP at length, then AUTHORIZE and VERIFY.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0.5 minutes — </a:t>
            </a:r>
            <a:r>
              <a:rPr i="1" dirty="0"/>
              <a:t>Section break: BOUND.</a:t>
            </a:r>
          </a:p>
          <a:p>
            <a:endParaRPr dirty="0"/>
          </a:p>
          <a:p>
            <a:r>
              <a:rPr dirty="0"/>
              <a:t>- We know the delegation problem. First decide what is being delegated.</a:t>
            </a:r>
          </a:p>
          <a:p>
            <a:r>
              <a:rPr dirty="0"/>
              <a:t>- This is not merely task sizing. It determines which relationships and degrees of freedom another reasoner must handle.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2.5 minutes — </a:t>
            </a:r>
            <a:r>
              <a:rPr i="1" dirty="0"/>
              <a:t>BOUND: design the work itself, before equipping anyone to do it.</a:t>
            </a:r>
          </a:p>
          <a:p>
            <a:endParaRPr dirty="0"/>
          </a:p>
          <a:p>
            <a:r>
              <a:rPr dirty="0"/>
              <a:t>- The point is NOT 'make tasks small'. The point is the footer: change the task to change the reasoning problem.</a:t>
            </a:r>
          </a:p>
          <a:p>
            <a:r>
              <a:rPr dirty="0"/>
              <a:t>- Left: too much relevant state has to be held together at once.</a:t>
            </a:r>
          </a:p>
          <a:p>
            <a:r>
              <a:rPr dirty="0"/>
              <a:t>- Right: the work is cut so finely that context has to cross a boundary at every step.</a:t>
            </a:r>
          </a:p>
          <a:p>
            <a:r>
              <a:rPr dirty="0"/>
              <a:t>- Middle: a work unit whose relevant state holds together.</a:t>
            </a:r>
          </a:p>
          <a:p>
            <a:r>
              <a:rPr dirty="0"/>
              <a:t>- Do NOT enumerate decomposition techniques here.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2 minutes — </a:t>
            </a:r>
            <a:r>
              <a:rPr i="1" dirty="0"/>
              <a:t>The boundary question, stated carefully.</a:t>
            </a:r>
          </a:p>
          <a:p>
            <a:endParaRPr dirty="0"/>
          </a:p>
          <a:p>
            <a:r>
              <a:rPr dirty="0"/>
              <a:t>- Read the central question as the BOUND design criterion.</a:t>
            </a:r>
          </a:p>
          <a:p>
            <a:r>
              <a:rPr dirty="0"/>
              <a:t>- Walk the boundary: requirement, relevant architecture, implementation, constraints, observations.</a:t>
            </a:r>
          </a:p>
          <a:p>
            <a:r>
              <a:rPr dirty="0"/>
              <a:t>- The five levers are how engineers move a boundary.</a:t>
            </a:r>
          </a:p>
          <a:p>
            <a:r>
              <a:rPr dirty="0"/>
              <a:t>- Land the footer: what sits outside must be reconstructed, re-derived, or done without.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2.5 minutes — </a:t>
            </a:r>
            <a:r>
              <a:rPr i="1" dirty="0"/>
              <a:t>Define the reasoning horizon; kill the context-window reduction.</a:t>
            </a:r>
          </a:p>
          <a:p>
            <a:endParaRPr dirty="0"/>
          </a:p>
          <a:p>
            <a:r>
              <a:rPr dirty="0"/>
              <a:t>- The definition earns its box: it is used for the rest of the lecture.</a:t>
            </a:r>
          </a:p>
          <a:p>
            <a:r>
              <a:rPr dirty="0"/>
              <a:t>- Do NOT equate this with context-window length. A long window with poor representations still has a short horizon.</a:t>
            </a:r>
          </a:p>
          <a:p>
            <a:r>
              <a:rPr dirty="0"/>
              <a:t>- The horizon moves with the reasoner, the harness, the representations, the repository, and the task — all five are engineering surfaces.</a:t>
            </a:r>
          </a:p>
          <a:p>
            <a:r>
              <a:rPr dirty="0"/>
              <a:t>- Beyond the horizon, work degrades into churn: repeated rediscovery, forgotten constraints, contradictory local decisions.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2.5 minutes — </a:t>
            </a:r>
            <a:r>
              <a:rPr i="1" dirty="0"/>
              <a:t>Act I callback: delegation hands over the choices that are left.</a:t>
            </a:r>
          </a:p>
          <a:p>
            <a:endParaRPr dirty="0"/>
          </a:p>
          <a:p>
            <a:r>
              <a:rPr dirty="0"/>
              <a:t>- Earlier engineering decisions — specification, architecture, design — already resolved the consequential choices.</a:t>
            </a:r>
          </a:p>
          <a:p>
            <a:r>
              <a:rPr dirty="0"/>
              <a:t>- What remains is a set of degrees of freedom. Delegation decides which of them another reasoner may resolve.</a:t>
            </a:r>
          </a:p>
          <a:p>
            <a:r>
              <a:rPr dirty="0"/>
              <a:t>- Do NOT compress this into an aphorism. Explain the relationship.</a:t>
            </a:r>
          </a:p>
          <a:p>
            <a:r>
              <a:rPr dirty="0"/>
              <a:t>- Analogies to say aloud: a factory does not specify every muscle movement; a manager does not specify every cognitive step.</a:t>
            </a:r>
          </a:p>
          <a:p>
            <a:r>
              <a:rPr dirty="0"/>
              <a:t>- A more capable delegate can be given more degrees of freedom — that is an engineering judgment, not an automatic consequence.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0.5 minutes — </a:t>
            </a:r>
            <a:r>
              <a:rPr i="1" dirty="0"/>
              <a:t>Section break: EQUIP.</a:t>
            </a:r>
          </a:p>
          <a:p>
            <a:endParaRPr dirty="0"/>
          </a:p>
          <a:p>
            <a:r>
              <a:rPr dirty="0"/>
              <a:t>- Once we know what work we are delegating, we can ask what capability that work requires.</a:t>
            </a:r>
          </a:p>
          <a:p>
            <a:r>
              <a:rPr dirty="0"/>
              <a:t>- We are going to treat capability as something engineered across a system, not purchased as a model.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2 minutes — </a:t>
            </a:r>
            <a:r>
              <a:rPr i="1" dirty="0"/>
              <a:t>EQUIP opens: capability is a property of a system.</a:t>
            </a:r>
          </a:p>
          <a:p>
            <a:endParaRPr dirty="0"/>
          </a:p>
          <a:p>
            <a:r>
              <a:rPr dirty="0"/>
              <a:t>- This nested picture is the master picture for the whole EQUIP section.</a:t>
            </a:r>
          </a:p>
          <a:p>
            <a:r>
              <a:rPr dirty="0"/>
              <a:t>- Model reasons. Harness turns reasoning into sustained action. Environment supplies the world in which engineering occurs.</a:t>
            </a:r>
          </a:p>
          <a:p>
            <a:r>
              <a:rPr dirty="0"/>
              <a:t>- Say the boundary line: these layers supply capability; they do not decide what to delegate, authorize, or accept.</a:t>
            </a:r>
          </a:p>
          <a:p>
            <a:r>
              <a:rPr dirty="0"/>
              <a:t>- Build inside-out — model, then harness, then environment — the reverse of how vendors sell it.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2.5 minutes — </a:t>
            </a:r>
            <a:r>
              <a:rPr i="1" dirty="0"/>
              <a:t>The three things you equip; the technologies sit underneath these.</a:t>
            </a:r>
          </a:p>
          <a:p>
            <a:endParaRPr dirty="0"/>
          </a:p>
          <a:p>
            <a:r>
              <a:rPr dirty="0"/>
              <a:t>- Build row by row. Each row names an ENGINEERING PURPOSE first; the examples are illustrations, not the content.</a:t>
            </a:r>
          </a:p>
          <a:p>
            <a:r>
              <a:rPr dirty="0"/>
              <a:t>- Say 'engineering models' explicitly in the INFORMATION row; do not debate the terminology with the class.</a:t>
            </a:r>
          </a:p>
          <a:p>
            <a:r>
              <a:rPr dirty="0"/>
              <a:t>- The rest of EQUIP takes these three rows in order.</a:t>
            </a:r>
          </a:p>
          <a:p>
            <a:r>
              <a:rPr dirty="0"/>
              <a:t>- The footer is the method: diagnose what the delegation lacks before deciding how to equip it.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2 minutes — </a:t>
            </a:r>
            <a:r>
              <a:rPr i="1" dirty="0"/>
              <a:t>Reasoner selection as a decision under requirements and constraints.</a:t>
            </a:r>
          </a:p>
          <a:p>
            <a:endParaRPr dirty="0"/>
          </a:p>
          <a:p>
            <a:r>
              <a:rPr dirty="0"/>
              <a:t>- Two axes, not four product categories. Do not recommend products.</a:t>
            </a:r>
          </a:p>
          <a:p>
            <a:r>
              <a:rPr dirty="0"/>
              <a:t>- Top row: what capability the work needs. Bottom row: what the delegation can tolerate.</a:t>
            </a:r>
          </a:p>
          <a:p>
            <a:r>
              <a:rPr dirty="0"/>
              <a:t>- Callback to Act I decision-making: requirements and constraints select; leaderboards do not.</a:t>
            </a:r>
          </a:p>
          <a:p>
            <a:r>
              <a:rPr dirty="0"/>
              <a:t>- Do NOT run the harness-comparison benchmark argument here. The lecture makes that point structurally.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2.5 minutes — </a:t>
            </a:r>
            <a:r>
              <a:rPr i="1" dirty="0"/>
              <a:t>Split 'memory' into three kinds of persistence, all feeding one reasoner.</a:t>
            </a:r>
          </a:p>
          <a:p>
            <a:endParaRPr dirty="0"/>
          </a:p>
          <a:p>
            <a:r>
              <a:rPr dirty="0"/>
              <a:t>- Left to right: one reasoning episode, one piece of work, an organization's knowledge.</a:t>
            </a:r>
          </a:p>
          <a:p>
            <a:r>
              <a:rPr dirty="0"/>
              <a:t>- 'Memory' is unhelpfully broad unless we say what persists and for how long.</a:t>
            </a:r>
          </a:p>
          <a:p>
            <a:r>
              <a:rPr dirty="0"/>
              <a:t>- The key line is the teaching: the question is not how much context we can stuff in.</a:t>
            </a:r>
          </a:p>
          <a:p>
            <a:r>
              <a:rPr dirty="0"/>
              <a:t>- Durable engineering knowledge is the bridge to the Engineering Knowledge reading.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2 minutes — </a:t>
            </a:r>
            <a:r>
              <a:rPr i="1" dirty="0"/>
              <a:t>Representation changes the reasoning problem, not the reasoner.</a:t>
            </a:r>
          </a:p>
          <a:p>
            <a:endParaRPr dirty="0"/>
          </a:p>
          <a:p>
            <a:r>
              <a:rPr dirty="0"/>
              <a:t>- Left: the answer exists, diffused across thousands of lines; the reasoner must reconstruct it.</a:t>
            </a:r>
          </a:p>
          <a:p>
            <a:r>
              <a:rPr dirty="0"/>
              <a:t>- Right: the same answer is one lookup in a representation the environment maintains.</a:t>
            </a:r>
          </a:p>
          <a:p>
            <a:r>
              <a:rPr dirty="0"/>
              <a:t>- Polya may be mentioned verbally here: when a problem is difficult, change how you represent it. Draw a figure; change the notation.</a:t>
            </a:r>
          </a:p>
          <a:p>
            <a:r>
              <a:rPr dirty="0"/>
              <a:t>- Do NOT teach Modeling here. Establish only that representations are one way of equipping a delegate.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2 minutes — </a:t>
            </a:r>
            <a:r>
              <a:rPr i="1" dirty="0"/>
              <a:t>Means: how the agent observes and acts.</a:t>
            </a:r>
          </a:p>
          <a:p>
            <a:endParaRPr dirty="0"/>
          </a:p>
          <a:p>
            <a:r>
              <a:rPr dirty="0"/>
              <a:t>- Walk the list quickly; the inventory is not the point.</a:t>
            </a:r>
          </a:p>
          <a:p>
            <a:r>
              <a:rPr dirty="0"/>
              <a:t>- Tools and APIs provide capabilities. MCP standardizes connections so a connector built once serves any agent.</a:t>
            </a:r>
          </a:p>
          <a:p>
            <a:r>
              <a:rPr dirty="0"/>
              <a:t>- Skills and workflows package recurring ways of using those capabilities.</a:t>
            </a:r>
          </a:p>
          <a:p>
            <a:r>
              <a:rPr dirty="0"/>
              <a:t>- The footer foreshadows AUTHORIZE without teaching it: means expand what it can accomplish; authority decides what it may cause.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2.5 minutes — </a:t>
            </a:r>
            <a:r>
              <a:rPr i="1" dirty="0"/>
              <a:t>One contemporary implementation of the surfaces we just derived.</a:t>
            </a:r>
          </a:p>
          <a:p>
            <a:endParaRPr dirty="0"/>
          </a:p>
          <a:p>
            <a:r>
              <a:rPr dirty="0"/>
              <a:t>- This figure is our own conceptual drawing of the framework's shape, not a screenshot and not the conceptual model.</a:t>
            </a:r>
          </a:p>
          <a:p>
            <a:r>
              <a:rPr dirty="0"/>
              <a:t>- Context providers assemble what the reasoner sees; the before-invocation step fixes instructions, messages, and tools.</a:t>
            </a:r>
          </a:p>
          <a:p>
            <a:r>
              <a:rPr dirty="0"/>
              <a:t>- After the invocation, state is extracted and persisted, so the next invocation starts better informed.</a:t>
            </a:r>
          </a:p>
          <a:p>
            <a:r>
              <a:rPr dirty="0"/>
              <a:t>- The API will change. The engineering purposes are the point.</a:t>
            </a:r>
          </a:p>
          <a:p>
            <a:r>
              <a:rPr dirty="0"/>
              <a:t>- Link on the slide is the Microsoft Agent Framework overview page.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1.5 minutes — </a:t>
            </a:r>
            <a:r>
              <a:rPr i="1" dirty="0"/>
              <a:t>EQUIP synthesis: capability emerges from the whole system.</a:t>
            </a:r>
          </a:p>
          <a:p>
            <a:endParaRPr dirty="0"/>
          </a:p>
          <a:p>
            <a:r>
              <a:rPr dirty="0"/>
              <a:t>- Same nested picture as the EQUIP opener, now with representative examples filled in.</a:t>
            </a:r>
          </a:p>
          <a:p>
            <a:r>
              <a:rPr dirty="0"/>
              <a:t>- Reasoner supplies reasoning capability; the harness supplies context, state, tools, and continuation.</a:t>
            </a:r>
          </a:p>
          <a:p>
            <a:r>
              <a:rPr dirty="0"/>
              <a:t>- The environment is where most of a software organization already lives — agents did not create that layer.</a:t>
            </a:r>
          </a:p>
          <a:p>
            <a:r>
              <a:rPr dirty="0"/>
              <a:t>- This closes ONE of the four questions.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10 minutes — </a:t>
            </a:r>
            <a:r>
              <a:rPr i="1" dirty="0"/>
              <a:t>Team activity: make your own project environment concrete.</a:t>
            </a:r>
          </a:p>
          <a:p>
            <a:endParaRPr dirty="0"/>
          </a:p>
          <a:p>
            <a:r>
              <a:rPr dirty="0"/>
              <a:t>- Students are making their project environment concrete, not redesigning the framework.</a:t>
            </a:r>
          </a:p>
          <a:p>
            <a:r>
              <a:rPr dirty="0"/>
              <a:t>- Circulate. Push teams from technology names toward engineering purposes.</a:t>
            </a:r>
          </a:p>
          <a:p>
            <a:r>
              <a:rPr dirty="0"/>
              <a:t>- Students MAY choose MCP; do not require it. Forcing MCP would make a technology mechanism into the learning objective.</a:t>
            </a:r>
          </a:p>
          <a:p>
            <a:r>
              <a:rPr dirty="0"/>
              <a:t>- One response per team via the form; the QR code is on the slide.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5 minutes — </a:t>
            </a:r>
            <a:r>
              <a:rPr i="1" dirty="0"/>
              <a:t>Stretch break, straight after the team activity.</a:t>
            </a:r>
          </a:p>
          <a:p>
            <a:endParaRPr dirty="0"/>
          </a:p>
          <a:p>
            <a:r>
              <a:rPr dirty="0"/>
              <a:t>- Let the room reset before the control half of the lecture.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1 minute — </a:t>
            </a:r>
            <a:r>
              <a:rPr i="1" dirty="0"/>
              <a:t>Section break: AUTHORIZE. Reboots the room after the activity.</a:t>
            </a:r>
          </a:p>
          <a:p>
            <a:endParaRPr dirty="0"/>
          </a:p>
          <a:p>
            <a:r>
              <a:rPr dirty="0"/>
              <a:t>- Capability asks what it can do. Authority asks what we permit it to cause.</a:t>
            </a:r>
          </a:p>
          <a:p>
            <a:r>
              <a:rPr dirty="0"/>
              <a:t>- Say the contrast line aloud; the next slide is its demonstration, not a new topic.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2 minutes — </a:t>
            </a:r>
            <a:r>
              <a:rPr i="1" dirty="0"/>
              <a:t>The AUTHORIZE hinge: same capability, five grants of authority.</a:t>
            </a:r>
          </a:p>
          <a:p>
            <a:endParaRPr dirty="0"/>
          </a:p>
          <a:p>
            <a:r>
              <a:rPr dirty="0"/>
              <a:t>- Walk the chain left to right: the agent never changes; the permitted consequence does.</a:t>
            </a:r>
          </a:p>
          <a:p>
            <a:r>
              <a:rPr dirty="0"/>
              <a:t>- Say it plainly: what an agent CAN do and what it MAY cause are separate engineering decisions.</a:t>
            </a:r>
          </a:p>
          <a:p>
            <a:r>
              <a:rPr dirty="0"/>
              <a:t>- Deliberately sparse. Let the progression do the work.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2 minutes — </a:t>
            </a:r>
            <a:r>
              <a:rPr i="1" dirty="0"/>
              <a:t>Authority is chosen against consequence, not against capability.</a:t>
            </a:r>
          </a:p>
          <a:p>
            <a:endParaRPr dirty="0"/>
          </a:p>
          <a:p>
            <a:r>
              <a:rPr dirty="0"/>
              <a:t>- Each step up the staircase admits a different class of consequence.</a:t>
            </a:r>
          </a:p>
          <a:p>
            <a:r>
              <a:rPr dirty="0"/>
              <a:t>- The question to leave on screen: what is the LEAST authority sufficient for the bounded work?</a:t>
            </a:r>
          </a:p>
          <a:p>
            <a:r>
              <a:rPr dirty="0"/>
              <a:t>- Say explicitly: a more capable agent does not automatically warrant more authority. This is where technological improvement and governance separate.</a:t>
            </a:r>
          </a:p>
          <a:p>
            <a:r>
              <a:rPr dirty="0"/>
              <a:t>- Do NOT teach guidance versus enforcement. That belongs to Alignment.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3 minutes — </a:t>
            </a:r>
            <a:r>
              <a:rPr i="1" dirty="0"/>
              <a:t>Authority is chosen against the work, not against the agent.</a:t>
            </a:r>
          </a:p>
          <a:p>
            <a:endParaRPr dirty="0"/>
          </a:p>
          <a:p>
            <a:r>
              <a:rPr dirty="0"/>
              <a:t>- Two dimensions: BOUND asks which choices the agent may resolve; AUTHORIZE asks what consequences those choices may produce.</a:t>
            </a:r>
          </a:p>
          <a:p>
            <a:r>
              <a:rPr dirty="0"/>
              <a:t>- Broader work does not imply broader authority. A better agent does not imply broader authority.</a:t>
            </a:r>
          </a:p>
          <a:p>
            <a:r>
              <a:rPr dirty="0"/>
              <a:t>- Walk the production-defect example: the same desired outcome admits very different assignments of authority.</a:t>
            </a:r>
          </a:p>
          <a:p>
            <a:r>
              <a:rPr dirty="0"/>
              <a:t>- Leave the bottom question on screen: which consequences must actually be available for this delegation to succeed?</a:t>
            </a:r>
          </a:p>
          <a:p>
            <a:r>
              <a:rPr dirty="0"/>
              <a:t>- Do NOT reintroduce guidance versus enforcement, gates, or obligation grains. Those belong to Alignment.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0.5 minutes — </a:t>
            </a:r>
            <a:r>
              <a:rPr i="1" dirty="0"/>
              <a:t>Section break: VERIFY.</a:t>
            </a:r>
          </a:p>
          <a:p>
            <a:endParaRPr dirty="0"/>
          </a:p>
          <a:p>
            <a:r>
              <a:rPr dirty="0"/>
              <a:t>- Permission to perform the work does not tell us when the work is acceptable.</a:t>
            </a:r>
          </a:p>
          <a:p>
            <a:r>
              <a:rPr dirty="0"/>
              <a:t>- This is the same evidentiary reasoning we developed in Validation, now applied to delegated work.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2.5 minutes — </a:t>
            </a:r>
            <a:r>
              <a:rPr i="1" dirty="0"/>
              <a:t>VERIFY: decide what evidence closes the delegation.</a:t>
            </a:r>
          </a:p>
          <a:p>
            <a:endParaRPr dirty="0"/>
          </a:p>
          <a:p>
            <a:r>
              <a:rPr dirty="0"/>
              <a:t>- Three delegated tasks, three evidence shapes; the burden scales with the claim and its consequences.</a:t>
            </a:r>
          </a:p>
          <a:p>
            <a:r>
              <a:rPr dirty="0"/>
              <a:t>- The principle is the content: the burden follows the claim, not the identity of the producer.</a:t>
            </a:r>
          </a:p>
          <a:p>
            <a:r>
              <a:rPr dirty="0"/>
              <a:t>- Do NOT reprise the Validation lecture. This places evidence inside the delegation model.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1.5 minutes — </a:t>
            </a:r>
            <a:r>
              <a:rPr i="1" dirty="0"/>
              <a:t>A producer's confidence is a claim, not evidence.</a:t>
            </a:r>
          </a:p>
          <a:p>
            <a:endParaRPr dirty="0"/>
          </a:p>
          <a:p>
            <a:r>
              <a:rPr dirty="0"/>
              <a:t>- The chain: a producer creates the artifact; the environment obtains and checks evidence; acceptance is an engineering decision.</a:t>
            </a:r>
          </a:p>
          <a:p>
            <a:r>
              <a:rPr dirty="0"/>
              <a:t>- Deliberately says PERSON OR AGENT. This is durable, not a statement about current agent unreliability.</a:t>
            </a:r>
          </a:p>
          <a:p>
            <a:r>
              <a:rPr dirty="0"/>
              <a:t>- An agent asserting 'the tests pass' is a claim to verify — exactly like a human author's assertion.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0.5 minutes — </a:t>
            </a:r>
            <a:r>
              <a:rPr i="1" dirty="0"/>
              <a:t>Section break: the delegation system. All four elements, equally.</a:t>
            </a:r>
          </a:p>
          <a:p>
            <a:endParaRPr dirty="0"/>
          </a:p>
          <a:p>
            <a:r>
              <a:rPr dirty="0"/>
              <a:t>- No single element is emphasized here. The remaining slides are about how the four interact.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2 minutes — </a:t>
            </a:r>
            <a:r>
              <a:rPr i="1" dirty="0"/>
              <a:t>The four decisions interact; the delegation system is the engineering object.</a:t>
            </a:r>
          </a:p>
          <a:p>
            <a:endParaRPr dirty="0"/>
          </a:p>
          <a:p>
            <a:r>
              <a:rPr dirty="0"/>
              <a:t>- Do not read these as four bullets. Point at the annotations and the box each one moves.</a:t>
            </a:r>
          </a:p>
          <a:p>
            <a:r>
              <a:rPr dirty="0"/>
              <a:t>- A stronger reasoner can support a broader BOUND. A better representation enlarges the tractable reasoning surface.</a:t>
            </a:r>
          </a:p>
          <a:p>
            <a:r>
              <a:rPr dirty="0"/>
              <a:t>- Narrower AUTHORIZE can buy safer autonomy. Stronger VERIFY can buy broader delegation.</a:t>
            </a:r>
          </a:p>
          <a:p>
            <a:r>
              <a:rPr dirty="0"/>
              <a:t>- The footer is the lecture's structural claim.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2 minutes — </a:t>
            </a:r>
            <a:r>
              <a:rPr i="1" dirty="0"/>
              <a:t>Establish the trajectory without making the framework contingent on 2026 limitations.</a:t>
            </a:r>
          </a:p>
          <a:p>
            <a:endParaRPr dirty="0"/>
          </a:p>
          <a:p>
            <a:r>
              <a:rPr dirty="0"/>
              <a:t>- Read the six capabilities as suppositions, not predictions.</a:t>
            </a:r>
          </a:p>
          <a:p>
            <a:r>
              <a:rPr dirty="0"/>
              <a:t>- Then reveal the bottom line and STOP. Do not answer it here.</a:t>
            </a:r>
          </a:p>
          <a:p>
            <a:r>
              <a:rPr dirty="0"/>
              <a:t>- The framework must not depend on today's weaknesses; that is why this slide is hypothetical.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6 minutes — </a:t>
            </a:r>
            <a:r>
              <a:rPr i="1" dirty="0"/>
              <a:t>Think, pair, share. Both questions stay open.</a:t>
            </a:r>
          </a:p>
          <a:p>
            <a:endParaRPr dirty="0"/>
          </a:p>
          <a:p>
            <a:r>
              <a:rPr dirty="0"/>
              <a:t>- Two minutes think, two minutes pair, two minutes share.</a:t>
            </a:r>
          </a:p>
          <a:p>
            <a:r>
              <a:rPr dirty="0"/>
              <a:t>- Prompt one is the direct question: which parts of engineering delegation change, and which remain?</a:t>
            </a:r>
          </a:p>
          <a:p>
            <a:r>
              <a:rPr dirty="0"/>
              <a:t>- Prompt two is deliberately provocative and is the segue to Modeling and Alignment.</a:t>
            </a:r>
          </a:p>
          <a:p>
            <a:r>
              <a:rPr dirty="0"/>
              <a:t>- DO NOT show answers. Discuss orally, then move on with the questions still open.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1.5 minutes — </a:t>
            </a:r>
            <a:r>
              <a:rPr i="1" dirty="0"/>
              <a:t>Hand off to the rest of Act II.</a:t>
            </a:r>
          </a:p>
          <a:p>
            <a:endParaRPr dirty="0"/>
          </a:p>
          <a:p>
            <a:r>
              <a:rPr dirty="0"/>
              <a:t>- Return of the four moves, nothing new.</a:t>
            </a:r>
          </a:p>
          <a:p>
            <a:r>
              <a:rPr dirty="0"/>
              <a:t>- Three forward questions name the next units: Modeling, Alignment, Failure-aware engineering.</a:t>
            </a:r>
          </a:p>
          <a:p>
            <a:r>
              <a:rPr dirty="0"/>
              <a:t>- Closing line: agents change who can perform realization; the rest of Act II asks how engineering retains informed control.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0.5 minutes — </a:t>
            </a:r>
            <a:r>
              <a:rPr i="1" dirty="0"/>
              <a:t>Logistics; do not let it interrupt the close.</a:t>
            </a:r>
          </a:p>
          <a:p>
            <a:endParaRPr dirty="0"/>
          </a:p>
          <a:p>
            <a:r>
              <a:rPr dirty="0"/>
              <a:t>- Phase 2 honest individual status update. The form closes at 4 PM today.</a:t>
            </a:r>
          </a:p>
          <a:p>
            <a:r>
              <a:rPr dirty="0"/>
              <a:t>- QR code and URL are both on the slide; either works.</a:t>
            </a:r>
          </a:p>
          <a:p>
            <a:r>
              <a:rPr dirty="0"/>
              <a:t>- This is an INDIVIDUAL submission, distinct from the team response collected during the in-class activity.</a:t>
            </a:r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18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08100" y="3235325"/>
            <a:ext cx="6400800" cy="1881188"/>
          </a:xfrm>
        </p:spPr>
        <p:txBody>
          <a:bodyPr/>
          <a:lstStyle>
            <a:lvl1pPr marL="0" indent="0" algn="ctr">
              <a:buFont typeface="Times" pitchFamily="18" charset="0"/>
              <a:buNone/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altLang="ko-KR" dirty="0"/>
              <a:t>Click to edit Master subtitle style</a:t>
            </a:r>
          </a:p>
        </p:txBody>
      </p:sp>
      <p:sp>
        <p:nvSpPr>
          <p:cNvPr id="251914" name="Rectangle 10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127125" y="2078038"/>
            <a:ext cx="7031038" cy="874712"/>
          </a:xfrm>
          <a:ln>
            <a:noFill/>
          </a:ln>
        </p:spPr>
        <p:txBody>
          <a:bodyPr/>
          <a:lstStyle>
            <a:lvl1pPr algn="ctr">
              <a:defRPr sz="3600" cap="none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altLang="ko-KR" dirty="0"/>
              <a:t>Click to edit master title style</a:t>
            </a:r>
          </a:p>
        </p:txBody>
      </p:sp>
      <p:sp>
        <p:nvSpPr>
          <p:cNvPr id="8" name="Line 66">
            <a:extLst>
              <a:ext uri="{FF2B5EF4-FFF2-40B4-BE49-F238E27FC236}">
                <a16:creationId xmlns:a16="http://schemas.microsoft.com/office/drawing/2014/main" id="{9629C0A1-FA46-974B-8B59-DAFA34D587F5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-16760" y="0"/>
            <a:ext cx="9144000" cy="0"/>
          </a:xfrm>
          <a:prstGeom prst="line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11" name="Line 66">
            <a:extLst>
              <a:ext uri="{FF2B5EF4-FFF2-40B4-BE49-F238E27FC236}">
                <a16:creationId xmlns:a16="http://schemas.microsoft.com/office/drawing/2014/main" id="{F21F285B-3B58-4149-B959-9010CE636448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0" y="6858000"/>
            <a:ext cx="9144000" cy="0"/>
          </a:xfrm>
          <a:prstGeom prst="line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5F3C42A2-A875-7F49-9930-886B64F262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EB45DA-9A0D-DC49-8E02-F30A5DDC21C3}" type="slidenum">
              <a:t>‹#›</a:t>
            </a:fld>
            <a:endParaRPr lang="en-US"/>
          </a:p>
        </p:txBody>
      </p:sp>
      <p:pic>
        <p:nvPicPr>
          <p:cNvPr id="1026" name="Purdue CoBrand">
            <a:extLst>
              <a:ext uri="{FF2B5EF4-FFF2-40B4-BE49-F238E27FC236}">
                <a16:creationId xmlns:a16="http://schemas.microsoft.com/office/drawing/2014/main" id="{BCBD89D8-43BD-5D41-99C6-91B0B6A519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97131" y="5715964"/>
            <a:ext cx="5091026" cy="542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609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 hasCustomPrompt="1"/>
          </p:nvPr>
        </p:nvSpPr>
        <p:spPr>
          <a:xfrm>
            <a:off x="277148" y="1305004"/>
            <a:ext cx="8557768" cy="5166916"/>
          </a:xfrm>
        </p:spPr>
        <p:txBody>
          <a:bodyPr/>
          <a:lstStyle>
            <a:lvl2pPr>
              <a:defRPr/>
            </a:lvl2pPr>
            <a:lvl3pPr>
              <a:defRPr/>
            </a:lvl3pPr>
          </a:lstStyle>
          <a:p>
            <a:pPr lvl="0"/>
            <a:r>
              <a:rPr lang="en-US" altLang="ko-KR" dirty="0"/>
              <a:t>Words</a:t>
            </a:r>
            <a:endParaRPr lang="ko-KR" altLang="en-US" dirty="0"/>
          </a:p>
          <a:p>
            <a:pPr lvl="1"/>
            <a:r>
              <a:rPr lang="en-US" altLang="ko-KR" dirty="0"/>
              <a:t>Words</a:t>
            </a:r>
            <a:endParaRPr lang="ko-KR" altLang="en-US" dirty="0"/>
          </a:p>
          <a:p>
            <a:pPr lvl="2"/>
            <a:r>
              <a:rPr lang="en-US" altLang="ko-KR" dirty="0"/>
              <a:t>Words</a:t>
            </a:r>
          </a:p>
          <a:p>
            <a:pPr lvl="3"/>
            <a:r>
              <a:rPr lang="en-US" altLang="ko-KR" dirty="0"/>
              <a:t>Words</a:t>
            </a:r>
          </a:p>
          <a:p>
            <a:pPr lvl="4"/>
            <a:r>
              <a:rPr lang="en-US" altLang="ko-KR" dirty="0"/>
              <a:t>Words</a:t>
            </a:r>
            <a:endParaRPr lang="ko-KR" altLang="en-US" dirty="0"/>
          </a:p>
        </p:txBody>
      </p:sp>
      <p:sp>
        <p:nvSpPr>
          <p:cNvPr id="5" name="제목 1"/>
          <p:cNvSpPr>
            <a:spLocks noGrp="1"/>
          </p:cNvSpPr>
          <p:nvPr>
            <p:ph type="title" hasCustomPrompt="1"/>
          </p:nvPr>
        </p:nvSpPr>
        <p:spPr>
          <a:xfrm>
            <a:off x="277148" y="118428"/>
            <a:ext cx="8043862" cy="638175"/>
          </a:xfrm>
          <a:noFill/>
          <a:ln>
            <a:noFill/>
          </a:ln>
        </p:spPr>
        <p:txBody>
          <a:bodyPr/>
          <a:lstStyle>
            <a:lvl1pPr algn="l">
              <a:defRPr b="0"/>
            </a:lvl1pPr>
          </a:lstStyle>
          <a:p>
            <a:r>
              <a:rPr lang="en-US" altLang="ko-KR" dirty="0"/>
              <a:t>Title</a:t>
            </a:r>
            <a:endParaRPr lang="ko-KR" altLang="en-US" dirty="0"/>
          </a:p>
        </p:txBody>
      </p:sp>
      <p:sp>
        <p:nvSpPr>
          <p:cNvPr id="4" name="Line 66">
            <a:extLst>
              <a:ext uri="{FF2B5EF4-FFF2-40B4-BE49-F238E27FC236}">
                <a16:creationId xmlns:a16="http://schemas.microsoft.com/office/drawing/2014/main" id="{67B3E873-1394-3543-8BD2-2C910090ECBD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277148" y="756603"/>
            <a:ext cx="8557769" cy="0"/>
          </a:xfrm>
          <a:prstGeom prst="line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010635A2-0953-8C4C-807B-9F1EE80A1B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EB45DA-9A0D-DC49-8E02-F30A5DDC21C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718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half" idx="1" hasCustomPrompt="1"/>
          </p:nvPr>
        </p:nvSpPr>
        <p:spPr>
          <a:xfrm>
            <a:off x="484369" y="1250205"/>
            <a:ext cx="4038600" cy="45259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 dirty="0"/>
              <a:t>Words</a:t>
            </a:r>
          </a:p>
          <a:p>
            <a:pPr lvl="1"/>
            <a:r>
              <a:rPr lang="en-US" altLang="ko-KR" dirty="0"/>
              <a:t>Words</a:t>
            </a:r>
          </a:p>
          <a:p>
            <a:pPr lvl="2"/>
            <a:r>
              <a:rPr lang="en-US" altLang="ko-KR" dirty="0"/>
              <a:t>Words</a:t>
            </a:r>
          </a:p>
          <a:p>
            <a:pPr lvl="3"/>
            <a:r>
              <a:rPr lang="en-US" altLang="ko-KR" dirty="0"/>
              <a:t>Words</a:t>
            </a:r>
          </a:p>
          <a:p>
            <a:pPr lvl="4"/>
            <a:r>
              <a:rPr lang="en-US" altLang="ko-KR" dirty="0"/>
              <a:t>Words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 hasCustomPrompt="1"/>
          </p:nvPr>
        </p:nvSpPr>
        <p:spPr>
          <a:xfrm>
            <a:off x="4675369" y="1250205"/>
            <a:ext cx="4038600" cy="45259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 dirty="0"/>
              <a:t>Words</a:t>
            </a:r>
          </a:p>
          <a:p>
            <a:pPr lvl="1"/>
            <a:r>
              <a:rPr lang="en-US" altLang="ko-KR" dirty="0"/>
              <a:t>Words</a:t>
            </a:r>
          </a:p>
          <a:p>
            <a:pPr lvl="2"/>
            <a:r>
              <a:rPr lang="en-US" altLang="ko-KR" dirty="0"/>
              <a:t>Words</a:t>
            </a:r>
          </a:p>
          <a:p>
            <a:pPr lvl="3"/>
            <a:r>
              <a:rPr lang="en-US" altLang="ko-KR" dirty="0"/>
              <a:t>Words</a:t>
            </a:r>
          </a:p>
          <a:p>
            <a:pPr lvl="4"/>
            <a:r>
              <a:rPr lang="en-US" altLang="ko-KR" dirty="0"/>
              <a:t>Words</a:t>
            </a:r>
            <a:endParaRPr lang="ko-KR" altLang="en-US" dirty="0"/>
          </a:p>
        </p:txBody>
      </p:sp>
      <p:sp>
        <p:nvSpPr>
          <p:cNvPr id="7" name="Line 66">
            <a:extLst>
              <a:ext uri="{FF2B5EF4-FFF2-40B4-BE49-F238E27FC236}">
                <a16:creationId xmlns:a16="http://schemas.microsoft.com/office/drawing/2014/main" id="{43238AEC-E676-EF48-A1EE-CE1856C5DB86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277148" y="756603"/>
            <a:ext cx="8577217" cy="0"/>
          </a:xfrm>
          <a:prstGeom prst="line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4EEA1B3E-FF6B-734D-830E-C9FC203C0A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148" y="118428"/>
            <a:ext cx="8043862" cy="638175"/>
          </a:xfrm>
          <a:noFill/>
          <a:ln>
            <a:noFill/>
          </a:ln>
        </p:spPr>
        <p:txBody>
          <a:bodyPr/>
          <a:lstStyle>
            <a:lvl1pPr algn="l">
              <a:defRPr b="0"/>
            </a:lvl1pPr>
          </a:lstStyle>
          <a:p>
            <a:r>
              <a:rPr lang="en-US" altLang="ko-KR" dirty="0"/>
              <a:t>Title</a:t>
            </a:r>
            <a:endParaRPr lang="ko-KR" alt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596EAF3-2266-1C40-896A-50BCE8F3A5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EB45DA-9A0D-DC49-8E02-F30A5DDC21C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698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685800" y="2747963"/>
            <a:ext cx="7772400" cy="1362075"/>
          </a:xfrm>
          <a:ln>
            <a:noFill/>
          </a:ln>
        </p:spPr>
        <p:txBody>
          <a:bodyPr anchor="t"/>
          <a:lstStyle>
            <a:lvl1pPr algn="ctr">
              <a:defRPr sz="4000" b="0" cap="none"/>
            </a:lvl1pPr>
          </a:lstStyle>
          <a:p>
            <a:r>
              <a:rPr lang="en-US" altLang="ko-KR" dirty="0"/>
              <a:t>Section heading</a:t>
            </a:r>
            <a:endParaRPr lang="ko-KR" altLang="en-US" dirty="0"/>
          </a:p>
        </p:txBody>
      </p:sp>
      <p:sp>
        <p:nvSpPr>
          <p:cNvPr id="5" name="Line 66">
            <a:extLst>
              <a:ext uri="{FF2B5EF4-FFF2-40B4-BE49-F238E27FC236}">
                <a16:creationId xmlns:a16="http://schemas.microsoft.com/office/drawing/2014/main" id="{5A7CBECB-F891-1E49-A038-D12E9EBD544E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-57794" y="0"/>
            <a:ext cx="9259587" cy="0"/>
          </a:xfrm>
          <a:prstGeom prst="line">
            <a:avLst/>
          </a:prstGeom>
          <a:noFill/>
          <a:ln w="762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6" name="Line 66">
            <a:extLst>
              <a:ext uri="{FF2B5EF4-FFF2-40B4-BE49-F238E27FC236}">
                <a16:creationId xmlns:a16="http://schemas.microsoft.com/office/drawing/2014/main" id="{A0F4931F-670B-5345-A445-E4A05AED83C7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-78517" y="6858000"/>
            <a:ext cx="9259587" cy="0"/>
          </a:xfrm>
          <a:prstGeom prst="line">
            <a:avLst/>
          </a:prstGeom>
          <a:noFill/>
          <a:ln w="762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8B85C08C-FD8D-C643-B13D-155D9A63D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EB45DA-9A0D-DC49-8E02-F30A5DDC21C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255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content - titl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 hasCustomPrompt="1"/>
          </p:nvPr>
        </p:nvSpPr>
        <p:spPr>
          <a:xfrm>
            <a:off x="457200" y="1258655"/>
            <a:ext cx="4040188" cy="63976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 dirty="0"/>
              <a:t>Left title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 hasCustomPrompt="1"/>
          </p:nvPr>
        </p:nvSpPr>
        <p:spPr>
          <a:xfrm>
            <a:off x="457200" y="1898417"/>
            <a:ext cx="4040188" cy="3951288"/>
          </a:xfrm>
        </p:spPr>
        <p:txBody>
          <a:bodyPr/>
          <a:lstStyle>
            <a:lvl1pPr>
              <a:defRPr sz="3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 dirty="0"/>
              <a:t>Words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258655"/>
            <a:ext cx="4041775" cy="63976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 dirty="0"/>
              <a:t>Right title</a:t>
            </a:r>
            <a:endParaRPr lang="ko-KR" altLang="en-US" dirty="0"/>
          </a:p>
        </p:txBody>
      </p:sp>
      <p:sp>
        <p:nvSpPr>
          <p:cNvPr id="6" name="내용 개체 틀 5"/>
          <p:cNvSpPr>
            <a:spLocks noGrp="1"/>
          </p:cNvSpPr>
          <p:nvPr>
            <p:ph sz="quarter" idx="4" hasCustomPrompt="1"/>
          </p:nvPr>
        </p:nvSpPr>
        <p:spPr>
          <a:xfrm>
            <a:off x="4645025" y="1898417"/>
            <a:ext cx="4041775" cy="3951288"/>
          </a:xfrm>
        </p:spPr>
        <p:txBody>
          <a:bodyPr/>
          <a:lstStyle>
            <a:lvl1pPr>
              <a:defRPr sz="3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 dirty="0"/>
              <a:t>Words</a:t>
            </a:r>
            <a:endParaRPr lang="ko-KR" altLang="en-US" dirty="0"/>
          </a:p>
        </p:txBody>
      </p:sp>
      <p:sp>
        <p:nvSpPr>
          <p:cNvPr id="9" name="Line 66">
            <a:extLst>
              <a:ext uri="{FF2B5EF4-FFF2-40B4-BE49-F238E27FC236}">
                <a16:creationId xmlns:a16="http://schemas.microsoft.com/office/drawing/2014/main" id="{2473502F-33E0-294C-B0A7-D634CB781736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277148" y="756603"/>
            <a:ext cx="8577217" cy="0"/>
          </a:xfrm>
          <a:prstGeom prst="line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AA231EA3-1A2F-1844-B410-74339C343F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148" y="118428"/>
            <a:ext cx="8043862" cy="638175"/>
          </a:xfrm>
          <a:noFill/>
          <a:ln>
            <a:noFill/>
          </a:ln>
        </p:spPr>
        <p:txBody>
          <a:bodyPr/>
          <a:lstStyle>
            <a:lvl1pPr algn="l">
              <a:defRPr b="0"/>
            </a:lvl1pPr>
          </a:lstStyle>
          <a:p>
            <a:r>
              <a:rPr lang="en-US" altLang="ko-KR" dirty="0"/>
              <a:t>Title</a:t>
            </a:r>
            <a:endParaRPr lang="ko-KR" altLang="en-US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9B355AFC-141A-4E45-A581-13630ADD3A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EB45DA-9A0D-DC49-8E02-F30A5DDC21C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69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st bor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 66">
            <a:extLst>
              <a:ext uri="{FF2B5EF4-FFF2-40B4-BE49-F238E27FC236}">
                <a16:creationId xmlns:a16="http://schemas.microsoft.com/office/drawing/2014/main" id="{5FBB5167-3962-F644-A1B0-164B48533467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-37071" y="0"/>
            <a:ext cx="9259587" cy="0"/>
          </a:xfrm>
          <a:prstGeom prst="line">
            <a:avLst/>
          </a:prstGeom>
          <a:noFill/>
          <a:ln w="762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4" name="Line 66">
            <a:extLst>
              <a:ext uri="{FF2B5EF4-FFF2-40B4-BE49-F238E27FC236}">
                <a16:creationId xmlns:a16="http://schemas.microsoft.com/office/drawing/2014/main" id="{E355375E-B5F3-774A-87F7-3A95BA8BDF7B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-57794" y="6858000"/>
            <a:ext cx="9259587" cy="0"/>
          </a:xfrm>
          <a:prstGeom prst="line">
            <a:avLst/>
          </a:prstGeom>
          <a:noFill/>
          <a:ln w="762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6ABDBE64-F9E8-B742-A7A4-414B9EF73E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EB45DA-9A0D-DC49-8E02-F30A5DDC21C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298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ra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 66">
            <a:extLst>
              <a:ext uri="{FF2B5EF4-FFF2-40B4-BE49-F238E27FC236}">
                <a16:creationId xmlns:a16="http://schemas.microsoft.com/office/drawing/2014/main" id="{5FBB5167-3962-F644-A1B0-164B48533467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-37071" y="0"/>
            <a:ext cx="9259587" cy="0"/>
          </a:xfrm>
          <a:prstGeom prst="line">
            <a:avLst/>
          </a:prstGeom>
          <a:noFill/>
          <a:ln w="762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4" name="Line 66">
            <a:extLst>
              <a:ext uri="{FF2B5EF4-FFF2-40B4-BE49-F238E27FC236}">
                <a16:creationId xmlns:a16="http://schemas.microsoft.com/office/drawing/2014/main" id="{E355375E-B5F3-774A-87F7-3A95BA8BDF7B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-57794" y="6858000"/>
            <a:ext cx="9259587" cy="0"/>
          </a:xfrm>
          <a:prstGeom prst="line">
            <a:avLst/>
          </a:prstGeom>
          <a:noFill/>
          <a:ln w="762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672F7B82-6823-A344-B297-9A5CC48E1F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77888" y="765140"/>
            <a:ext cx="3137521" cy="246833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7" name="그림 개체 틀 2">
            <a:extLst>
              <a:ext uri="{FF2B5EF4-FFF2-40B4-BE49-F238E27FC236}">
                <a16:creationId xmlns:a16="http://schemas.microsoft.com/office/drawing/2014/main" id="{07CA502D-41E1-4240-B817-57AFD70BC6F0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204723" y="765140"/>
            <a:ext cx="3137521" cy="246833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12" name="그림 개체 틀 2">
            <a:extLst>
              <a:ext uri="{FF2B5EF4-FFF2-40B4-BE49-F238E27FC236}">
                <a16:creationId xmlns:a16="http://schemas.microsoft.com/office/drawing/2014/main" id="{D1C72364-3DC9-604F-9514-883DF7EEBE18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877887" y="3596647"/>
            <a:ext cx="3137521" cy="246833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16" name="그림 개체 틀 2">
            <a:extLst>
              <a:ext uri="{FF2B5EF4-FFF2-40B4-BE49-F238E27FC236}">
                <a16:creationId xmlns:a16="http://schemas.microsoft.com/office/drawing/2014/main" id="{4193784B-AAFC-0447-AC84-915471C69183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204723" y="3616525"/>
            <a:ext cx="3137521" cy="246833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4036BF46-3CC3-FB43-A785-15DF5595B7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77819" y="213987"/>
            <a:ext cx="3136900" cy="550603"/>
          </a:xfrm>
        </p:spPr>
        <p:txBody>
          <a:bodyPr/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6" name="Text Placeholder 31">
            <a:extLst>
              <a:ext uri="{FF2B5EF4-FFF2-40B4-BE49-F238E27FC236}">
                <a16:creationId xmlns:a16="http://schemas.microsoft.com/office/drawing/2014/main" id="{8484378F-A4EB-7845-937E-05F96717894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05344" y="213987"/>
            <a:ext cx="3136900" cy="550603"/>
          </a:xfrm>
        </p:spPr>
        <p:txBody>
          <a:bodyPr/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7" name="Text Placeholder 31">
            <a:extLst>
              <a:ext uri="{FF2B5EF4-FFF2-40B4-BE49-F238E27FC236}">
                <a16:creationId xmlns:a16="http://schemas.microsoft.com/office/drawing/2014/main" id="{1EB6C479-EE50-B041-BED8-613EFA5D95F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77819" y="6093410"/>
            <a:ext cx="3136900" cy="550603"/>
          </a:xfrm>
        </p:spPr>
        <p:txBody>
          <a:bodyPr/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8" name="Text Placeholder 31">
            <a:extLst>
              <a:ext uri="{FF2B5EF4-FFF2-40B4-BE49-F238E27FC236}">
                <a16:creationId xmlns:a16="http://schemas.microsoft.com/office/drawing/2014/main" id="{7D0CA80B-F16F-FF48-80A3-27652129D3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5344" y="6093410"/>
            <a:ext cx="3136900" cy="550603"/>
          </a:xfrm>
        </p:spPr>
        <p:txBody>
          <a:bodyPr/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A66D64DC-EDD3-FD46-B93B-F8B818A43F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EB45DA-9A0D-DC49-8E02-F30A5DDC21C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395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altLang="ko-KR" dirty="0"/>
              <a:t>Title</a:t>
            </a:r>
            <a:endParaRPr lang="ko-KR" altLang="en-US" dirty="0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 dirty="0"/>
              <a:t>Remarks</a:t>
            </a:r>
            <a:endParaRPr lang="ko-KR" altLang="en-US" dirty="0"/>
          </a:p>
        </p:txBody>
      </p:sp>
      <p:sp>
        <p:nvSpPr>
          <p:cNvPr id="7" name="Line 66">
            <a:extLst>
              <a:ext uri="{FF2B5EF4-FFF2-40B4-BE49-F238E27FC236}">
                <a16:creationId xmlns:a16="http://schemas.microsoft.com/office/drawing/2014/main" id="{00379C94-9660-514E-8573-54286DE89411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-37071" y="0"/>
            <a:ext cx="9259587" cy="0"/>
          </a:xfrm>
          <a:prstGeom prst="line">
            <a:avLst/>
          </a:prstGeom>
          <a:noFill/>
          <a:ln w="762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8" name="Line 66">
            <a:extLst>
              <a:ext uri="{FF2B5EF4-FFF2-40B4-BE49-F238E27FC236}">
                <a16:creationId xmlns:a16="http://schemas.microsoft.com/office/drawing/2014/main" id="{D15DDF22-1F41-F644-A1F1-7ADD56BDE3A3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-57794" y="6858000"/>
            <a:ext cx="9259587" cy="0"/>
          </a:xfrm>
          <a:prstGeom prst="line">
            <a:avLst/>
          </a:prstGeom>
          <a:noFill/>
          <a:ln w="762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68A78BD7-835C-4B42-B0A0-24D4E1AA39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EB45DA-9A0D-DC49-8E02-F30A5DDC21C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961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ibu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3A8F23-A2CA-264E-8907-B0144A7D91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5200" y="1060230"/>
            <a:ext cx="6064017" cy="1838037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20000"/>
              <a:buFont typeface="+mj-lt"/>
              <a:buNone/>
              <a:tabLst/>
              <a:defRPr sz="2600" b="0" u="sng">
                <a:effectLst/>
              </a:defRPr>
            </a:lvl1pPr>
          </a:lstStyle>
          <a:p>
            <a:pPr lvl="0"/>
            <a:r>
              <a:rPr lang="en-US" dirty="0"/>
              <a:t>Contribution 1</a:t>
            </a:r>
            <a:r>
              <a:rPr lang="en-US" b="1" u="none" dirty="0"/>
              <a:t>		Details</a:t>
            </a:r>
          </a:p>
          <a:p>
            <a:pPr lvl="0"/>
            <a:endParaRPr lang="en-US" b="1" u="none" dirty="0"/>
          </a:p>
          <a:p>
            <a:pPr lvl="0"/>
            <a:endParaRPr lang="en-US" b="1" u="none" dirty="0"/>
          </a:p>
          <a:p>
            <a:pPr lvl="0"/>
            <a:endParaRPr lang="en-US" b="1" u="none" dirty="0"/>
          </a:p>
          <a:p>
            <a:pPr lvl="0"/>
            <a:endParaRPr lang="en-US" dirty="0"/>
          </a:p>
        </p:txBody>
      </p:sp>
      <p:sp>
        <p:nvSpPr>
          <p:cNvPr id="5" name="Line 66">
            <a:extLst>
              <a:ext uri="{FF2B5EF4-FFF2-40B4-BE49-F238E27FC236}">
                <a16:creationId xmlns:a16="http://schemas.microsoft.com/office/drawing/2014/main" id="{86516E46-FEB4-8747-ABDB-067B42ABF68D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277148" y="756603"/>
            <a:ext cx="8577217" cy="0"/>
          </a:xfrm>
          <a:prstGeom prst="line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ko-KR" alt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1898EFD-2916-7E45-875E-EDC4A17C409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761066" y="1749288"/>
            <a:ext cx="1456267" cy="9144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1F72ABDE-5179-AD48-8D9D-B12289E15BE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843866" y="1749288"/>
            <a:ext cx="1456267" cy="914400"/>
          </a:xfrm>
        </p:spPr>
        <p:txBody>
          <a:bodyPr/>
          <a:lstStyle/>
          <a:p>
            <a:endParaRPr lang="en-US"/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B91A572F-A890-4245-9D69-1E7986ADF7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5200" y="3129880"/>
            <a:ext cx="6064017" cy="1838037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20000"/>
              <a:buFont typeface="+mj-lt"/>
              <a:buNone/>
              <a:tabLst/>
              <a:defRPr sz="2600" b="0" u="sng">
                <a:effectLst/>
              </a:defRPr>
            </a:lvl1pPr>
          </a:lstStyle>
          <a:p>
            <a:pPr lvl="0"/>
            <a:r>
              <a:rPr lang="en-US" dirty="0"/>
              <a:t>Contribution 2</a:t>
            </a:r>
            <a:r>
              <a:rPr lang="en-US" b="1" u="none" dirty="0"/>
              <a:t>		Details</a:t>
            </a:r>
          </a:p>
          <a:p>
            <a:pPr lvl="0"/>
            <a:endParaRPr lang="en-US" b="1" u="none" dirty="0"/>
          </a:p>
          <a:p>
            <a:pPr lvl="0"/>
            <a:endParaRPr lang="en-US" b="1" u="none" dirty="0"/>
          </a:p>
          <a:p>
            <a:pPr lvl="0"/>
            <a:endParaRPr lang="en-US" b="1" u="none" dirty="0"/>
          </a:p>
          <a:p>
            <a:pPr lvl="0"/>
            <a:endParaRPr lang="en-US" dirty="0"/>
          </a:p>
        </p:txBody>
      </p:sp>
      <p:sp>
        <p:nvSpPr>
          <p:cNvPr id="23" name="Picture Placeholder 7">
            <a:extLst>
              <a:ext uri="{FF2B5EF4-FFF2-40B4-BE49-F238E27FC236}">
                <a16:creationId xmlns:a16="http://schemas.microsoft.com/office/drawing/2014/main" id="{15D737B2-4D4D-4242-8E23-8DE607338BC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61066" y="3818938"/>
            <a:ext cx="1456267" cy="914400"/>
          </a:xfrm>
        </p:spPr>
        <p:txBody>
          <a:bodyPr/>
          <a:lstStyle/>
          <a:p>
            <a:endParaRPr lang="en-US"/>
          </a:p>
        </p:txBody>
      </p:sp>
      <p:sp>
        <p:nvSpPr>
          <p:cNvPr id="24" name="Picture Placeholder 7">
            <a:extLst>
              <a:ext uri="{FF2B5EF4-FFF2-40B4-BE49-F238E27FC236}">
                <a16:creationId xmlns:a16="http://schemas.microsoft.com/office/drawing/2014/main" id="{96C1B088-3A02-5945-975E-54F1F9D0E5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43866" y="3818938"/>
            <a:ext cx="1456267" cy="914400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763F7E14-41AB-9449-929A-4F43668AF0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148" y="118428"/>
            <a:ext cx="8043862" cy="638175"/>
          </a:xfrm>
          <a:noFill/>
          <a:ln>
            <a:noFill/>
          </a:ln>
        </p:spPr>
        <p:txBody>
          <a:bodyPr/>
          <a:lstStyle>
            <a:lvl1pPr algn="l">
              <a:defRPr b="0"/>
            </a:lvl1pPr>
          </a:lstStyle>
          <a:p>
            <a:r>
              <a:rPr lang="en-US" altLang="ko-KR" dirty="0"/>
              <a:t>Summary of contributions</a:t>
            </a:r>
            <a:endParaRPr lang="ko-KR" altLang="en-US" dirty="0"/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218A7F7C-A154-3640-88AE-9E855B94CC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EB45DA-9A0D-DC49-8E02-F30A5DDC21C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95915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1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06045" y="964692"/>
            <a:ext cx="5937755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C6965342-B6F4-4E4D-AE27-465DB42B2B52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8746670" y="6562249"/>
            <a:ext cx="292555" cy="156273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ABD288-7B20-F443-BAE8-CBAAD13A46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rgbClr val="555960"/>
                </a:solidFill>
              </a:defRPr>
            </a:lvl1pPr>
          </a:lstStyle>
          <a:p>
            <a:fld id="{B7EB45DA-9A0D-DC49-8E02-F30A5DDC21C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336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none" spc="200" baseline="0">
          <a:solidFill>
            <a:srgbClr val="262626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  <p15:guide id="3" orient="horz" pos="4056">
          <p15:clr>
            <a:srgbClr val="F26B43"/>
          </p15:clr>
        </p15:guide>
        <p15:guide id="4" orient="horz" pos="3936">
          <p15:clr>
            <a:srgbClr val="F26B43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DD7291C3-5AE9-477A-3F39-34A06A62D99C}"/>
              </a:ext>
            </a:extLst>
          </p:cNvPr>
          <p:cNvSpPr txBox="1">
            <a:spLocks/>
          </p:cNvSpPr>
          <p:nvPr/>
        </p:nvSpPr>
        <p:spPr bwMode="black">
          <a:xfrm>
            <a:off x="439339" y="565149"/>
            <a:ext cx="8265319" cy="1195411"/>
          </a:xfrm>
          <a:prstGeom prst="rect">
            <a:avLst/>
          </a:prstGeom>
          <a:solidFill>
            <a:srgbClr val="FFFFFF"/>
          </a:solidFill>
          <a:ln w="31750" cap="sq">
            <a:noFill/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none" spc="200" baseline="0">
                <a:solidFill>
                  <a:srgbClr val="00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2000" i="1" dirty="0"/>
              <a:t>Software Engineering</a:t>
            </a:r>
            <a:br>
              <a:rPr lang="en-US" sz="2000" i="1" dirty="0"/>
            </a:br>
            <a:br>
              <a:rPr lang="en-US" sz="2000" i="1" dirty="0"/>
            </a:br>
            <a:r>
              <a:rPr lang="en-US" sz="1600" i="1" dirty="0"/>
              <a:t>ECE 30861 / CSCI 45000</a:t>
            </a:r>
            <a:endParaRPr lang="en-US" sz="2000" i="1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7EB45DA-9A0D-DC49-8E02-F30A5DDC21C3}" type="slidenum">
              <a:rPr lang="en-US" smtClean="0"/>
              <a:t>1</a:t>
            </a:fld>
            <a:endParaRPr lang="en-US"/>
          </a:p>
        </p:txBody>
      </p:sp>
      <p:sp>
        <p:nvSpPr>
          <p:cNvPr id="100" name="TitleBlock"/>
          <p:cNvSpPr txBox="1"/>
          <p:nvPr/>
        </p:nvSpPr>
        <p:spPr>
          <a:xfrm>
            <a:off x="224028" y="1371600"/>
            <a:ext cx="8695944" cy="21488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4000" b="0" i="0" dirty="0">
                <a:solidFill>
                  <a:srgbClr val="000000"/>
                </a:solidFill>
              </a:rPr>
              <a:t>Engineering with Agents</a:t>
            </a:r>
          </a:p>
          <a:p>
            <a:pPr algn="ctr">
              <a:buNone/>
            </a:pPr>
            <a:r>
              <a:rPr lang="en-US" sz="2300" b="0" i="1" dirty="0">
                <a:solidFill>
                  <a:srgbClr val="8E6F3E"/>
                </a:solidFill>
              </a:rPr>
              <a:t>How should engineers delegate work</a:t>
            </a:r>
          </a:p>
          <a:p>
            <a:pPr algn="ctr">
              <a:buNone/>
            </a:pPr>
            <a:r>
              <a:rPr lang="en-US" sz="2300" b="0" i="1" dirty="0">
                <a:solidFill>
                  <a:srgbClr val="8E6F3E"/>
                </a:solidFill>
              </a:rPr>
              <a:t>to capable but fallible machines?</a:t>
            </a:r>
          </a:p>
          <a:p>
            <a:pPr algn="ctr">
              <a:buNone/>
            </a:pPr>
            <a:r>
              <a:rPr lang="en-US" sz="2000" b="0" i="1" dirty="0">
                <a:solidFill>
                  <a:srgbClr val="000000"/>
                </a:solidFill>
              </a:rPr>
              <a:t>Prof. James C. Davis</a:t>
            </a:r>
          </a:p>
          <a:p>
            <a:pPr algn="ctr">
              <a:buNone/>
            </a:pPr>
            <a:r>
              <a:rPr lang="en-US" sz="2000" b="0" i="1" dirty="0">
                <a:solidFill>
                  <a:srgbClr val="000000"/>
                </a:solidFill>
              </a:rPr>
              <a:t>Prof. Steve France</a:t>
            </a:r>
          </a:p>
        </p:txBody>
      </p:sp>
      <p:sp>
        <p:nvSpPr>
          <p:cNvPr id="101" name="Label"/>
          <p:cNvSpPr txBox="1"/>
          <p:nvPr/>
        </p:nvSpPr>
        <p:spPr>
          <a:xfrm>
            <a:off x="224028" y="3639312"/>
            <a:ext cx="8695944" cy="3017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2000" b="1" i="0" dirty="0">
                <a:solidFill>
                  <a:srgbClr val="8E6F3E"/>
                </a:solidFill>
              </a:rPr>
              <a:t>THE MODEL THIS LECTURE BUILDS</a:t>
            </a:r>
          </a:p>
        </p:txBody>
      </p:sp>
      <p:sp>
        <p:nvSpPr>
          <p:cNvPr id="102" name="T0"/>
          <p:cNvSpPr/>
          <p:nvPr/>
        </p:nvSpPr>
        <p:spPr>
          <a:xfrm>
            <a:off x="717804" y="4041648"/>
            <a:ext cx="1700784" cy="73152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5C4826"/>
                </a:solidFill>
              </a:rPr>
              <a:t>BOUND</a:t>
            </a:r>
          </a:p>
        </p:txBody>
      </p:sp>
      <p:cxnSp>
        <p:nvCxnSpPr>
          <p:cNvPr id="120" name="TA0"/>
          <p:cNvCxnSpPr/>
          <p:nvPr/>
        </p:nvCxnSpPr>
        <p:spPr>
          <a:xfrm>
            <a:off x="2432304" y="4407408"/>
            <a:ext cx="274320" cy="0"/>
          </a:xfrm>
          <a:prstGeom prst="straightConnector1">
            <a:avLst/>
          </a:prstGeom>
          <a:ln w="28575">
            <a:solidFill>
              <a:srgbClr val="8E6F3E"/>
            </a:solidFill>
            <a:tailEnd type="triangle" w="med" len="med"/>
          </a:ln>
        </p:spPr>
      </p:cxnSp>
      <p:sp>
        <p:nvSpPr>
          <p:cNvPr id="103" name="T1"/>
          <p:cNvSpPr/>
          <p:nvPr/>
        </p:nvSpPr>
        <p:spPr>
          <a:xfrm>
            <a:off x="2720340" y="4041648"/>
            <a:ext cx="1700784" cy="73152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5C4826"/>
                </a:solidFill>
              </a:rPr>
              <a:t>EQUIP</a:t>
            </a:r>
          </a:p>
        </p:txBody>
      </p:sp>
      <p:cxnSp>
        <p:nvCxnSpPr>
          <p:cNvPr id="121" name="TA1"/>
          <p:cNvCxnSpPr/>
          <p:nvPr/>
        </p:nvCxnSpPr>
        <p:spPr>
          <a:xfrm>
            <a:off x="4434840" y="4407408"/>
            <a:ext cx="274320" cy="0"/>
          </a:xfrm>
          <a:prstGeom prst="straightConnector1">
            <a:avLst/>
          </a:prstGeom>
          <a:ln w="28575">
            <a:solidFill>
              <a:srgbClr val="8E6F3E"/>
            </a:solidFill>
            <a:tailEnd type="triangle" w="med" len="med"/>
          </a:ln>
        </p:spPr>
      </p:cxnSp>
      <p:sp>
        <p:nvSpPr>
          <p:cNvPr id="104" name="T2"/>
          <p:cNvSpPr/>
          <p:nvPr/>
        </p:nvSpPr>
        <p:spPr>
          <a:xfrm>
            <a:off x="4722876" y="4041648"/>
            <a:ext cx="1700784" cy="73152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5C4826"/>
                </a:solidFill>
              </a:rPr>
              <a:t>AUTHORIZE</a:t>
            </a:r>
          </a:p>
        </p:txBody>
      </p:sp>
      <p:cxnSp>
        <p:nvCxnSpPr>
          <p:cNvPr id="122" name="TA2"/>
          <p:cNvCxnSpPr/>
          <p:nvPr/>
        </p:nvCxnSpPr>
        <p:spPr>
          <a:xfrm>
            <a:off x="6437376" y="4407408"/>
            <a:ext cx="274320" cy="0"/>
          </a:xfrm>
          <a:prstGeom prst="straightConnector1">
            <a:avLst/>
          </a:prstGeom>
          <a:ln w="28575">
            <a:solidFill>
              <a:srgbClr val="8E6F3E"/>
            </a:solidFill>
            <a:tailEnd type="triangle" w="med" len="med"/>
          </a:ln>
        </p:spPr>
      </p:cxnSp>
      <p:sp>
        <p:nvSpPr>
          <p:cNvPr id="105" name="T3"/>
          <p:cNvSpPr/>
          <p:nvPr/>
        </p:nvSpPr>
        <p:spPr>
          <a:xfrm>
            <a:off x="6725412" y="4041648"/>
            <a:ext cx="1700784" cy="73152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5C4826"/>
                </a:solidFill>
              </a:rPr>
              <a:t>VERIFY</a:t>
            </a:r>
          </a:p>
        </p:txBody>
      </p:sp>
      <p:sp>
        <p:nvSpPr>
          <p:cNvPr id="109" name="TwoLines"/>
          <p:cNvSpPr txBox="1"/>
          <p:nvPr/>
        </p:nvSpPr>
        <p:spPr>
          <a:xfrm>
            <a:off x="224028" y="4956048"/>
            <a:ext cx="8695944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2000" b="0" i="0" dirty="0">
                <a:solidFill>
                  <a:srgbClr val="555960"/>
                </a:solidFill>
              </a:rPr>
              <a:t>Act I asked how engineers decide what to build and how to justify it.</a:t>
            </a:r>
          </a:p>
          <a:p>
            <a:pPr algn="ctr">
              <a:spcBef>
                <a:spcPts val="160"/>
              </a:spcBef>
              <a:buNone/>
            </a:pPr>
            <a:r>
              <a:rPr lang="en-US" sz="2000" b="0" i="0" dirty="0">
                <a:solidFill>
                  <a:srgbClr val="555960"/>
                </a:solidFill>
              </a:rPr>
              <a:t>Act II begins with machines that can do the building. Today: how to delegate.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7EB45DA-9A0D-DC49-8E02-F30A5DDC21C3}" type="slidenum">
              <a:rPr lang="en-US" smtClean="0"/>
              <a:t>2</a:t>
            </a:fld>
            <a:endParaRPr lang="en-US"/>
          </a:p>
        </p:txBody>
      </p:sp>
      <p:sp>
        <p:nvSpPr>
          <p:cNvPr id="90" name="SectionLabel"/>
          <p:cNvSpPr txBox="1"/>
          <p:nvPr/>
        </p:nvSpPr>
        <p:spPr>
          <a:xfrm>
            <a:off x="685800" y="1874520"/>
            <a:ext cx="7772400" cy="3566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2200" b="1" i="0" dirty="0">
                <a:solidFill>
                  <a:srgbClr val="8E6F3E"/>
                </a:solidFill>
              </a:rPr>
              <a:t>ENGINEERING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377440"/>
            <a:ext cx="7772400" cy="1371600"/>
          </a:xfrm>
        </p:spPr>
        <p:txBody>
          <a:bodyPr>
            <a:normAutofit/>
          </a:bodyPr>
          <a:lstStyle/>
          <a:p>
            <a:pPr algn="ctr">
              <a:buNone/>
              <a:defRPr b="0"/>
            </a:pPr>
            <a:r>
              <a:rPr lang="en-US" sz="2400" b="0" i="0" dirty="0">
                <a:solidFill>
                  <a:srgbClr val="000000"/>
                </a:solidFill>
              </a:rPr>
              <a:t>Engineers may delegate realization</a:t>
            </a:r>
          </a:p>
          <a:p>
            <a:pPr algn="ctr">
              <a:buNone/>
              <a:defRPr b="0"/>
            </a:pPr>
            <a:r>
              <a:rPr lang="en-US" sz="2400" b="0" i="0" dirty="0">
                <a:solidFill>
                  <a:srgbClr val="000000"/>
                </a:solidFill>
              </a:rPr>
              <a:t>without delegating responsibility</a:t>
            </a:r>
          </a:p>
          <a:p>
            <a:pPr algn="ctr">
              <a:buNone/>
              <a:defRPr b="0"/>
            </a:pPr>
            <a:r>
              <a:rPr lang="en-US" sz="2400" b="0" i="0" dirty="0">
                <a:solidFill>
                  <a:srgbClr val="000000"/>
                </a:solidFill>
              </a:rPr>
              <a:t>for the resulting system.</a:t>
            </a:r>
          </a:p>
        </p:txBody>
      </p:sp>
      <p:sp>
        <p:nvSpPr>
          <p:cNvPr id="91" name="Rule"/>
          <p:cNvSpPr/>
          <p:nvPr/>
        </p:nvSpPr>
        <p:spPr>
          <a:xfrm>
            <a:off x="3429000" y="4023360"/>
            <a:ext cx="2286000" cy="51206"/>
          </a:xfrm>
          <a:prstGeom prst="rect">
            <a:avLst/>
          </a:prstGeom>
          <a:solidFill>
            <a:srgbClr val="8E6F3E"/>
          </a:solidFill>
          <a:ln w="12700">
            <a:solidFill>
              <a:srgbClr val="8E6F3E"/>
            </a:solidFill>
          </a:ln>
        </p:spPr>
        <p:txBody>
          <a:bodyPr wrap="square" lIns="27432" tIns="22860" rIns="27432" bIns="22860" anchor="ctr"/>
          <a:lstStyle/>
          <a:p>
            <a:endParaRPr/>
          </a:p>
        </p:txBody>
      </p:sp>
      <p:sp>
        <p:nvSpPr>
          <p:cNvPr id="92" name="Transition"/>
          <p:cNvSpPr txBox="1"/>
          <p:nvPr/>
        </p:nvSpPr>
        <p:spPr>
          <a:xfrm>
            <a:off x="274320" y="4434840"/>
            <a:ext cx="859536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2000" b="0" i="1" dirty="0">
                <a:solidFill>
                  <a:srgbClr val="555960"/>
                </a:solidFill>
              </a:rPr>
              <a:t>So delegation itself must be engineered.</a:t>
            </a:r>
          </a:p>
        </p:txBody>
      </p:sp>
      <p:sp>
        <p:nvSpPr>
          <p:cNvPr id="93" name="Chain"/>
          <p:cNvSpPr txBox="1"/>
          <p:nvPr/>
        </p:nvSpPr>
        <p:spPr>
          <a:xfrm>
            <a:off x="274320" y="5074920"/>
            <a:ext cx="859536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2400" b="1" i="0" dirty="0">
                <a:solidFill>
                  <a:srgbClr val="8E6F3E"/>
                </a:solidFill>
              </a:rPr>
              <a:t>BOUND → EQUIP → AUTHORIZE → VERIFY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48" y="118428"/>
            <a:ext cx="8590000" cy="638175"/>
          </a:xfrm>
        </p:spPr>
        <p:txBody>
          <a:bodyPr>
            <a:normAutofit fontScale="90000"/>
          </a:bodyPr>
          <a:lstStyle/>
          <a:p>
            <a:pPr>
              <a:buNone/>
              <a:defRPr b="0"/>
            </a:pPr>
            <a:r>
              <a:rPr lang="en-US" sz="2400" b="0" i="0" dirty="0">
                <a:solidFill>
                  <a:srgbClr val="000000"/>
                </a:solidFill>
              </a:rPr>
              <a:t>Delegation did not begin with agents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7EB45DA-9A0D-DC49-8E02-F30A5DDC21C3}" type="slidenum">
              <a:rPr lang="en-US" smtClean="0"/>
              <a:t>1</a:t>
            </a:fld>
            <a:endParaRPr lang="en-US"/>
          </a:p>
        </p:txBody>
      </p:sp>
      <p:sp>
        <p:nvSpPr>
          <p:cNvPr id="100" name="H0"/>
          <p:cNvSpPr/>
          <p:nvPr/>
        </p:nvSpPr>
        <p:spPr>
          <a:xfrm>
            <a:off x="274320" y="1097280"/>
            <a:ext cx="2679192" cy="530352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FFFFFF"/>
                </a:solidFill>
              </a:rPr>
              <a:t>NURSING</a:t>
            </a:r>
          </a:p>
        </p:txBody>
      </p:sp>
      <p:sp>
        <p:nvSpPr>
          <p:cNvPr id="110" name="A0"/>
          <p:cNvSpPr/>
          <p:nvPr/>
        </p:nvSpPr>
        <p:spPr>
          <a:xfrm>
            <a:off x="274320" y="1810512"/>
            <a:ext cx="2679192" cy="65836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0" i="0" dirty="0">
                <a:solidFill>
                  <a:srgbClr val="555960"/>
                </a:solidFill>
              </a:rPr>
              <a:t>professional</a:t>
            </a:r>
          </a:p>
        </p:txBody>
      </p:sp>
      <p:cxnSp>
        <p:nvCxnSpPr>
          <p:cNvPr id="120" name="AR0"/>
          <p:cNvCxnSpPr/>
          <p:nvPr/>
        </p:nvCxnSpPr>
        <p:spPr>
          <a:xfrm>
            <a:off x="1613916" y="2542032"/>
            <a:ext cx="0" cy="310896"/>
          </a:xfrm>
          <a:prstGeom prst="straightConnector1">
            <a:avLst/>
          </a:prstGeom>
          <a:ln w="28575">
            <a:solidFill>
              <a:srgbClr val="8E6F3E"/>
            </a:solidFill>
            <a:tailEnd type="triangle" w="med" len="med"/>
          </a:ln>
        </p:spPr>
      </p:cxnSp>
      <p:sp>
        <p:nvSpPr>
          <p:cNvPr id="130" name="B0"/>
          <p:cNvSpPr/>
          <p:nvPr/>
        </p:nvSpPr>
        <p:spPr>
          <a:xfrm>
            <a:off x="274320" y="2926080"/>
            <a:ext cx="2679192" cy="132588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5C4826"/>
                </a:solidFill>
              </a:rPr>
              <a:t>delegated clinical work</a:t>
            </a:r>
          </a:p>
        </p:txBody>
      </p:sp>
      <p:sp>
        <p:nvSpPr>
          <p:cNvPr id="101" name="H1"/>
          <p:cNvSpPr/>
          <p:nvPr/>
        </p:nvSpPr>
        <p:spPr>
          <a:xfrm>
            <a:off x="3227832" y="1097280"/>
            <a:ext cx="2679192" cy="530352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FFFFFF"/>
                </a:solidFill>
              </a:rPr>
              <a:t>FACTORY</a:t>
            </a:r>
          </a:p>
        </p:txBody>
      </p:sp>
      <p:sp>
        <p:nvSpPr>
          <p:cNvPr id="111" name="A1"/>
          <p:cNvSpPr/>
          <p:nvPr/>
        </p:nvSpPr>
        <p:spPr>
          <a:xfrm>
            <a:off x="3227832" y="1810512"/>
            <a:ext cx="2679192" cy="65836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0" i="0" dirty="0">
                <a:solidFill>
                  <a:srgbClr val="555960"/>
                </a:solidFill>
              </a:rPr>
              <a:t>engineer</a:t>
            </a:r>
          </a:p>
        </p:txBody>
      </p:sp>
      <p:cxnSp>
        <p:nvCxnSpPr>
          <p:cNvPr id="121" name="AR1"/>
          <p:cNvCxnSpPr/>
          <p:nvPr/>
        </p:nvCxnSpPr>
        <p:spPr>
          <a:xfrm>
            <a:off x="4567428" y="2542032"/>
            <a:ext cx="0" cy="310896"/>
          </a:xfrm>
          <a:prstGeom prst="straightConnector1">
            <a:avLst/>
          </a:prstGeom>
          <a:ln w="28575">
            <a:solidFill>
              <a:srgbClr val="8E6F3E"/>
            </a:solidFill>
            <a:tailEnd type="triangle" w="med" len="med"/>
          </a:ln>
        </p:spPr>
      </p:cxnSp>
      <p:sp>
        <p:nvSpPr>
          <p:cNvPr id="131" name="B1"/>
          <p:cNvSpPr/>
          <p:nvPr/>
        </p:nvSpPr>
        <p:spPr>
          <a:xfrm>
            <a:off x="3227832" y="2926080"/>
            <a:ext cx="2679192" cy="132588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5C4826"/>
                </a:solidFill>
              </a:rPr>
              <a:t>machinist + machinery</a:t>
            </a:r>
          </a:p>
        </p:txBody>
      </p:sp>
      <p:sp>
        <p:nvSpPr>
          <p:cNvPr id="102" name="H2"/>
          <p:cNvSpPr/>
          <p:nvPr/>
        </p:nvSpPr>
        <p:spPr>
          <a:xfrm>
            <a:off x="6181344" y="1097280"/>
            <a:ext cx="2679192" cy="530352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FFFFFF"/>
                </a:solidFill>
              </a:rPr>
              <a:t>SOFTWARE</a:t>
            </a:r>
          </a:p>
        </p:txBody>
      </p:sp>
      <p:sp>
        <p:nvSpPr>
          <p:cNvPr id="112" name="A2"/>
          <p:cNvSpPr/>
          <p:nvPr/>
        </p:nvSpPr>
        <p:spPr>
          <a:xfrm>
            <a:off x="6181344" y="1810512"/>
            <a:ext cx="2679192" cy="65836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0" i="0" dirty="0">
                <a:solidFill>
                  <a:srgbClr val="555960"/>
                </a:solidFill>
              </a:rPr>
              <a:t>engineer</a:t>
            </a:r>
          </a:p>
        </p:txBody>
      </p:sp>
      <p:cxnSp>
        <p:nvCxnSpPr>
          <p:cNvPr id="122" name="AR2"/>
          <p:cNvCxnSpPr/>
          <p:nvPr/>
        </p:nvCxnSpPr>
        <p:spPr>
          <a:xfrm>
            <a:off x="7520940" y="2542032"/>
            <a:ext cx="0" cy="310896"/>
          </a:xfrm>
          <a:prstGeom prst="straightConnector1">
            <a:avLst/>
          </a:prstGeom>
          <a:ln w="28575">
            <a:solidFill>
              <a:srgbClr val="8E6F3E"/>
            </a:solidFill>
            <a:tailEnd type="triangle" w="med" len="med"/>
          </a:ln>
        </p:spPr>
      </p:cxnSp>
      <p:sp>
        <p:nvSpPr>
          <p:cNvPr id="132" name="B2"/>
          <p:cNvSpPr/>
          <p:nvPr/>
        </p:nvSpPr>
        <p:spPr>
          <a:xfrm>
            <a:off x="6181344" y="2926080"/>
            <a:ext cx="2679192" cy="132588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5C4826"/>
                </a:solidFill>
              </a:rPr>
              <a:t>colleague + deterministic automation + agent</a:t>
            </a:r>
          </a:p>
        </p:txBody>
      </p:sp>
      <p:sp>
        <p:nvSpPr>
          <p:cNvPr id="150" name="Ital"/>
          <p:cNvSpPr txBox="1"/>
          <p:nvPr/>
        </p:nvSpPr>
        <p:spPr>
          <a:xfrm>
            <a:off x="274320" y="4617720"/>
            <a:ext cx="859536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1700" b="0" i="1" dirty="0">
                <a:solidFill>
                  <a:srgbClr val="555960"/>
                </a:solidFill>
              </a:rPr>
              <a:t>Nursing and manufacturing engineered delegation long before generative AI.</a:t>
            </a:r>
          </a:p>
        </p:txBody>
      </p:sp>
      <p:sp>
        <p:nvSpPr>
          <p:cNvPr id="199" name="FooterBand"/>
          <p:cNvSpPr/>
          <p:nvPr/>
        </p:nvSpPr>
        <p:spPr>
          <a:xfrm>
            <a:off x="274320" y="5852160"/>
            <a:ext cx="8595360" cy="566928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FFFFFF"/>
                </a:solidFill>
              </a:rPr>
              <a:t>Different recipients. The same engineering problem.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48" y="118428"/>
            <a:ext cx="8590000" cy="638175"/>
          </a:xfrm>
        </p:spPr>
        <p:txBody>
          <a:bodyPr>
            <a:normAutofit fontScale="90000"/>
          </a:bodyPr>
          <a:lstStyle/>
          <a:p>
            <a:pPr>
              <a:buNone/>
              <a:defRPr b="0"/>
            </a:pPr>
            <a:r>
              <a:rPr lang="en-US" sz="2400" b="0" i="0" dirty="0">
                <a:solidFill>
                  <a:srgbClr val="000000"/>
                </a:solidFill>
              </a:rPr>
              <a:t>The recipient changes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7EB45DA-9A0D-DC49-8E02-F30A5DDC21C3}" type="slidenum">
              <a:rPr lang="en-US" smtClean="0"/>
              <a:t>1</a:t>
            </a:fld>
            <a:endParaRPr lang="en-US"/>
          </a:p>
        </p:txBody>
      </p:sp>
      <p:sp>
        <p:nvSpPr>
          <p:cNvPr id="99" name="HL"/>
          <p:cNvSpPr/>
          <p:nvPr/>
        </p:nvSpPr>
        <p:spPr>
          <a:xfrm>
            <a:off x="274320" y="1051560"/>
            <a:ext cx="1920240" cy="512064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>
              <a:buNone/>
            </a:pPr>
            <a:endParaRPr lang="en-US"/>
          </a:p>
        </p:txBody>
      </p:sp>
      <p:sp>
        <p:nvSpPr>
          <p:cNvPr id="100" name="H0"/>
          <p:cNvSpPr/>
          <p:nvPr/>
        </p:nvSpPr>
        <p:spPr>
          <a:xfrm>
            <a:off x="2304288" y="1051560"/>
            <a:ext cx="2084832" cy="512064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600" b="1" i="0" dirty="0">
                <a:solidFill>
                  <a:srgbClr val="FFFFFF"/>
                </a:solidFill>
              </a:rPr>
              <a:t>PERSON</a:t>
            </a:r>
          </a:p>
        </p:txBody>
      </p:sp>
      <p:sp>
        <p:nvSpPr>
          <p:cNvPr id="101" name="H1"/>
          <p:cNvSpPr/>
          <p:nvPr/>
        </p:nvSpPr>
        <p:spPr>
          <a:xfrm>
            <a:off x="4498848" y="1051560"/>
            <a:ext cx="2084832" cy="512064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600" b="1" i="0" dirty="0">
                <a:solidFill>
                  <a:srgbClr val="FFFFFF"/>
                </a:solidFill>
              </a:rPr>
              <a:t>DETERMINISTIC AUTOMATION</a:t>
            </a:r>
          </a:p>
        </p:txBody>
      </p:sp>
      <p:sp>
        <p:nvSpPr>
          <p:cNvPr id="102" name="H2"/>
          <p:cNvSpPr/>
          <p:nvPr/>
        </p:nvSpPr>
        <p:spPr>
          <a:xfrm>
            <a:off x="6693408" y="1051560"/>
            <a:ext cx="2084832" cy="512064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600" b="1" i="0" dirty="0">
                <a:solidFill>
                  <a:srgbClr val="FFFFFF"/>
                </a:solidFill>
              </a:rPr>
              <a:t>PROBABILISTIC AUTOMATION</a:t>
            </a:r>
          </a:p>
        </p:txBody>
      </p:sp>
      <p:sp>
        <p:nvSpPr>
          <p:cNvPr id="200" name="L0"/>
          <p:cNvSpPr/>
          <p:nvPr/>
        </p:nvSpPr>
        <p:spPr>
          <a:xfrm>
            <a:off x="274320" y="1673352"/>
            <a:ext cx="1920240" cy="658368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600" b="1" i="0" dirty="0">
                <a:solidFill>
                  <a:srgbClr val="5C4826"/>
                </a:solidFill>
              </a:rPr>
              <a:t>adapts to novelty</a:t>
            </a:r>
          </a:p>
        </p:txBody>
      </p:sp>
      <p:sp>
        <p:nvSpPr>
          <p:cNvPr id="201" name="C00"/>
          <p:cNvSpPr/>
          <p:nvPr/>
        </p:nvSpPr>
        <p:spPr>
          <a:xfrm>
            <a:off x="2304288" y="1673352"/>
            <a:ext cx="2084832" cy="65836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500" b="0" i="0" dirty="0">
                <a:solidFill>
                  <a:srgbClr val="555960"/>
                </a:solidFill>
              </a:rPr>
              <a:t>judgment</a:t>
            </a:r>
          </a:p>
        </p:txBody>
      </p:sp>
      <p:sp>
        <p:nvSpPr>
          <p:cNvPr id="202" name="C01"/>
          <p:cNvSpPr/>
          <p:nvPr/>
        </p:nvSpPr>
        <p:spPr>
          <a:xfrm>
            <a:off x="4498848" y="1673352"/>
            <a:ext cx="2084832" cy="65836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500" b="0" i="0" dirty="0">
                <a:solidFill>
                  <a:srgbClr val="555960"/>
                </a:solidFill>
              </a:rPr>
              <a:t>no independent judgment</a:t>
            </a:r>
          </a:p>
        </p:txBody>
      </p:sp>
      <p:sp>
        <p:nvSpPr>
          <p:cNvPr id="203" name="C02"/>
          <p:cNvSpPr/>
          <p:nvPr/>
        </p:nvSpPr>
        <p:spPr>
          <a:xfrm>
            <a:off x="6693408" y="1673352"/>
            <a:ext cx="2084832" cy="65836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500" b="0" i="0" dirty="0">
                <a:solidFill>
                  <a:srgbClr val="555960"/>
                </a:solidFill>
              </a:rPr>
              <a:t>reasons, but may err</a:t>
            </a:r>
          </a:p>
        </p:txBody>
      </p:sp>
      <p:sp>
        <p:nvSpPr>
          <p:cNvPr id="204" name="L1"/>
          <p:cNvSpPr/>
          <p:nvPr/>
        </p:nvSpPr>
        <p:spPr>
          <a:xfrm>
            <a:off x="274320" y="2423160"/>
            <a:ext cx="1920240" cy="658368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600" b="1" i="0" dirty="0">
                <a:solidFill>
                  <a:srgbClr val="5C4826"/>
                </a:solidFill>
              </a:rPr>
              <a:t>what it needs</a:t>
            </a:r>
          </a:p>
        </p:txBody>
      </p:sp>
      <p:sp>
        <p:nvSpPr>
          <p:cNvPr id="205" name="C10"/>
          <p:cNvSpPr/>
          <p:nvPr/>
        </p:nvSpPr>
        <p:spPr>
          <a:xfrm>
            <a:off x="2304288" y="2423160"/>
            <a:ext cx="2084832" cy="65836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500" b="0" i="0" dirty="0">
                <a:solidFill>
                  <a:srgbClr val="555960"/>
                </a:solidFill>
              </a:rPr>
              <a:t>context + instruction</a:t>
            </a:r>
          </a:p>
        </p:txBody>
      </p:sp>
      <p:sp>
        <p:nvSpPr>
          <p:cNvPr id="206" name="C11"/>
          <p:cNvSpPr/>
          <p:nvPr/>
        </p:nvSpPr>
        <p:spPr>
          <a:xfrm>
            <a:off x="4498848" y="2423160"/>
            <a:ext cx="2084832" cy="65836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500" b="0" i="0" dirty="0">
                <a:solidFill>
                  <a:srgbClr val="555960"/>
                </a:solidFill>
              </a:rPr>
              <a:t>encoded specification</a:t>
            </a:r>
          </a:p>
        </p:txBody>
      </p:sp>
      <p:sp>
        <p:nvSpPr>
          <p:cNvPr id="207" name="C12"/>
          <p:cNvSpPr/>
          <p:nvPr/>
        </p:nvSpPr>
        <p:spPr>
          <a:xfrm>
            <a:off x="6693408" y="2423160"/>
            <a:ext cx="2084832" cy="65836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500" b="0" i="0" dirty="0">
                <a:solidFill>
                  <a:srgbClr val="555960"/>
                </a:solidFill>
              </a:rPr>
              <a:t>context + environment</a:t>
            </a:r>
          </a:p>
        </p:txBody>
      </p:sp>
      <p:sp>
        <p:nvSpPr>
          <p:cNvPr id="208" name="L2"/>
          <p:cNvSpPr/>
          <p:nvPr/>
        </p:nvSpPr>
        <p:spPr>
          <a:xfrm>
            <a:off x="274320" y="3172968"/>
            <a:ext cx="1920240" cy="658368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600" b="1" i="0" dirty="0">
                <a:solidFill>
                  <a:srgbClr val="5C4826"/>
                </a:solidFill>
              </a:rPr>
              <a:t>persistence</a:t>
            </a:r>
          </a:p>
        </p:txBody>
      </p:sp>
      <p:sp>
        <p:nvSpPr>
          <p:cNvPr id="209" name="C20"/>
          <p:cNvSpPr/>
          <p:nvPr/>
        </p:nvSpPr>
        <p:spPr>
          <a:xfrm>
            <a:off x="2304288" y="3172968"/>
            <a:ext cx="2084832" cy="65836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500" b="0" i="0" dirty="0">
                <a:solidFill>
                  <a:srgbClr val="555960"/>
                </a:solidFill>
              </a:rPr>
              <a:t>learns</a:t>
            </a:r>
          </a:p>
        </p:txBody>
      </p:sp>
      <p:sp>
        <p:nvSpPr>
          <p:cNvPr id="210" name="C21"/>
          <p:cNvSpPr/>
          <p:nvPr/>
        </p:nvSpPr>
        <p:spPr>
          <a:xfrm>
            <a:off x="4498848" y="3172968"/>
            <a:ext cx="2084832" cy="65836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500" b="0" i="0" dirty="0">
                <a:solidFill>
                  <a:srgbClr val="555960"/>
                </a:solidFill>
              </a:rPr>
              <a:t>behavior encoded durably</a:t>
            </a:r>
          </a:p>
        </p:txBody>
      </p:sp>
      <p:sp>
        <p:nvSpPr>
          <p:cNvPr id="211" name="C22"/>
          <p:cNvSpPr/>
          <p:nvPr/>
        </p:nvSpPr>
        <p:spPr>
          <a:xfrm>
            <a:off x="6693408" y="3172968"/>
            <a:ext cx="2084832" cy="65836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500" b="0" i="0" dirty="0">
                <a:solidFill>
                  <a:srgbClr val="555960"/>
                </a:solidFill>
              </a:rPr>
              <a:t>engineered state +</a:t>
            </a:r>
          </a:p>
          <a:p>
            <a:pPr algn="ctr">
              <a:spcBef>
                <a:spcPts val="60"/>
              </a:spcBef>
              <a:buNone/>
            </a:pPr>
            <a:r>
              <a:rPr lang="en-US" sz="1500" b="0" i="0" dirty="0">
                <a:solidFill>
                  <a:srgbClr val="555960"/>
                </a:solidFill>
              </a:rPr>
              <a:t>external knowledge</a:t>
            </a:r>
          </a:p>
        </p:txBody>
      </p:sp>
      <p:sp>
        <p:nvSpPr>
          <p:cNvPr id="212" name="L3"/>
          <p:cNvSpPr/>
          <p:nvPr/>
        </p:nvSpPr>
        <p:spPr>
          <a:xfrm>
            <a:off x="274320" y="3922776"/>
            <a:ext cx="1920240" cy="658368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600" b="1" i="0" dirty="0">
                <a:solidFill>
                  <a:srgbClr val="5C4826"/>
                </a:solidFill>
              </a:rPr>
              <a:t>accountable</a:t>
            </a:r>
          </a:p>
        </p:txBody>
      </p:sp>
      <p:sp>
        <p:nvSpPr>
          <p:cNvPr id="213" name="C30"/>
          <p:cNvSpPr/>
          <p:nvPr/>
        </p:nvSpPr>
        <p:spPr>
          <a:xfrm>
            <a:off x="2304288" y="3922776"/>
            <a:ext cx="2084832" cy="65836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500" b="0" i="0" dirty="0">
                <a:solidFill>
                  <a:srgbClr val="555960"/>
                </a:solidFill>
              </a:rPr>
              <a:t>yes</a:t>
            </a:r>
          </a:p>
        </p:txBody>
      </p:sp>
      <p:sp>
        <p:nvSpPr>
          <p:cNvPr id="214" name="C31"/>
          <p:cNvSpPr/>
          <p:nvPr/>
        </p:nvSpPr>
        <p:spPr>
          <a:xfrm>
            <a:off x="4498848" y="3922776"/>
            <a:ext cx="2084832" cy="65836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500" b="0" i="0" dirty="0">
                <a:solidFill>
                  <a:srgbClr val="555960"/>
                </a:solidFill>
              </a:rPr>
              <a:t>no</a:t>
            </a:r>
          </a:p>
        </p:txBody>
      </p:sp>
      <p:sp>
        <p:nvSpPr>
          <p:cNvPr id="215" name="C32"/>
          <p:cNvSpPr/>
          <p:nvPr/>
        </p:nvSpPr>
        <p:spPr>
          <a:xfrm>
            <a:off x="6693408" y="3922776"/>
            <a:ext cx="2084832" cy="65836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500" b="0" i="0" dirty="0">
                <a:solidFill>
                  <a:srgbClr val="555960"/>
                </a:solidFill>
              </a:rPr>
              <a:t>no</a:t>
            </a:r>
          </a:p>
        </p:txBody>
      </p:sp>
      <p:sp>
        <p:nvSpPr>
          <p:cNvPr id="216" name="L4"/>
          <p:cNvSpPr/>
          <p:nvPr/>
        </p:nvSpPr>
        <p:spPr>
          <a:xfrm>
            <a:off x="274320" y="4672584"/>
            <a:ext cx="1920240" cy="658368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600" b="1" i="0" dirty="0">
                <a:solidFill>
                  <a:srgbClr val="5C4826"/>
                </a:solidFill>
              </a:rPr>
              <a:t>marginal cost</a:t>
            </a:r>
          </a:p>
        </p:txBody>
      </p:sp>
      <p:sp>
        <p:nvSpPr>
          <p:cNvPr id="217" name="C40"/>
          <p:cNvSpPr/>
          <p:nvPr/>
        </p:nvSpPr>
        <p:spPr>
          <a:xfrm>
            <a:off x="2304288" y="4672584"/>
            <a:ext cx="2084832" cy="65836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500" b="0" i="0" dirty="0">
                <a:solidFill>
                  <a:srgbClr val="555960"/>
                </a:solidFill>
              </a:rPr>
              <a:t>high</a:t>
            </a:r>
          </a:p>
        </p:txBody>
      </p:sp>
      <p:sp>
        <p:nvSpPr>
          <p:cNvPr id="218" name="C41"/>
          <p:cNvSpPr/>
          <p:nvPr/>
        </p:nvSpPr>
        <p:spPr>
          <a:xfrm>
            <a:off x="4498848" y="4672584"/>
            <a:ext cx="2084832" cy="65836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500" b="0" i="0" dirty="0">
                <a:solidFill>
                  <a:srgbClr val="555960"/>
                </a:solidFill>
              </a:rPr>
              <a:t>very low</a:t>
            </a:r>
          </a:p>
        </p:txBody>
      </p:sp>
      <p:sp>
        <p:nvSpPr>
          <p:cNvPr id="219" name="C42"/>
          <p:cNvSpPr/>
          <p:nvPr/>
        </p:nvSpPr>
        <p:spPr>
          <a:xfrm>
            <a:off x="6693408" y="4672584"/>
            <a:ext cx="2084832" cy="65836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500" b="0" i="0" dirty="0">
                <a:solidFill>
                  <a:srgbClr val="555960"/>
                </a:solidFill>
              </a:rPr>
              <a:t>low</a:t>
            </a:r>
          </a:p>
        </p:txBody>
      </p:sp>
      <p:sp>
        <p:nvSpPr>
          <p:cNvPr id="199" name="FooterBand"/>
          <p:cNvSpPr/>
          <p:nvPr/>
        </p:nvSpPr>
        <p:spPr>
          <a:xfrm>
            <a:off x="274320" y="5852160"/>
            <a:ext cx="8595360" cy="566928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FFFFFF"/>
                </a:solidFill>
              </a:rPr>
              <a:t>The delegation problem does not change. The recipient does.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48" y="118428"/>
            <a:ext cx="8590000" cy="638175"/>
          </a:xfrm>
        </p:spPr>
        <p:txBody>
          <a:bodyPr>
            <a:normAutofit fontScale="90000"/>
          </a:bodyPr>
          <a:lstStyle/>
          <a:p>
            <a:pPr>
              <a:buNone/>
              <a:defRPr b="0"/>
            </a:pPr>
            <a:r>
              <a:rPr lang="en-US" sz="2400" b="0" i="0" dirty="0">
                <a:solidFill>
                  <a:srgbClr val="000000"/>
                </a:solidFill>
              </a:rPr>
              <a:t>The delegation problem remains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7EB45DA-9A0D-DC49-8E02-F30A5DDC21C3}" type="slidenum">
              <a:rPr lang="en-US" smtClean="0"/>
              <a:t>3</a:t>
            </a:fld>
            <a:endParaRPr lang="en-US"/>
          </a:p>
        </p:txBody>
      </p:sp>
      <p:sp>
        <p:nvSpPr>
          <p:cNvPr id="100" name="M0"/>
          <p:cNvSpPr/>
          <p:nvPr/>
        </p:nvSpPr>
        <p:spPr>
          <a:xfrm>
            <a:off x="1143000" y="1234440"/>
            <a:ext cx="2103120" cy="64008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5C4826"/>
                </a:solidFill>
              </a:rPr>
              <a:t>BOUND</a:t>
            </a:r>
          </a:p>
        </p:txBody>
      </p:sp>
      <p:sp>
        <p:nvSpPr>
          <p:cNvPr id="110" name="Q0"/>
          <p:cNvSpPr txBox="1"/>
          <p:nvPr/>
        </p:nvSpPr>
        <p:spPr>
          <a:xfrm>
            <a:off x="3520440" y="1371600"/>
            <a:ext cx="571500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en-US" sz="2000" b="0" i="1" dirty="0">
                <a:solidFill>
                  <a:srgbClr val="8E6F3E"/>
                </a:solidFill>
              </a:rPr>
              <a:t>What work are we delegating?</a:t>
            </a:r>
          </a:p>
        </p:txBody>
      </p:sp>
      <p:sp>
        <p:nvSpPr>
          <p:cNvPr id="101" name="M1"/>
          <p:cNvSpPr/>
          <p:nvPr/>
        </p:nvSpPr>
        <p:spPr>
          <a:xfrm>
            <a:off x="1143000" y="2103120"/>
            <a:ext cx="2103120" cy="64008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5C4826"/>
                </a:solidFill>
              </a:rPr>
              <a:t>EQUIP</a:t>
            </a:r>
          </a:p>
        </p:txBody>
      </p:sp>
      <p:sp>
        <p:nvSpPr>
          <p:cNvPr id="111" name="Q1"/>
          <p:cNvSpPr txBox="1"/>
          <p:nvPr/>
        </p:nvSpPr>
        <p:spPr>
          <a:xfrm>
            <a:off x="3520440" y="2240280"/>
            <a:ext cx="571500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en-US" sz="2000" b="0" i="1" dirty="0">
                <a:solidFill>
                  <a:srgbClr val="8E6F3E"/>
                </a:solidFill>
              </a:rPr>
              <a:t>What does the recipient need to succeed?</a:t>
            </a:r>
          </a:p>
        </p:txBody>
      </p:sp>
      <p:sp>
        <p:nvSpPr>
          <p:cNvPr id="102" name="M2"/>
          <p:cNvSpPr/>
          <p:nvPr/>
        </p:nvSpPr>
        <p:spPr>
          <a:xfrm>
            <a:off x="1143000" y="2971800"/>
            <a:ext cx="2103120" cy="64008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5C4826"/>
                </a:solidFill>
              </a:rPr>
              <a:t>AUTHORIZE</a:t>
            </a:r>
          </a:p>
        </p:txBody>
      </p:sp>
      <p:sp>
        <p:nvSpPr>
          <p:cNvPr id="112" name="Q2"/>
          <p:cNvSpPr txBox="1"/>
          <p:nvPr/>
        </p:nvSpPr>
        <p:spPr>
          <a:xfrm>
            <a:off x="3520440" y="3108960"/>
            <a:ext cx="571500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en-US" sz="2000" b="0" i="1" dirty="0">
                <a:solidFill>
                  <a:srgbClr val="8E6F3E"/>
                </a:solidFill>
              </a:rPr>
              <a:t>What consequences may it produce?</a:t>
            </a:r>
          </a:p>
        </p:txBody>
      </p:sp>
      <p:sp>
        <p:nvSpPr>
          <p:cNvPr id="103" name="M3"/>
          <p:cNvSpPr/>
          <p:nvPr/>
        </p:nvSpPr>
        <p:spPr>
          <a:xfrm>
            <a:off x="1143000" y="3840480"/>
            <a:ext cx="2103120" cy="64008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5C4826"/>
                </a:solidFill>
              </a:rPr>
              <a:t>VERIFY</a:t>
            </a:r>
          </a:p>
        </p:txBody>
      </p:sp>
      <p:sp>
        <p:nvSpPr>
          <p:cNvPr id="113" name="Q3"/>
          <p:cNvSpPr txBox="1"/>
          <p:nvPr/>
        </p:nvSpPr>
        <p:spPr>
          <a:xfrm>
            <a:off x="3520440" y="3977640"/>
            <a:ext cx="571500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en-US" sz="2000" b="0" i="1" dirty="0">
                <a:solidFill>
                  <a:srgbClr val="8E6F3E"/>
                </a:solidFill>
              </a:rPr>
              <a:t>What evidence closes the work?</a:t>
            </a:r>
          </a:p>
        </p:txBody>
      </p:sp>
      <p:sp>
        <p:nvSpPr>
          <p:cNvPr id="120" name="Sub"/>
          <p:cNvSpPr txBox="1"/>
          <p:nvPr/>
        </p:nvSpPr>
        <p:spPr>
          <a:xfrm>
            <a:off x="274320" y="4709160"/>
            <a:ext cx="859536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2000" b="0" i="1" dirty="0">
                <a:solidFill>
                  <a:srgbClr val="555960"/>
                </a:solidFill>
              </a:rPr>
              <a:t>The same four questions, whoever the recipient is.</a:t>
            </a:r>
          </a:p>
        </p:txBody>
      </p:sp>
      <p:sp>
        <p:nvSpPr>
          <p:cNvPr id="121" name="FooterBand"/>
          <p:cNvSpPr/>
          <p:nvPr/>
        </p:nvSpPr>
        <p:spPr>
          <a:xfrm>
            <a:off x="274320" y="5852160"/>
            <a:ext cx="8595360" cy="566928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91440" tIns="45720" rIns="91440" bIns="4572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FFFFFF"/>
                </a:solidFill>
              </a:rPr>
              <a:t>Four engineering decisions, not four rigid stages.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ectionLabel"/>
          <p:cNvSpPr txBox="1"/>
          <p:nvPr/>
        </p:nvSpPr>
        <p:spPr>
          <a:xfrm>
            <a:off x="685800" y="1243584"/>
            <a:ext cx="777240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2000" b="1" i="0" dirty="0">
                <a:solidFill>
                  <a:srgbClr val="8E6F3E"/>
                </a:solidFill>
              </a:rPr>
              <a:t>SECTION 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00784"/>
            <a:ext cx="7772400" cy="1005840"/>
          </a:xfrm>
        </p:spPr>
        <p:txBody>
          <a:bodyPr>
            <a:normAutofit/>
          </a:bodyPr>
          <a:lstStyle/>
          <a:p>
            <a:pPr algn="ctr">
              <a:buNone/>
              <a:defRPr b="0"/>
            </a:pPr>
            <a:r>
              <a:rPr lang="en-US" sz="4000" b="0" i="0" dirty="0">
                <a:solidFill>
                  <a:srgbClr val="000000"/>
                </a:solidFill>
              </a:rPr>
              <a:t>BOUND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7EB45DA-9A0D-DC49-8E02-F30A5DDC21C3}" type="slidenum">
              <a:rPr lang="en-US" smtClean="0"/>
              <a:t>1</a:t>
            </a:fld>
            <a:endParaRPr lang="en-US"/>
          </a:p>
        </p:txBody>
      </p:sp>
      <p:sp>
        <p:nvSpPr>
          <p:cNvPr id="101" name="Question"/>
          <p:cNvSpPr txBox="1"/>
          <p:nvPr/>
        </p:nvSpPr>
        <p:spPr>
          <a:xfrm>
            <a:off x="685800" y="2798064"/>
            <a:ext cx="7772400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2400" b="0" i="0" dirty="0">
                <a:solidFill>
                  <a:srgbClr val="5C4826"/>
                </a:solidFill>
              </a:rPr>
              <a:t>What work should the agent perform?</a:t>
            </a:r>
          </a:p>
        </p:txBody>
      </p:sp>
      <p:sp>
        <p:nvSpPr>
          <p:cNvPr id="103" name="Rule"/>
          <p:cNvSpPr/>
          <p:nvPr/>
        </p:nvSpPr>
        <p:spPr>
          <a:xfrm>
            <a:off x="3429000" y="3584448"/>
            <a:ext cx="2286000" cy="51206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>
              <a:buNone/>
            </a:pPr>
            <a:endParaRPr lang="en-US"/>
          </a:p>
        </p:txBody>
      </p:sp>
      <p:sp>
        <p:nvSpPr>
          <p:cNvPr id="110" name="N0"/>
          <p:cNvSpPr/>
          <p:nvPr/>
        </p:nvSpPr>
        <p:spPr>
          <a:xfrm>
            <a:off x="722376" y="4718304"/>
            <a:ext cx="1700784" cy="566928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FFFFFF"/>
                </a:solidFill>
              </a:rPr>
              <a:t>BOUND</a:t>
            </a:r>
          </a:p>
        </p:txBody>
      </p:sp>
      <p:cxnSp>
        <p:nvCxnSpPr>
          <p:cNvPr id="120" name="NA0"/>
          <p:cNvCxnSpPr/>
          <p:nvPr/>
        </p:nvCxnSpPr>
        <p:spPr>
          <a:xfrm>
            <a:off x="2432304" y="5001768"/>
            <a:ext cx="274320" cy="0"/>
          </a:xfrm>
          <a:prstGeom prst="straightConnector1">
            <a:avLst/>
          </a:prstGeom>
          <a:ln w="19050">
            <a:solidFill>
              <a:srgbClr val="C9B991"/>
            </a:solidFill>
            <a:tailEnd type="triangle" w="med" len="med"/>
          </a:ln>
        </p:spPr>
      </p:cxnSp>
      <p:sp>
        <p:nvSpPr>
          <p:cNvPr id="111" name="N1"/>
          <p:cNvSpPr/>
          <p:nvPr/>
        </p:nvSpPr>
        <p:spPr>
          <a:xfrm>
            <a:off x="2724912" y="4718304"/>
            <a:ext cx="1700784" cy="56692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8A8F98"/>
                </a:solidFill>
              </a:rPr>
              <a:t>EQUIP</a:t>
            </a:r>
          </a:p>
        </p:txBody>
      </p:sp>
      <p:cxnSp>
        <p:nvCxnSpPr>
          <p:cNvPr id="121" name="NA1"/>
          <p:cNvCxnSpPr/>
          <p:nvPr/>
        </p:nvCxnSpPr>
        <p:spPr>
          <a:xfrm>
            <a:off x="4434840" y="5001768"/>
            <a:ext cx="274320" cy="0"/>
          </a:xfrm>
          <a:prstGeom prst="straightConnector1">
            <a:avLst/>
          </a:prstGeom>
          <a:ln w="19050">
            <a:solidFill>
              <a:srgbClr val="C9B991"/>
            </a:solidFill>
            <a:tailEnd type="triangle" w="med" len="med"/>
          </a:ln>
        </p:spPr>
      </p:cxnSp>
      <p:sp>
        <p:nvSpPr>
          <p:cNvPr id="112" name="N2"/>
          <p:cNvSpPr/>
          <p:nvPr/>
        </p:nvSpPr>
        <p:spPr>
          <a:xfrm>
            <a:off x="4727448" y="4718304"/>
            <a:ext cx="1700784" cy="56692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8A8F98"/>
                </a:solidFill>
              </a:rPr>
              <a:t>AUTHORIZE</a:t>
            </a:r>
          </a:p>
        </p:txBody>
      </p:sp>
      <p:cxnSp>
        <p:nvCxnSpPr>
          <p:cNvPr id="122" name="NA2"/>
          <p:cNvCxnSpPr/>
          <p:nvPr/>
        </p:nvCxnSpPr>
        <p:spPr>
          <a:xfrm>
            <a:off x="6437376" y="5001768"/>
            <a:ext cx="274320" cy="0"/>
          </a:xfrm>
          <a:prstGeom prst="straightConnector1">
            <a:avLst/>
          </a:prstGeom>
          <a:ln w="19050">
            <a:solidFill>
              <a:srgbClr val="C9B991"/>
            </a:solidFill>
            <a:tailEnd type="triangle" w="med" len="med"/>
          </a:ln>
        </p:spPr>
      </p:cxnSp>
      <p:sp>
        <p:nvSpPr>
          <p:cNvPr id="113" name="N3"/>
          <p:cNvSpPr/>
          <p:nvPr/>
        </p:nvSpPr>
        <p:spPr>
          <a:xfrm>
            <a:off x="6729984" y="4718304"/>
            <a:ext cx="1700784" cy="56692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8A8F98"/>
                </a:solidFill>
              </a:rPr>
              <a:t>VERIFY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48" y="118428"/>
            <a:ext cx="8590000" cy="638175"/>
          </a:xfrm>
        </p:spPr>
        <p:txBody>
          <a:bodyPr>
            <a:normAutofit fontScale="90000"/>
          </a:bodyPr>
          <a:lstStyle/>
          <a:p>
            <a:pPr>
              <a:buNone/>
              <a:defRPr b="0"/>
            </a:pPr>
            <a:r>
              <a:rPr lang="en-US" sz="2400" b="0" i="0" dirty="0">
                <a:solidFill>
                  <a:srgbClr val="000000"/>
                </a:solidFill>
              </a:rPr>
              <a:t>BOUND: design the delegated work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7EB45DA-9A0D-DC49-8E02-F30A5DDC21C3}" type="slidenum">
              <a:rPr lang="en-US" smtClean="0"/>
              <a:t>1</a:t>
            </a:fld>
            <a:endParaRPr lang="en-US"/>
          </a:p>
        </p:txBody>
      </p:sp>
      <p:sp>
        <p:nvSpPr>
          <p:cNvPr id="100" name="H0"/>
          <p:cNvSpPr/>
          <p:nvPr/>
        </p:nvSpPr>
        <p:spPr>
          <a:xfrm>
            <a:off x="274320" y="1051560"/>
            <a:ext cx="2679192" cy="502920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600" b="1" i="0" dirty="0">
                <a:solidFill>
                  <a:srgbClr val="5C4826"/>
                </a:solidFill>
              </a:rPr>
              <a:t>TOO BROAD</a:t>
            </a:r>
          </a:p>
        </p:txBody>
      </p:sp>
      <p:sp>
        <p:nvSpPr>
          <p:cNvPr id="101" name="H1"/>
          <p:cNvSpPr/>
          <p:nvPr/>
        </p:nvSpPr>
        <p:spPr>
          <a:xfrm>
            <a:off x="3227832" y="1051560"/>
            <a:ext cx="2679192" cy="502920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600" b="1" i="0" dirty="0">
                <a:solidFill>
                  <a:srgbClr val="FFFFFF"/>
                </a:solidFill>
              </a:rPr>
              <a:t>COHERENT WORK UNIT</a:t>
            </a:r>
          </a:p>
        </p:txBody>
      </p:sp>
      <p:sp>
        <p:nvSpPr>
          <p:cNvPr id="102" name="H2"/>
          <p:cNvSpPr/>
          <p:nvPr/>
        </p:nvSpPr>
        <p:spPr>
          <a:xfrm>
            <a:off x="6181344" y="1051560"/>
            <a:ext cx="2679192" cy="502920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600" b="1" i="0" dirty="0">
                <a:solidFill>
                  <a:srgbClr val="5C4826"/>
                </a:solidFill>
              </a:rPr>
              <a:t>TOO FRAGMENTED</a:t>
            </a:r>
          </a:p>
        </p:txBody>
      </p:sp>
      <p:sp>
        <p:nvSpPr>
          <p:cNvPr id="110" name="Big"/>
          <p:cNvSpPr/>
          <p:nvPr/>
        </p:nvSpPr>
        <p:spPr>
          <a:xfrm>
            <a:off x="411480" y="1691640"/>
            <a:ext cx="2404872" cy="233172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5C4826"/>
                </a:solidFill>
              </a:rPr>
              <a:t>ONE LARGE TASK</a:t>
            </a:r>
          </a:p>
        </p:txBody>
      </p:sp>
      <p:sp>
        <p:nvSpPr>
          <p:cNvPr id="111" name="Unit"/>
          <p:cNvSpPr/>
          <p:nvPr/>
        </p:nvSpPr>
        <p:spPr>
          <a:xfrm>
            <a:off x="3364992" y="1691640"/>
            <a:ext cx="2404872" cy="1463040"/>
          </a:xfrm>
          <a:prstGeom prst="rect">
            <a:avLst/>
          </a:prstGeom>
          <a:solidFill>
            <a:srgbClr val="F5F1E8"/>
          </a:solidFill>
          <a:ln w="22225">
            <a:solidFill>
              <a:srgbClr val="8E6F3E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5C4826"/>
                </a:solidFill>
              </a:rPr>
              <a:t>ONE WORK UNIT</a:t>
            </a:r>
          </a:p>
        </p:txBody>
      </p:sp>
      <p:sp>
        <p:nvSpPr>
          <p:cNvPr id="120" name="F00"/>
          <p:cNvSpPr/>
          <p:nvPr/>
        </p:nvSpPr>
        <p:spPr>
          <a:xfrm>
            <a:off x="6318504" y="1691640"/>
            <a:ext cx="1152144" cy="694944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500" b="0" i="0" dirty="0">
                <a:solidFill>
                  <a:srgbClr val="555960"/>
                </a:solidFill>
              </a:rPr>
              <a:t>fragment</a:t>
            </a:r>
          </a:p>
        </p:txBody>
      </p:sp>
      <p:sp>
        <p:nvSpPr>
          <p:cNvPr id="121" name="F01"/>
          <p:cNvSpPr/>
          <p:nvPr/>
        </p:nvSpPr>
        <p:spPr>
          <a:xfrm>
            <a:off x="7571232" y="1691640"/>
            <a:ext cx="1152144" cy="694944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500" b="0" i="0" dirty="0">
                <a:solidFill>
                  <a:srgbClr val="555960"/>
                </a:solidFill>
              </a:rPr>
              <a:t>fragment</a:t>
            </a:r>
          </a:p>
        </p:txBody>
      </p:sp>
      <p:sp>
        <p:nvSpPr>
          <p:cNvPr id="122" name="F10"/>
          <p:cNvSpPr/>
          <p:nvPr/>
        </p:nvSpPr>
        <p:spPr>
          <a:xfrm>
            <a:off x="6318504" y="2496312"/>
            <a:ext cx="1152144" cy="694944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500" b="0" i="0" dirty="0">
                <a:solidFill>
                  <a:srgbClr val="555960"/>
                </a:solidFill>
              </a:rPr>
              <a:t>fragment</a:t>
            </a:r>
          </a:p>
        </p:txBody>
      </p:sp>
      <p:sp>
        <p:nvSpPr>
          <p:cNvPr id="123" name="F11"/>
          <p:cNvSpPr/>
          <p:nvPr/>
        </p:nvSpPr>
        <p:spPr>
          <a:xfrm>
            <a:off x="7571232" y="2496312"/>
            <a:ext cx="1152144" cy="694944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500" b="0" i="0" dirty="0">
                <a:solidFill>
                  <a:srgbClr val="555960"/>
                </a:solidFill>
              </a:rPr>
              <a:t>fragment</a:t>
            </a:r>
          </a:p>
        </p:txBody>
      </p:sp>
      <p:sp>
        <p:nvSpPr>
          <p:cNvPr id="124" name="F20"/>
          <p:cNvSpPr/>
          <p:nvPr/>
        </p:nvSpPr>
        <p:spPr>
          <a:xfrm>
            <a:off x="6318504" y="3300984"/>
            <a:ext cx="1152144" cy="694944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500" b="0" i="0" dirty="0">
                <a:solidFill>
                  <a:srgbClr val="555960"/>
                </a:solidFill>
              </a:rPr>
              <a:t>fragment</a:t>
            </a:r>
          </a:p>
        </p:txBody>
      </p:sp>
      <p:sp>
        <p:nvSpPr>
          <p:cNvPr id="125" name="F21"/>
          <p:cNvSpPr/>
          <p:nvPr/>
        </p:nvSpPr>
        <p:spPr>
          <a:xfrm>
            <a:off x="7571232" y="3300984"/>
            <a:ext cx="1152144" cy="694944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500" b="0" i="0" dirty="0">
                <a:solidFill>
                  <a:srgbClr val="555960"/>
                </a:solidFill>
              </a:rPr>
              <a:t>fragment</a:t>
            </a:r>
          </a:p>
        </p:txBody>
      </p:sp>
      <p:sp>
        <p:nvSpPr>
          <p:cNvPr id="140" name="Cap0"/>
          <p:cNvSpPr txBox="1"/>
          <p:nvPr/>
        </p:nvSpPr>
        <p:spPr>
          <a:xfrm>
            <a:off x="274320" y="4251960"/>
            <a:ext cx="2679192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1700" b="0" i="1" dirty="0">
                <a:solidFill>
                  <a:srgbClr val="555960"/>
                </a:solidFill>
              </a:rPr>
              <a:t>too much relevant state must be considered together</a:t>
            </a:r>
          </a:p>
        </p:txBody>
      </p:sp>
      <p:sp>
        <p:nvSpPr>
          <p:cNvPr id="141" name="Cap1"/>
          <p:cNvSpPr txBox="1"/>
          <p:nvPr/>
        </p:nvSpPr>
        <p:spPr>
          <a:xfrm>
            <a:off x="3227832" y="4251960"/>
            <a:ext cx="2679192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1700" b="0" i="1" dirty="0">
                <a:solidFill>
                  <a:srgbClr val="555960"/>
                </a:solidFill>
              </a:rPr>
              <a:t>relevant state holds together inside one boundary</a:t>
            </a:r>
          </a:p>
        </p:txBody>
      </p:sp>
      <p:sp>
        <p:nvSpPr>
          <p:cNvPr id="142" name="Cap2"/>
          <p:cNvSpPr txBox="1"/>
          <p:nvPr/>
        </p:nvSpPr>
        <p:spPr>
          <a:xfrm>
            <a:off x="6181344" y="4251960"/>
            <a:ext cx="2679192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1700" b="0" i="1" dirty="0">
                <a:solidFill>
                  <a:srgbClr val="555960"/>
                </a:solidFill>
              </a:rPr>
              <a:t>important context continually crosses boundaries</a:t>
            </a:r>
          </a:p>
        </p:txBody>
      </p:sp>
      <p:sp>
        <p:nvSpPr>
          <p:cNvPr id="199" name="FooterBand"/>
          <p:cNvSpPr/>
          <p:nvPr/>
        </p:nvSpPr>
        <p:spPr>
          <a:xfrm>
            <a:off x="274320" y="5852160"/>
            <a:ext cx="8595360" cy="566928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FFFFFF"/>
                </a:solidFill>
              </a:rPr>
              <a:t>Change the task to change the reasoning problem.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48" y="118428"/>
            <a:ext cx="8590000" cy="638175"/>
          </a:xfrm>
        </p:spPr>
        <p:txBody>
          <a:bodyPr>
            <a:normAutofit fontScale="90000"/>
          </a:bodyPr>
          <a:lstStyle/>
          <a:p>
            <a:pPr>
              <a:buNone/>
              <a:defRPr b="0"/>
            </a:pPr>
            <a:r>
              <a:rPr lang="en-US" sz="2400" b="0" i="0" dirty="0">
                <a:solidFill>
                  <a:srgbClr val="000000"/>
                </a:solidFill>
              </a:rPr>
              <a:t>A delegation boundary is a reasoning boundary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7EB45DA-9A0D-DC49-8E02-F30A5DDC21C3}" type="slidenum">
              <a:rPr lang="en-US" smtClean="0"/>
              <a:t>1</a:t>
            </a:fld>
            <a:endParaRPr lang="en-US"/>
          </a:p>
        </p:txBody>
      </p:sp>
      <p:sp>
        <p:nvSpPr>
          <p:cNvPr id="100" name="Q"/>
          <p:cNvSpPr txBox="1"/>
          <p:nvPr/>
        </p:nvSpPr>
        <p:spPr>
          <a:xfrm>
            <a:off x="274320" y="960120"/>
            <a:ext cx="8595360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2200" b="1" i="0" dirty="0">
                <a:solidFill>
                  <a:srgbClr val="5C4826"/>
                </a:solidFill>
              </a:rPr>
              <a:t>What must the delegate reason about together?</a:t>
            </a:r>
          </a:p>
        </p:txBody>
      </p:sp>
      <p:sp>
        <p:nvSpPr>
          <p:cNvPr id="101" name="Bnd"/>
          <p:cNvSpPr/>
          <p:nvPr/>
        </p:nvSpPr>
        <p:spPr>
          <a:xfrm>
            <a:off x="1097280" y="1691640"/>
            <a:ext cx="6949440" cy="2103120"/>
          </a:xfrm>
          <a:prstGeom prst="roundRect">
            <a:avLst/>
          </a:prstGeom>
          <a:noFill/>
          <a:ln w="28575">
            <a:solidFill>
              <a:srgbClr val="8E6F3E"/>
            </a:solidFill>
            <a:prstDash val="dash"/>
          </a:ln>
        </p:spPr>
        <p:txBody>
          <a:bodyPr wrap="square" lIns="27432" tIns="22860" rIns="27432" bIns="22860" anchor="ctr"/>
          <a:lstStyle/>
          <a:p>
            <a:pPr>
              <a:buNone/>
            </a:pPr>
            <a:endParaRPr lang="en-US"/>
          </a:p>
        </p:txBody>
      </p:sp>
      <p:sp>
        <p:nvSpPr>
          <p:cNvPr id="110" name="T0"/>
          <p:cNvSpPr/>
          <p:nvPr/>
        </p:nvSpPr>
        <p:spPr>
          <a:xfrm>
            <a:off x="1371600" y="1938528"/>
            <a:ext cx="2011680" cy="658368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5C4826"/>
                </a:solidFill>
              </a:rPr>
              <a:t>requirements</a:t>
            </a:r>
          </a:p>
        </p:txBody>
      </p:sp>
      <p:sp>
        <p:nvSpPr>
          <p:cNvPr id="111" name="T1"/>
          <p:cNvSpPr/>
          <p:nvPr/>
        </p:nvSpPr>
        <p:spPr>
          <a:xfrm>
            <a:off x="3566160" y="1938528"/>
            <a:ext cx="2011680" cy="658368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5C4826"/>
                </a:solidFill>
              </a:rPr>
              <a:t>relevant architecture</a:t>
            </a:r>
          </a:p>
        </p:txBody>
      </p:sp>
      <p:sp>
        <p:nvSpPr>
          <p:cNvPr id="112" name="T2"/>
          <p:cNvSpPr/>
          <p:nvPr/>
        </p:nvSpPr>
        <p:spPr>
          <a:xfrm>
            <a:off x="5760720" y="1938528"/>
            <a:ext cx="2011680" cy="658368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5C4826"/>
                </a:solidFill>
              </a:rPr>
              <a:t>implementation</a:t>
            </a:r>
          </a:p>
        </p:txBody>
      </p:sp>
      <p:sp>
        <p:nvSpPr>
          <p:cNvPr id="120" name="U0"/>
          <p:cNvSpPr/>
          <p:nvPr/>
        </p:nvSpPr>
        <p:spPr>
          <a:xfrm>
            <a:off x="2468880" y="2889504"/>
            <a:ext cx="2011680" cy="658368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5C4826"/>
                </a:solidFill>
              </a:rPr>
              <a:t>constraints</a:t>
            </a:r>
          </a:p>
        </p:txBody>
      </p:sp>
      <p:sp>
        <p:nvSpPr>
          <p:cNvPr id="121" name="U1"/>
          <p:cNvSpPr/>
          <p:nvPr/>
        </p:nvSpPr>
        <p:spPr>
          <a:xfrm>
            <a:off x="4663440" y="2889504"/>
            <a:ext cx="2011680" cy="658368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5C4826"/>
                </a:solidFill>
              </a:rPr>
              <a:t>observations</a:t>
            </a:r>
          </a:p>
        </p:txBody>
      </p:sp>
      <p:sp>
        <p:nvSpPr>
          <p:cNvPr id="129" name="LevLbl"/>
          <p:cNvSpPr txBox="1"/>
          <p:nvPr/>
        </p:nvSpPr>
        <p:spPr>
          <a:xfrm>
            <a:off x="274320" y="4041648"/>
            <a:ext cx="859536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1400" b="1" i="0" dirty="0">
                <a:solidFill>
                  <a:srgbClr val="8E6F3E"/>
                </a:solidFill>
              </a:rPr>
              <a:t>LEVERS THAT MOVE THE BOUNDARY</a:t>
            </a:r>
          </a:p>
        </p:txBody>
      </p:sp>
      <p:sp>
        <p:nvSpPr>
          <p:cNvPr id="130" name="Levers"/>
          <p:cNvSpPr txBox="1"/>
          <p:nvPr/>
        </p:nvSpPr>
        <p:spPr>
          <a:xfrm>
            <a:off x="274320" y="4407408"/>
            <a:ext cx="859536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1600" b="0" i="0" dirty="0">
                <a:solidFill>
                  <a:srgbClr val="555960"/>
                </a:solidFill>
              </a:rPr>
              <a:t>scope · decomposition · interfaces · intermediate artifacts · checkpoints</a:t>
            </a:r>
          </a:p>
        </p:txBody>
      </p:sp>
      <p:sp>
        <p:nvSpPr>
          <p:cNvPr id="131" name="Note"/>
          <p:cNvSpPr txBox="1"/>
          <p:nvPr/>
        </p:nvSpPr>
        <p:spPr>
          <a:xfrm>
            <a:off x="274320" y="5010912"/>
            <a:ext cx="859536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1700" b="0" i="1" dirty="0">
                <a:solidFill>
                  <a:srgbClr val="555960"/>
                </a:solidFill>
              </a:rPr>
              <a:t>Everything left outside must be reconstructed, re-derived, or done without.</a:t>
            </a:r>
          </a:p>
        </p:txBody>
      </p:sp>
      <p:sp>
        <p:nvSpPr>
          <p:cNvPr id="199" name="FooterBand"/>
          <p:cNvSpPr/>
          <p:nvPr/>
        </p:nvSpPr>
        <p:spPr>
          <a:xfrm>
            <a:off x="274320" y="5852160"/>
            <a:ext cx="8595360" cy="566928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FFFFFF"/>
                </a:solidFill>
              </a:rPr>
              <a:t>Where the boundary sits determines what must be reconstructed inside it.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48" y="118428"/>
            <a:ext cx="8590000" cy="638175"/>
          </a:xfrm>
        </p:spPr>
        <p:txBody>
          <a:bodyPr>
            <a:normAutofit fontScale="90000"/>
          </a:bodyPr>
          <a:lstStyle/>
          <a:p>
            <a:pPr>
              <a:buNone/>
              <a:defRPr b="0"/>
            </a:pPr>
            <a:r>
              <a:rPr lang="en-US" sz="2400" b="0" i="0" dirty="0">
                <a:solidFill>
                  <a:srgbClr val="000000"/>
                </a:solidFill>
              </a:rPr>
              <a:t>Reasoning has a horizon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7EB45DA-9A0D-DC49-8E02-F30A5DDC21C3}" type="slidenum">
              <a:rPr lang="en-US" smtClean="0"/>
              <a:t>1</a:t>
            </a:fld>
            <a:endParaRPr lang="en-US"/>
          </a:p>
        </p:txBody>
      </p:sp>
      <p:sp>
        <p:nvSpPr>
          <p:cNvPr id="100" name="Def"/>
          <p:cNvSpPr/>
          <p:nvPr/>
        </p:nvSpPr>
        <p:spPr>
          <a:xfrm>
            <a:off x="502920" y="1078992"/>
            <a:ext cx="8138160" cy="1051560"/>
          </a:xfrm>
          <a:prstGeom prst="rect">
            <a:avLst/>
          </a:prstGeom>
          <a:solidFill>
            <a:srgbClr val="F5F1E8"/>
          </a:solidFill>
          <a:ln w="22225">
            <a:solidFill>
              <a:srgbClr val="8E6F3E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5C4826"/>
                </a:solidFill>
              </a:rPr>
              <a:t>REASONING HORIZON</a:t>
            </a:r>
          </a:p>
          <a:p>
            <a:pPr algn="ctr">
              <a:spcBef>
                <a:spcPts val="160"/>
              </a:spcBef>
              <a:buNone/>
            </a:pPr>
            <a:r>
              <a:rPr lang="en-US" sz="1800" b="0" i="0" dirty="0">
                <a:solidFill>
                  <a:srgbClr val="555960"/>
                </a:solidFill>
              </a:rPr>
              <a:t>The amount of relevant state a reasoner can effectively bring to bear on a task.</a:t>
            </a:r>
          </a:p>
        </p:txBody>
      </p:sp>
      <p:sp>
        <p:nvSpPr>
          <p:cNvPr id="101" name="Lbl"/>
          <p:cNvSpPr txBox="1"/>
          <p:nvPr/>
        </p:nvSpPr>
        <p:spPr>
          <a:xfrm>
            <a:off x="292608" y="2395728"/>
            <a:ext cx="8558784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en-US" sz="1400" b="1" i="0" dirty="0">
                <a:solidFill>
                  <a:srgbClr val="8E6F3E"/>
                </a:solidFill>
              </a:rPr>
              <a:t>RELEVANT STATE FOR THE WORK</a:t>
            </a:r>
          </a:p>
        </p:txBody>
      </p:sp>
      <p:sp>
        <p:nvSpPr>
          <p:cNvPr id="110" name="I0"/>
          <p:cNvSpPr/>
          <p:nvPr/>
        </p:nvSpPr>
        <p:spPr>
          <a:xfrm>
            <a:off x="292608" y="2816352"/>
            <a:ext cx="1307592" cy="77724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600" b="1" i="0" dirty="0">
                <a:solidFill>
                  <a:srgbClr val="5C4826"/>
                </a:solidFill>
              </a:rPr>
              <a:t>requirements</a:t>
            </a:r>
          </a:p>
        </p:txBody>
      </p:sp>
      <p:sp>
        <p:nvSpPr>
          <p:cNvPr id="111" name="I1"/>
          <p:cNvSpPr/>
          <p:nvPr/>
        </p:nvSpPr>
        <p:spPr>
          <a:xfrm>
            <a:off x="1728216" y="2816352"/>
            <a:ext cx="1307592" cy="77724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600" b="1" i="0" dirty="0">
                <a:solidFill>
                  <a:srgbClr val="5C4826"/>
                </a:solidFill>
              </a:rPr>
              <a:t>architecture</a:t>
            </a:r>
          </a:p>
        </p:txBody>
      </p:sp>
      <p:sp>
        <p:nvSpPr>
          <p:cNvPr id="112" name="I2"/>
          <p:cNvSpPr/>
          <p:nvPr/>
        </p:nvSpPr>
        <p:spPr>
          <a:xfrm>
            <a:off x="3163824" y="2816352"/>
            <a:ext cx="1307592" cy="77724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600" b="1" i="0" dirty="0">
                <a:solidFill>
                  <a:srgbClr val="5C4826"/>
                </a:solidFill>
              </a:rPr>
              <a:t>code</a:t>
            </a:r>
          </a:p>
        </p:txBody>
      </p:sp>
      <p:sp>
        <p:nvSpPr>
          <p:cNvPr id="113" name="I3"/>
          <p:cNvSpPr/>
          <p:nvPr/>
        </p:nvSpPr>
        <p:spPr>
          <a:xfrm>
            <a:off x="4599432" y="2816352"/>
            <a:ext cx="1307592" cy="77724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600" b="1" i="0" dirty="0">
                <a:solidFill>
                  <a:srgbClr val="5C4826"/>
                </a:solidFill>
              </a:rPr>
              <a:t>constraints</a:t>
            </a:r>
          </a:p>
        </p:txBody>
      </p:sp>
      <p:sp>
        <p:nvSpPr>
          <p:cNvPr id="120" name="O0"/>
          <p:cNvSpPr/>
          <p:nvPr/>
        </p:nvSpPr>
        <p:spPr>
          <a:xfrm>
            <a:off x="6163056" y="2816352"/>
            <a:ext cx="1307592" cy="777240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  <a:prstDash val="dash"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600" b="0" i="0" dirty="0">
                <a:solidFill>
                  <a:srgbClr val="555960"/>
                </a:solidFill>
              </a:rPr>
              <a:t>observations</a:t>
            </a:r>
          </a:p>
        </p:txBody>
      </p:sp>
      <p:sp>
        <p:nvSpPr>
          <p:cNvPr id="121" name="O1"/>
          <p:cNvSpPr/>
          <p:nvPr/>
        </p:nvSpPr>
        <p:spPr>
          <a:xfrm>
            <a:off x="7534656" y="2816352"/>
            <a:ext cx="1307592" cy="777240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  <a:prstDash val="dash"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600" b="0" i="0" dirty="0">
                <a:solidFill>
                  <a:srgbClr val="555960"/>
                </a:solidFill>
              </a:rPr>
              <a:t>prior decisions</a:t>
            </a:r>
          </a:p>
        </p:txBody>
      </p:sp>
      <p:cxnSp>
        <p:nvCxnSpPr>
          <p:cNvPr id="130" name="Horizon"/>
          <p:cNvCxnSpPr/>
          <p:nvPr/>
        </p:nvCxnSpPr>
        <p:spPr>
          <a:xfrm>
            <a:off x="6053328" y="2596896"/>
            <a:ext cx="0" cy="1216152"/>
          </a:xfrm>
          <a:prstGeom prst="straightConnector1">
            <a:avLst/>
          </a:prstGeom>
          <a:ln w="22225">
            <a:solidFill>
              <a:srgbClr val="8E6F3E"/>
            </a:solidFill>
            <a:prstDash val="dash"/>
          </a:ln>
        </p:spPr>
      </p:cxnSp>
      <p:sp>
        <p:nvSpPr>
          <p:cNvPr id="131" name="In"/>
          <p:cNvSpPr txBox="1"/>
          <p:nvPr/>
        </p:nvSpPr>
        <p:spPr>
          <a:xfrm>
            <a:off x="292608" y="3767328"/>
            <a:ext cx="5650992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1400" b="1" i="0" dirty="0">
                <a:solidFill>
                  <a:srgbClr val="8E6F3E"/>
                </a:solidFill>
              </a:rPr>
              <a:t>within the horizon</a:t>
            </a:r>
          </a:p>
        </p:txBody>
      </p:sp>
      <p:sp>
        <p:nvSpPr>
          <p:cNvPr id="132" name="Out"/>
          <p:cNvSpPr txBox="1"/>
          <p:nvPr/>
        </p:nvSpPr>
        <p:spPr>
          <a:xfrm>
            <a:off x="6163056" y="3767328"/>
            <a:ext cx="2679192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1400" b="0" i="0" dirty="0">
                <a:solidFill>
                  <a:srgbClr val="555960"/>
                </a:solidFill>
              </a:rPr>
              <a:t>beyond it: rediscovery and churn</a:t>
            </a:r>
          </a:p>
        </p:txBody>
      </p:sp>
      <p:sp>
        <p:nvSpPr>
          <p:cNvPr id="140" name="Dep"/>
          <p:cNvSpPr/>
          <p:nvPr/>
        </p:nvSpPr>
        <p:spPr>
          <a:xfrm>
            <a:off x="502920" y="4279392"/>
            <a:ext cx="8138160" cy="1051560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600" b="0" i="0" dirty="0">
                <a:solidFill>
                  <a:srgbClr val="555960"/>
                </a:solidFill>
              </a:rPr>
              <a:t>The horizon moves with the reasoner, the harness,</a:t>
            </a:r>
          </a:p>
          <a:p>
            <a:pPr algn="ctr">
              <a:spcBef>
                <a:spcPts val="60"/>
              </a:spcBef>
              <a:buNone/>
            </a:pPr>
            <a:r>
              <a:rPr lang="en-US" sz="1600" b="0" i="0" dirty="0">
                <a:solidFill>
                  <a:srgbClr val="555960"/>
                </a:solidFill>
              </a:rPr>
              <a:t>the representations, the repository, and the task.</a:t>
            </a:r>
          </a:p>
          <a:p>
            <a:pPr algn="ctr">
              <a:spcBef>
                <a:spcPts val="60"/>
              </a:spcBef>
              <a:buNone/>
            </a:pPr>
            <a:r>
              <a:rPr lang="en-US" sz="1600" b="0" i="0" dirty="0">
                <a:solidFill>
                  <a:srgbClr val="555960"/>
                </a:solidFill>
              </a:rPr>
              <a:t>Context-window length is one present limit — not the definition.</a:t>
            </a:r>
          </a:p>
        </p:txBody>
      </p:sp>
      <p:sp>
        <p:nvSpPr>
          <p:cNvPr id="199" name="FooterBand"/>
          <p:cNvSpPr/>
          <p:nvPr/>
        </p:nvSpPr>
        <p:spPr>
          <a:xfrm>
            <a:off x="274320" y="5852160"/>
            <a:ext cx="8595360" cy="566928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FFFFFF"/>
                </a:solidFill>
              </a:rPr>
              <a:t>Work that does not fit: change the boundary, or what it reasons with.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48" y="118428"/>
            <a:ext cx="8590000" cy="638175"/>
          </a:xfrm>
        </p:spPr>
        <p:txBody>
          <a:bodyPr>
            <a:normAutofit fontScale="90000"/>
          </a:bodyPr>
          <a:lstStyle/>
          <a:p>
            <a:pPr>
              <a:buNone/>
              <a:defRPr b="0"/>
            </a:pPr>
            <a:r>
              <a:rPr lang="en-US" sz="2400" b="0" i="0" dirty="0">
                <a:solidFill>
                  <a:srgbClr val="000000"/>
                </a:solidFill>
              </a:rPr>
              <a:t>Delegation leaves degrees of freedom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7EB45DA-9A0D-DC49-8E02-F30A5DDC21C3}" type="slidenum">
              <a:rPr lang="en-US" smtClean="0"/>
              <a:t>1</a:t>
            </a:fld>
            <a:endParaRPr lang="en-US"/>
          </a:p>
        </p:txBody>
      </p:sp>
      <p:sp>
        <p:nvSpPr>
          <p:cNvPr id="100" name="Lbl"/>
          <p:cNvSpPr txBox="1"/>
          <p:nvPr/>
        </p:nvSpPr>
        <p:spPr>
          <a:xfrm>
            <a:off x="274320" y="868680"/>
            <a:ext cx="859536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1400" b="1" i="0" dirty="0">
                <a:solidFill>
                  <a:srgbClr val="8E6F3E"/>
                </a:solidFill>
              </a:rPr>
              <a:t>EARLIER ENGINEERING DECISIONS</a:t>
            </a:r>
          </a:p>
        </p:txBody>
      </p:sp>
      <p:sp>
        <p:nvSpPr>
          <p:cNvPr id="110" name="D0"/>
          <p:cNvSpPr/>
          <p:nvPr/>
        </p:nvSpPr>
        <p:spPr>
          <a:xfrm>
            <a:off x="955548" y="1207008"/>
            <a:ext cx="2148840" cy="548640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0" i="0" dirty="0">
                <a:solidFill>
                  <a:srgbClr val="555960"/>
                </a:solidFill>
              </a:rPr>
              <a:t>Specification</a:t>
            </a:r>
          </a:p>
        </p:txBody>
      </p:sp>
      <p:sp>
        <p:nvSpPr>
          <p:cNvPr id="111" name="D1"/>
          <p:cNvSpPr/>
          <p:nvPr/>
        </p:nvSpPr>
        <p:spPr>
          <a:xfrm>
            <a:off x="3497580" y="1207008"/>
            <a:ext cx="2148840" cy="548640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0" i="0" dirty="0">
                <a:solidFill>
                  <a:srgbClr val="555960"/>
                </a:solidFill>
              </a:rPr>
              <a:t>Architecture</a:t>
            </a:r>
          </a:p>
        </p:txBody>
      </p:sp>
      <p:sp>
        <p:nvSpPr>
          <p:cNvPr id="112" name="D2"/>
          <p:cNvSpPr/>
          <p:nvPr/>
        </p:nvSpPr>
        <p:spPr>
          <a:xfrm>
            <a:off x="6039612" y="1207008"/>
            <a:ext cx="2148840" cy="548640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0" i="0" dirty="0">
                <a:solidFill>
                  <a:srgbClr val="555960"/>
                </a:solidFill>
              </a:rPr>
              <a:t>Design</a:t>
            </a:r>
          </a:p>
        </p:txBody>
      </p:sp>
      <p:cxnSp>
        <p:nvCxnSpPr>
          <p:cNvPr id="115" name="DA0"/>
          <p:cNvCxnSpPr/>
          <p:nvPr/>
        </p:nvCxnSpPr>
        <p:spPr>
          <a:xfrm>
            <a:off x="3163824" y="1481328"/>
            <a:ext cx="274320" cy="0"/>
          </a:xfrm>
          <a:prstGeom prst="straightConnector1">
            <a:avLst/>
          </a:prstGeom>
          <a:ln w="28575">
            <a:solidFill>
              <a:srgbClr val="8E6F3E"/>
            </a:solidFill>
            <a:tailEnd type="triangle" w="med" len="med"/>
          </a:ln>
        </p:spPr>
      </p:cxnSp>
      <p:cxnSp>
        <p:nvCxnSpPr>
          <p:cNvPr id="116" name="DA1"/>
          <p:cNvCxnSpPr/>
          <p:nvPr/>
        </p:nvCxnSpPr>
        <p:spPr>
          <a:xfrm>
            <a:off x="5705856" y="1481328"/>
            <a:ext cx="274320" cy="0"/>
          </a:xfrm>
          <a:prstGeom prst="straightConnector1">
            <a:avLst/>
          </a:prstGeom>
          <a:ln w="28575">
            <a:solidFill>
              <a:srgbClr val="8E6F3E"/>
            </a:solidFill>
            <a:tailEnd type="triangle" w="med" len="med"/>
          </a:ln>
        </p:spPr>
      </p:cxnSp>
      <p:cxnSp>
        <p:nvCxnSpPr>
          <p:cNvPr id="117" name="DT0"/>
          <p:cNvCxnSpPr/>
          <p:nvPr/>
        </p:nvCxnSpPr>
        <p:spPr>
          <a:xfrm>
            <a:off x="2032254" y="1755648"/>
            <a:ext cx="0" cy="128016"/>
          </a:xfrm>
          <a:prstGeom prst="straightConnector1">
            <a:avLst/>
          </a:prstGeom>
          <a:ln w="19050">
            <a:solidFill>
              <a:srgbClr val="8E6F3E"/>
            </a:solidFill>
          </a:ln>
        </p:spPr>
      </p:cxnSp>
      <p:cxnSp>
        <p:nvCxnSpPr>
          <p:cNvPr id="118" name="DT1"/>
          <p:cNvCxnSpPr/>
          <p:nvPr/>
        </p:nvCxnSpPr>
        <p:spPr>
          <a:xfrm>
            <a:off x="4574286" y="1755648"/>
            <a:ext cx="0" cy="128016"/>
          </a:xfrm>
          <a:prstGeom prst="straightConnector1">
            <a:avLst/>
          </a:prstGeom>
          <a:ln w="19050">
            <a:solidFill>
              <a:srgbClr val="8E6F3E"/>
            </a:solidFill>
          </a:ln>
        </p:spPr>
      </p:cxnSp>
      <p:cxnSp>
        <p:nvCxnSpPr>
          <p:cNvPr id="119" name="DT2"/>
          <p:cNvCxnSpPr/>
          <p:nvPr/>
        </p:nvCxnSpPr>
        <p:spPr>
          <a:xfrm>
            <a:off x="7116318" y="1755648"/>
            <a:ext cx="0" cy="128016"/>
          </a:xfrm>
          <a:prstGeom prst="straightConnector1">
            <a:avLst/>
          </a:prstGeom>
          <a:ln w="19050">
            <a:solidFill>
              <a:srgbClr val="8E6F3E"/>
            </a:solidFill>
          </a:ln>
        </p:spPr>
      </p:cxnSp>
      <p:cxnSp>
        <p:nvCxnSpPr>
          <p:cNvPr id="160" name="Bar"/>
          <p:cNvCxnSpPr/>
          <p:nvPr/>
        </p:nvCxnSpPr>
        <p:spPr>
          <a:xfrm>
            <a:off x="2032254" y="1883664"/>
            <a:ext cx="5079492" cy="0"/>
          </a:xfrm>
          <a:prstGeom prst="straightConnector1">
            <a:avLst/>
          </a:prstGeom>
          <a:ln w="19050">
            <a:solidFill>
              <a:srgbClr val="8E6F3E"/>
            </a:solidFill>
          </a:ln>
        </p:spPr>
      </p:cxnSp>
      <p:cxnSp>
        <p:nvCxnSpPr>
          <p:cNvPr id="130" name="SA0"/>
          <p:cNvCxnSpPr/>
          <p:nvPr/>
        </p:nvCxnSpPr>
        <p:spPr>
          <a:xfrm>
            <a:off x="4572000" y="1883664"/>
            <a:ext cx="0" cy="274320"/>
          </a:xfrm>
          <a:prstGeom prst="straightConnector1">
            <a:avLst/>
          </a:prstGeom>
          <a:ln w="28575">
            <a:solidFill>
              <a:srgbClr val="8E6F3E"/>
            </a:solidFill>
            <a:tailEnd type="triangle" w="med" len="med"/>
          </a:ln>
        </p:spPr>
      </p:cxnSp>
      <p:sp>
        <p:nvSpPr>
          <p:cNvPr id="120" name="S0"/>
          <p:cNvSpPr/>
          <p:nvPr/>
        </p:nvSpPr>
        <p:spPr>
          <a:xfrm>
            <a:off x="2331720" y="2212848"/>
            <a:ext cx="4480560" cy="603504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FFFFFF"/>
                </a:solidFill>
              </a:rPr>
              <a:t>DELEGATED WORK</a:t>
            </a:r>
          </a:p>
        </p:txBody>
      </p:sp>
      <p:cxnSp>
        <p:nvCxnSpPr>
          <p:cNvPr id="131" name="SA1"/>
          <p:cNvCxnSpPr/>
          <p:nvPr/>
        </p:nvCxnSpPr>
        <p:spPr>
          <a:xfrm>
            <a:off x="4572000" y="2907792"/>
            <a:ext cx="0" cy="274320"/>
          </a:xfrm>
          <a:prstGeom prst="straightConnector1">
            <a:avLst/>
          </a:prstGeom>
          <a:ln w="28575">
            <a:solidFill>
              <a:srgbClr val="8E6F3E"/>
            </a:solidFill>
            <a:tailEnd type="triangle" w="med" len="med"/>
          </a:ln>
        </p:spPr>
      </p:cxnSp>
      <p:sp>
        <p:nvSpPr>
          <p:cNvPr id="121" name="S1"/>
          <p:cNvSpPr/>
          <p:nvPr/>
        </p:nvSpPr>
        <p:spPr>
          <a:xfrm>
            <a:off x="2331720" y="3236976"/>
            <a:ext cx="4480560" cy="603504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5C4826"/>
                </a:solidFill>
              </a:rPr>
              <a:t>REMAINING DEGREES OF FREEDOM</a:t>
            </a:r>
          </a:p>
        </p:txBody>
      </p:sp>
      <p:cxnSp>
        <p:nvCxnSpPr>
          <p:cNvPr id="132" name="SA2"/>
          <p:cNvCxnSpPr/>
          <p:nvPr/>
        </p:nvCxnSpPr>
        <p:spPr>
          <a:xfrm>
            <a:off x="4572000" y="3931920"/>
            <a:ext cx="0" cy="274320"/>
          </a:xfrm>
          <a:prstGeom prst="straightConnector1">
            <a:avLst/>
          </a:prstGeom>
          <a:ln w="28575">
            <a:solidFill>
              <a:srgbClr val="8E6F3E"/>
            </a:solidFill>
            <a:tailEnd type="triangle" w="med" len="med"/>
          </a:ln>
        </p:spPr>
      </p:cxnSp>
      <p:sp>
        <p:nvSpPr>
          <p:cNvPr id="122" name="S2"/>
          <p:cNvSpPr/>
          <p:nvPr/>
        </p:nvSpPr>
        <p:spPr>
          <a:xfrm>
            <a:off x="2331720" y="4261104"/>
            <a:ext cx="4480560" cy="603504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5C4826"/>
                </a:solidFill>
              </a:rPr>
              <a:t>RESOLVED BY THE AGENT</a:t>
            </a:r>
          </a:p>
        </p:txBody>
      </p:sp>
      <p:sp>
        <p:nvSpPr>
          <p:cNvPr id="150" name="More"/>
          <p:cNvSpPr txBox="1"/>
          <p:nvPr/>
        </p:nvSpPr>
        <p:spPr>
          <a:xfrm>
            <a:off x="274320" y="5029200"/>
            <a:ext cx="859536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1700" b="0" i="1" dirty="0">
                <a:solidFill>
                  <a:srgbClr val="555960"/>
                </a:solidFill>
              </a:rPr>
              <a:t>A more capable delegate may be given more degrees of freedom.</a:t>
            </a:r>
          </a:p>
        </p:txBody>
      </p:sp>
      <p:sp>
        <p:nvSpPr>
          <p:cNvPr id="199" name="FooterBand"/>
          <p:cNvSpPr/>
          <p:nvPr/>
        </p:nvSpPr>
        <p:spPr>
          <a:xfrm>
            <a:off x="274320" y="5852160"/>
            <a:ext cx="8595360" cy="566928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FFFFFF"/>
                </a:solidFill>
              </a:rPr>
              <a:t>Delegation decides which remaining choices another reasoner resolves.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ectionLabel"/>
          <p:cNvSpPr txBox="1"/>
          <p:nvPr/>
        </p:nvSpPr>
        <p:spPr>
          <a:xfrm>
            <a:off x="685800" y="1243584"/>
            <a:ext cx="777240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2000" b="1" i="0" dirty="0">
                <a:solidFill>
                  <a:srgbClr val="8E6F3E"/>
                </a:solidFill>
              </a:rPr>
              <a:t>SECTION 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00784"/>
            <a:ext cx="7772400" cy="1005840"/>
          </a:xfrm>
        </p:spPr>
        <p:txBody>
          <a:bodyPr>
            <a:normAutofit/>
          </a:bodyPr>
          <a:lstStyle/>
          <a:p>
            <a:pPr algn="ctr">
              <a:buNone/>
              <a:defRPr b="0"/>
            </a:pPr>
            <a:r>
              <a:rPr lang="en-US" sz="4000" b="0" i="0" dirty="0">
                <a:solidFill>
                  <a:srgbClr val="000000"/>
                </a:solidFill>
              </a:rPr>
              <a:t>EQUIP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7EB45DA-9A0D-DC49-8E02-F30A5DDC21C3}" type="slidenum">
              <a:rPr lang="en-US" smtClean="0"/>
              <a:t>1</a:t>
            </a:fld>
            <a:endParaRPr lang="en-US"/>
          </a:p>
        </p:txBody>
      </p:sp>
      <p:sp>
        <p:nvSpPr>
          <p:cNvPr id="101" name="Question"/>
          <p:cNvSpPr txBox="1"/>
          <p:nvPr/>
        </p:nvSpPr>
        <p:spPr>
          <a:xfrm>
            <a:off x="685800" y="2798064"/>
            <a:ext cx="7772400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2400" b="0" i="0" dirty="0">
                <a:solidFill>
                  <a:srgbClr val="5C4826"/>
                </a:solidFill>
              </a:rPr>
              <a:t>What does the agent need to succeed?</a:t>
            </a:r>
          </a:p>
        </p:txBody>
      </p:sp>
      <p:sp>
        <p:nvSpPr>
          <p:cNvPr id="103" name="Rule"/>
          <p:cNvSpPr/>
          <p:nvPr/>
        </p:nvSpPr>
        <p:spPr>
          <a:xfrm>
            <a:off x="3429000" y="3584448"/>
            <a:ext cx="2286000" cy="51206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>
              <a:buNone/>
            </a:pPr>
            <a:endParaRPr lang="en-US"/>
          </a:p>
        </p:txBody>
      </p:sp>
      <p:sp>
        <p:nvSpPr>
          <p:cNvPr id="110" name="N0"/>
          <p:cNvSpPr/>
          <p:nvPr/>
        </p:nvSpPr>
        <p:spPr>
          <a:xfrm>
            <a:off x="722376" y="4718304"/>
            <a:ext cx="1700784" cy="56692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8A8F98"/>
                </a:solidFill>
              </a:rPr>
              <a:t>BOUND</a:t>
            </a:r>
          </a:p>
        </p:txBody>
      </p:sp>
      <p:cxnSp>
        <p:nvCxnSpPr>
          <p:cNvPr id="120" name="NA0"/>
          <p:cNvCxnSpPr/>
          <p:nvPr/>
        </p:nvCxnSpPr>
        <p:spPr>
          <a:xfrm>
            <a:off x="2432304" y="5001768"/>
            <a:ext cx="274320" cy="0"/>
          </a:xfrm>
          <a:prstGeom prst="straightConnector1">
            <a:avLst/>
          </a:prstGeom>
          <a:ln w="19050">
            <a:solidFill>
              <a:srgbClr val="C9B991"/>
            </a:solidFill>
            <a:tailEnd type="triangle" w="med" len="med"/>
          </a:ln>
        </p:spPr>
      </p:cxnSp>
      <p:sp>
        <p:nvSpPr>
          <p:cNvPr id="111" name="N1"/>
          <p:cNvSpPr/>
          <p:nvPr/>
        </p:nvSpPr>
        <p:spPr>
          <a:xfrm>
            <a:off x="2724912" y="4718304"/>
            <a:ext cx="1700784" cy="566928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FFFFFF"/>
                </a:solidFill>
              </a:rPr>
              <a:t>EQUIP</a:t>
            </a:r>
          </a:p>
        </p:txBody>
      </p:sp>
      <p:cxnSp>
        <p:nvCxnSpPr>
          <p:cNvPr id="121" name="NA1"/>
          <p:cNvCxnSpPr/>
          <p:nvPr/>
        </p:nvCxnSpPr>
        <p:spPr>
          <a:xfrm>
            <a:off x="4434840" y="5001768"/>
            <a:ext cx="274320" cy="0"/>
          </a:xfrm>
          <a:prstGeom prst="straightConnector1">
            <a:avLst/>
          </a:prstGeom>
          <a:ln w="19050">
            <a:solidFill>
              <a:srgbClr val="C9B991"/>
            </a:solidFill>
            <a:tailEnd type="triangle" w="med" len="med"/>
          </a:ln>
        </p:spPr>
      </p:cxnSp>
      <p:sp>
        <p:nvSpPr>
          <p:cNvPr id="112" name="N2"/>
          <p:cNvSpPr/>
          <p:nvPr/>
        </p:nvSpPr>
        <p:spPr>
          <a:xfrm>
            <a:off x="4727448" y="4718304"/>
            <a:ext cx="1700784" cy="56692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8A8F98"/>
                </a:solidFill>
              </a:rPr>
              <a:t>AUTHORIZE</a:t>
            </a:r>
          </a:p>
        </p:txBody>
      </p:sp>
      <p:cxnSp>
        <p:nvCxnSpPr>
          <p:cNvPr id="122" name="NA2"/>
          <p:cNvCxnSpPr/>
          <p:nvPr/>
        </p:nvCxnSpPr>
        <p:spPr>
          <a:xfrm>
            <a:off x="6437376" y="5001768"/>
            <a:ext cx="274320" cy="0"/>
          </a:xfrm>
          <a:prstGeom prst="straightConnector1">
            <a:avLst/>
          </a:prstGeom>
          <a:ln w="19050">
            <a:solidFill>
              <a:srgbClr val="C9B991"/>
            </a:solidFill>
            <a:tailEnd type="triangle" w="med" len="med"/>
          </a:ln>
        </p:spPr>
      </p:cxnSp>
      <p:sp>
        <p:nvSpPr>
          <p:cNvPr id="113" name="N3"/>
          <p:cNvSpPr/>
          <p:nvPr/>
        </p:nvSpPr>
        <p:spPr>
          <a:xfrm>
            <a:off x="6729984" y="4718304"/>
            <a:ext cx="1700784" cy="56692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8A8F98"/>
                </a:solidFill>
              </a:rPr>
              <a:t>VERIFY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48" y="118428"/>
            <a:ext cx="8590000" cy="638175"/>
          </a:xfrm>
        </p:spPr>
        <p:txBody>
          <a:bodyPr>
            <a:normAutofit fontScale="90000"/>
          </a:bodyPr>
          <a:lstStyle/>
          <a:p>
            <a:pPr>
              <a:buNone/>
              <a:defRPr b="0"/>
            </a:pPr>
            <a:r>
              <a:rPr lang="en-US" sz="2400" b="0" i="0" dirty="0">
                <a:solidFill>
                  <a:srgbClr val="000000"/>
                </a:solidFill>
              </a:rPr>
              <a:t>EQUIP: capability lives in a system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7EB45DA-9A0D-DC49-8E02-F30A5DDC21C3}" type="slidenum">
              <a:rPr lang="en-US" smtClean="0"/>
              <a:t>23</a:t>
            </a:fld>
            <a:endParaRPr lang="en-US"/>
          </a:p>
        </p:txBody>
      </p:sp>
      <p:sp>
        <p:nvSpPr>
          <p:cNvPr id="100" name="Env"/>
          <p:cNvSpPr/>
          <p:nvPr/>
        </p:nvSpPr>
        <p:spPr>
          <a:xfrm>
            <a:off x="731520" y="1051560"/>
            <a:ext cx="7680960" cy="4343400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endParaRPr/>
          </a:p>
        </p:txBody>
      </p:sp>
      <p:sp>
        <p:nvSpPr>
          <p:cNvPr id="101" name="EnvLbl"/>
          <p:cNvSpPr txBox="1"/>
          <p:nvPr/>
        </p:nvSpPr>
        <p:spPr>
          <a:xfrm>
            <a:off x="914400" y="1188720"/>
            <a:ext cx="731520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2000" b="1" i="0" dirty="0">
                <a:solidFill>
                  <a:srgbClr val="8E6F3E"/>
                </a:solidFill>
              </a:rPr>
              <a:t>ENGINEERING ENVIRONMENT</a:t>
            </a:r>
          </a:p>
        </p:txBody>
      </p:sp>
      <p:sp>
        <p:nvSpPr>
          <p:cNvPr id="102" name="EnvItems"/>
          <p:cNvSpPr txBox="1"/>
          <p:nvPr/>
        </p:nvSpPr>
        <p:spPr>
          <a:xfrm>
            <a:off x="914400" y="1627632"/>
            <a:ext cx="731520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2000" b="0" i="0" dirty="0">
                <a:solidFill>
                  <a:srgbClr val="555960"/>
                </a:solidFill>
              </a:rPr>
              <a:t>supplies the world in which engineering occurs</a:t>
            </a:r>
          </a:p>
        </p:txBody>
      </p:sp>
      <p:sp>
        <p:nvSpPr>
          <p:cNvPr id="103" name="Har"/>
          <p:cNvSpPr/>
          <p:nvPr/>
        </p:nvSpPr>
        <p:spPr>
          <a:xfrm>
            <a:off x="2103120" y="2212848"/>
            <a:ext cx="4937760" cy="265176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endParaRPr/>
          </a:p>
        </p:txBody>
      </p:sp>
      <p:sp>
        <p:nvSpPr>
          <p:cNvPr id="104" name="HarLbl"/>
          <p:cNvSpPr txBox="1"/>
          <p:nvPr/>
        </p:nvSpPr>
        <p:spPr>
          <a:xfrm>
            <a:off x="2286000" y="2340864"/>
            <a:ext cx="457200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2000" b="1" i="0" dirty="0">
                <a:solidFill>
                  <a:srgbClr val="5C4826"/>
                </a:solidFill>
              </a:rPr>
              <a:t>AGENT HARNESS</a:t>
            </a:r>
          </a:p>
        </p:txBody>
      </p:sp>
      <p:sp>
        <p:nvSpPr>
          <p:cNvPr id="105" name="HarItems"/>
          <p:cNvSpPr txBox="1"/>
          <p:nvPr/>
        </p:nvSpPr>
        <p:spPr>
          <a:xfrm>
            <a:off x="2286000" y="2761488"/>
            <a:ext cx="457200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2000" b="0" i="0" dirty="0">
                <a:solidFill>
                  <a:srgbClr val="555960"/>
                </a:solidFill>
              </a:rPr>
              <a:t>turns reasoning into sustained action</a:t>
            </a:r>
          </a:p>
        </p:txBody>
      </p:sp>
      <p:sp>
        <p:nvSpPr>
          <p:cNvPr id="106" name="Mod"/>
          <p:cNvSpPr/>
          <p:nvPr/>
        </p:nvSpPr>
        <p:spPr>
          <a:xfrm>
            <a:off x="3337560" y="3401568"/>
            <a:ext cx="2468880" cy="1005840"/>
          </a:xfrm>
          <a:prstGeom prst="rect">
            <a:avLst/>
          </a:prstGeom>
          <a:solidFill>
            <a:srgbClr val="FFFFFF"/>
          </a:solidFill>
          <a:ln w="19050">
            <a:solidFill>
              <a:srgbClr val="8E6F3E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400" b="1" i="0" dirty="0">
                <a:solidFill>
                  <a:srgbClr val="5C4826"/>
                </a:solidFill>
              </a:rPr>
              <a:t>MODEL</a:t>
            </a:r>
          </a:p>
        </p:txBody>
      </p:sp>
      <p:sp>
        <p:nvSpPr>
          <p:cNvPr id="107" name="FooterBand"/>
          <p:cNvSpPr/>
          <p:nvPr/>
        </p:nvSpPr>
        <p:spPr>
          <a:xfrm>
            <a:off x="274320" y="5852160"/>
            <a:ext cx="8595360" cy="566928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91440" tIns="45720" rIns="91440" bIns="4572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FFFFFF"/>
                </a:solidFill>
              </a:rPr>
              <a:t>Agent capability is not a property of the foundation model alone.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48" y="118428"/>
            <a:ext cx="8590000" cy="638175"/>
          </a:xfrm>
        </p:spPr>
        <p:txBody>
          <a:bodyPr>
            <a:normAutofit fontScale="90000"/>
          </a:bodyPr>
          <a:lstStyle/>
          <a:p>
            <a:pPr>
              <a:buNone/>
              <a:defRPr b="0"/>
            </a:pPr>
            <a:r>
              <a:rPr lang="en-US" sz="2400" b="0" i="0" dirty="0">
                <a:solidFill>
                  <a:srgbClr val="000000"/>
                </a:solidFill>
              </a:rPr>
              <a:t>Equip three things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7EB45DA-9A0D-DC49-8E02-F30A5DDC21C3}" type="slidenum">
              <a:rPr lang="en-US" smtClean="0"/>
              <a:t>1</a:t>
            </a:fld>
            <a:endParaRPr lang="en-US"/>
          </a:p>
        </p:txBody>
      </p:sp>
      <p:sp>
        <p:nvSpPr>
          <p:cNvPr id="100" name="HP"/>
          <p:cNvSpPr/>
          <p:nvPr/>
        </p:nvSpPr>
        <p:spPr>
          <a:xfrm>
            <a:off x="2267712" y="1005840"/>
            <a:ext cx="2880360" cy="566928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FFFFFF"/>
                </a:solidFill>
              </a:rPr>
              <a:t>ENGINEERING PURPOSE</a:t>
            </a:r>
          </a:p>
        </p:txBody>
      </p:sp>
      <p:sp>
        <p:nvSpPr>
          <p:cNvPr id="101" name="HE"/>
          <p:cNvSpPr/>
          <p:nvPr/>
        </p:nvSpPr>
        <p:spPr>
          <a:xfrm>
            <a:off x="5312664" y="1005840"/>
            <a:ext cx="3557016" cy="566928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FFFFFF"/>
                </a:solidFill>
              </a:rPr>
              <a:t>EXAMPLES</a:t>
            </a:r>
          </a:p>
        </p:txBody>
      </p:sp>
      <p:sp>
        <p:nvSpPr>
          <p:cNvPr id="200" name="L0"/>
          <p:cNvSpPr/>
          <p:nvPr/>
        </p:nvSpPr>
        <p:spPr>
          <a:xfrm>
            <a:off x="274320" y="1719072"/>
            <a:ext cx="1874520" cy="1207008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5C4826"/>
                </a:solidFill>
              </a:rPr>
              <a:t>REASONER</a:t>
            </a:r>
          </a:p>
        </p:txBody>
      </p:sp>
      <p:sp>
        <p:nvSpPr>
          <p:cNvPr id="201" name="P0"/>
          <p:cNvSpPr/>
          <p:nvPr/>
        </p:nvSpPr>
        <p:spPr>
          <a:xfrm>
            <a:off x="2267712" y="1719072"/>
            <a:ext cx="2880360" cy="120700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0" i="0" dirty="0">
                <a:solidFill>
                  <a:srgbClr val="555960"/>
                </a:solidFill>
              </a:rPr>
              <a:t>Select reasoning capability</a:t>
            </a:r>
          </a:p>
        </p:txBody>
      </p:sp>
      <p:sp>
        <p:nvSpPr>
          <p:cNvPr id="202" name="E0"/>
          <p:cNvSpPr/>
          <p:nvPr/>
        </p:nvSpPr>
        <p:spPr>
          <a:xfrm>
            <a:off x="5312664" y="1719072"/>
            <a:ext cx="3557016" cy="120700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0" i="0" dirty="0">
                <a:solidFill>
                  <a:srgbClr val="555960"/>
                </a:solidFill>
              </a:rPr>
              <a:t>frontier · low-cost · specialized · open-weight models</a:t>
            </a:r>
          </a:p>
        </p:txBody>
      </p:sp>
      <p:sp>
        <p:nvSpPr>
          <p:cNvPr id="203" name="L1"/>
          <p:cNvSpPr/>
          <p:nvPr/>
        </p:nvSpPr>
        <p:spPr>
          <a:xfrm>
            <a:off x="274320" y="3054096"/>
            <a:ext cx="1874520" cy="1207008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5C4826"/>
                </a:solidFill>
              </a:rPr>
              <a:t>INFORMATION</a:t>
            </a:r>
          </a:p>
        </p:txBody>
      </p:sp>
      <p:sp>
        <p:nvSpPr>
          <p:cNvPr id="204" name="P1"/>
          <p:cNvSpPr/>
          <p:nvPr/>
        </p:nvSpPr>
        <p:spPr>
          <a:xfrm>
            <a:off x="2267712" y="3054096"/>
            <a:ext cx="2880360" cy="120700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0" i="0" dirty="0">
                <a:solidFill>
                  <a:srgbClr val="555960"/>
                </a:solidFill>
              </a:rPr>
              <a:t>Make relevant knowledge and state available</a:t>
            </a:r>
          </a:p>
        </p:txBody>
      </p:sp>
      <p:sp>
        <p:nvSpPr>
          <p:cNvPr id="205" name="E1"/>
          <p:cNvSpPr/>
          <p:nvPr/>
        </p:nvSpPr>
        <p:spPr>
          <a:xfrm>
            <a:off x="5312664" y="3054096"/>
            <a:ext cx="3557016" cy="120700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0" i="0" dirty="0">
                <a:solidFill>
                  <a:srgbClr val="555960"/>
                </a:solidFill>
              </a:rPr>
              <a:t>context · instructions · retrieval · memory · </a:t>
            </a:r>
            <a:r>
              <a:rPr lang="en-US" sz="1800" b="1" i="0" dirty="0">
                <a:solidFill>
                  <a:srgbClr val="5C4826"/>
                </a:solidFill>
              </a:rPr>
              <a:t>engineering models</a:t>
            </a:r>
          </a:p>
        </p:txBody>
      </p:sp>
      <p:sp>
        <p:nvSpPr>
          <p:cNvPr id="206" name="L2"/>
          <p:cNvSpPr/>
          <p:nvPr/>
        </p:nvSpPr>
        <p:spPr>
          <a:xfrm>
            <a:off x="274320" y="4389120"/>
            <a:ext cx="1874520" cy="1207008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5C4826"/>
                </a:solidFill>
              </a:rPr>
              <a:t>MEANS</a:t>
            </a:r>
          </a:p>
        </p:txBody>
      </p:sp>
      <p:sp>
        <p:nvSpPr>
          <p:cNvPr id="207" name="P2"/>
          <p:cNvSpPr/>
          <p:nvPr/>
        </p:nvSpPr>
        <p:spPr>
          <a:xfrm>
            <a:off x="2267712" y="4389120"/>
            <a:ext cx="2880360" cy="120700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0" i="0" dirty="0">
                <a:solidFill>
                  <a:srgbClr val="555960"/>
                </a:solidFill>
              </a:rPr>
              <a:t>Give the agent ways to observe and act</a:t>
            </a:r>
          </a:p>
        </p:txBody>
      </p:sp>
      <p:sp>
        <p:nvSpPr>
          <p:cNvPr id="208" name="E2"/>
          <p:cNvSpPr/>
          <p:nvPr/>
        </p:nvSpPr>
        <p:spPr>
          <a:xfrm>
            <a:off x="5312664" y="4389120"/>
            <a:ext cx="3557016" cy="120700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0" i="0" dirty="0">
                <a:solidFill>
                  <a:srgbClr val="555960"/>
                </a:solidFill>
              </a:rPr>
              <a:t>tools · APIs · MCP connections · skills · workflows</a:t>
            </a:r>
          </a:p>
        </p:txBody>
      </p:sp>
      <p:sp>
        <p:nvSpPr>
          <p:cNvPr id="199" name="FooterBand"/>
          <p:cNvSpPr/>
          <p:nvPr/>
        </p:nvSpPr>
        <p:spPr>
          <a:xfrm>
            <a:off x="274320" y="5852160"/>
            <a:ext cx="8595360" cy="566928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FFFFFF"/>
                </a:solidFill>
              </a:rPr>
              <a:t>Diagnose what the delegation lacks before deciding how to equip it.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48" y="118428"/>
            <a:ext cx="8590000" cy="638175"/>
          </a:xfrm>
        </p:spPr>
        <p:txBody>
          <a:bodyPr>
            <a:normAutofit fontScale="90000"/>
          </a:bodyPr>
          <a:lstStyle/>
          <a:p>
            <a:pPr>
              <a:buNone/>
              <a:defRPr b="0"/>
            </a:pPr>
            <a:r>
              <a:rPr lang="en-US" sz="2400" b="0" i="0" dirty="0">
                <a:solidFill>
                  <a:srgbClr val="000000"/>
                </a:solidFill>
              </a:rPr>
              <a:t>Choose the reasoner for the work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7EB45DA-9A0D-DC49-8E02-F30A5DDC21C3}" type="slidenum">
              <a:rPr lang="en-US" smtClean="0"/>
              <a:t>1</a:t>
            </a:fld>
            <a:endParaRPr lang="en-US"/>
          </a:p>
        </p:txBody>
      </p:sp>
      <p:sp>
        <p:nvSpPr>
          <p:cNvPr id="100" name="L1"/>
          <p:cNvSpPr txBox="1"/>
          <p:nvPr/>
        </p:nvSpPr>
        <p:spPr>
          <a:xfrm>
            <a:off x="292608" y="1051560"/>
            <a:ext cx="8558784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en-US" sz="1400" b="1" i="0" dirty="0">
                <a:solidFill>
                  <a:srgbClr val="8E6F3E"/>
                </a:solidFill>
              </a:rPr>
              <a:t>CAPABILITY THE WORK NEEDS</a:t>
            </a:r>
          </a:p>
        </p:txBody>
      </p:sp>
      <p:sp>
        <p:nvSpPr>
          <p:cNvPr id="110" name="C0"/>
          <p:cNvSpPr/>
          <p:nvPr/>
        </p:nvSpPr>
        <p:spPr>
          <a:xfrm>
            <a:off x="292608" y="1417320"/>
            <a:ext cx="1591056" cy="713232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700" b="1" i="0" dirty="0">
                <a:solidFill>
                  <a:srgbClr val="5C4826"/>
                </a:solidFill>
              </a:rPr>
              <a:t>reasoning</a:t>
            </a:r>
          </a:p>
        </p:txBody>
      </p:sp>
      <p:sp>
        <p:nvSpPr>
          <p:cNvPr id="111" name="C1"/>
          <p:cNvSpPr/>
          <p:nvPr/>
        </p:nvSpPr>
        <p:spPr>
          <a:xfrm>
            <a:off x="2011680" y="1417320"/>
            <a:ext cx="1591056" cy="713232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700" b="1" i="0" dirty="0">
                <a:solidFill>
                  <a:srgbClr val="5C4826"/>
                </a:solidFill>
              </a:rPr>
              <a:t>coding</a:t>
            </a:r>
          </a:p>
        </p:txBody>
      </p:sp>
      <p:sp>
        <p:nvSpPr>
          <p:cNvPr id="112" name="C2"/>
          <p:cNvSpPr/>
          <p:nvPr/>
        </p:nvSpPr>
        <p:spPr>
          <a:xfrm>
            <a:off x="3730752" y="1417320"/>
            <a:ext cx="1591056" cy="713232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700" b="1" i="0" dirty="0">
                <a:solidFill>
                  <a:srgbClr val="5C4826"/>
                </a:solidFill>
              </a:rPr>
              <a:t>vision</a:t>
            </a:r>
          </a:p>
        </p:txBody>
      </p:sp>
      <p:sp>
        <p:nvSpPr>
          <p:cNvPr id="113" name="C3"/>
          <p:cNvSpPr/>
          <p:nvPr/>
        </p:nvSpPr>
        <p:spPr>
          <a:xfrm>
            <a:off x="5449824" y="1417320"/>
            <a:ext cx="1591056" cy="713232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700" b="1" i="0" dirty="0">
                <a:solidFill>
                  <a:srgbClr val="5C4826"/>
                </a:solidFill>
              </a:rPr>
              <a:t>tool use</a:t>
            </a:r>
          </a:p>
        </p:txBody>
      </p:sp>
      <p:sp>
        <p:nvSpPr>
          <p:cNvPr id="114" name="C4"/>
          <p:cNvSpPr/>
          <p:nvPr/>
        </p:nvSpPr>
        <p:spPr>
          <a:xfrm>
            <a:off x="7168896" y="1417320"/>
            <a:ext cx="1591056" cy="713232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700" b="1" i="0" dirty="0">
                <a:solidFill>
                  <a:srgbClr val="5C4826"/>
                </a:solidFill>
              </a:rPr>
              <a:t>domain knowledge</a:t>
            </a:r>
          </a:p>
        </p:txBody>
      </p:sp>
      <p:sp>
        <p:nvSpPr>
          <p:cNvPr id="101" name="L2"/>
          <p:cNvSpPr txBox="1"/>
          <p:nvPr/>
        </p:nvSpPr>
        <p:spPr>
          <a:xfrm>
            <a:off x="292608" y="2423160"/>
            <a:ext cx="8558784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en-US" sz="1400" b="1" i="0" dirty="0">
                <a:solidFill>
                  <a:srgbClr val="8E6F3E"/>
                </a:solidFill>
              </a:rPr>
              <a:t>CONSTRAINTS THE DELEGATION FACES</a:t>
            </a:r>
          </a:p>
        </p:txBody>
      </p:sp>
      <p:sp>
        <p:nvSpPr>
          <p:cNvPr id="120" name="P0"/>
          <p:cNvSpPr/>
          <p:nvPr/>
        </p:nvSpPr>
        <p:spPr>
          <a:xfrm>
            <a:off x="292608" y="2788920"/>
            <a:ext cx="1307592" cy="713232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600" b="0" i="0" dirty="0">
                <a:solidFill>
                  <a:srgbClr val="555960"/>
                </a:solidFill>
              </a:rPr>
              <a:t>cost</a:t>
            </a:r>
          </a:p>
        </p:txBody>
      </p:sp>
      <p:sp>
        <p:nvSpPr>
          <p:cNvPr id="121" name="P1"/>
          <p:cNvSpPr/>
          <p:nvPr/>
        </p:nvSpPr>
        <p:spPr>
          <a:xfrm>
            <a:off x="1728216" y="2788920"/>
            <a:ext cx="1307592" cy="713232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600" b="0" i="0" dirty="0">
                <a:solidFill>
                  <a:srgbClr val="555960"/>
                </a:solidFill>
              </a:rPr>
              <a:t>latency</a:t>
            </a:r>
          </a:p>
        </p:txBody>
      </p:sp>
      <p:sp>
        <p:nvSpPr>
          <p:cNvPr id="122" name="P2"/>
          <p:cNvSpPr/>
          <p:nvPr/>
        </p:nvSpPr>
        <p:spPr>
          <a:xfrm>
            <a:off x="3163824" y="2788920"/>
            <a:ext cx="1307592" cy="713232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600" b="0" i="0" dirty="0">
                <a:solidFill>
                  <a:srgbClr val="555960"/>
                </a:solidFill>
              </a:rPr>
              <a:t>context</a:t>
            </a:r>
          </a:p>
        </p:txBody>
      </p:sp>
      <p:sp>
        <p:nvSpPr>
          <p:cNvPr id="123" name="P3"/>
          <p:cNvSpPr/>
          <p:nvPr/>
        </p:nvSpPr>
        <p:spPr>
          <a:xfrm>
            <a:off x="4599432" y="2788920"/>
            <a:ext cx="1307592" cy="713232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600" b="0" i="0" dirty="0">
                <a:solidFill>
                  <a:srgbClr val="555960"/>
                </a:solidFill>
              </a:rPr>
              <a:t>deployment</a:t>
            </a:r>
          </a:p>
        </p:txBody>
      </p:sp>
      <p:sp>
        <p:nvSpPr>
          <p:cNvPr id="124" name="P4"/>
          <p:cNvSpPr/>
          <p:nvPr/>
        </p:nvSpPr>
        <p:spPr>
          <a:xfrm>
            <a:off x="6035040" y="2788920"/>
            <a:ext cx="1307592" cy="713232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600" b="0" i="0" dirty="0">
                <a:solidFill>
                  <a:srgbClr val="555960"/>
                </a:solidFill>
              </a:rPr>
              <a:t>privacy</a:t>
            </a:r>
          </a:p>
        </p:txBody>
      </p:sp>
      <p:sp>
        <p:nvSpPr>
          <p:cNvPr id="125" name="P5"/>
          <p:cNvSpPr/>
          <p:nvPr/>
        </p:nvSpPr>
        <p:spPr>
          <a:xfrm>
            <a:off x="7470648" y="2788920"/>
            <a:ext cx="1307592" cy="713232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600" b="0" i="0" dirty="0">
                <a:solidFill>
                  <a:srgbClr val="555960"/>
                </a:solidFill>
              </a:rPr>
              <a:t>availability</a:t>
            </a:r>
          </a:p>
        </p:txBody>
      </p:sp>
      <p:sp>
        <p:nvSpPr>
          <p:cNvPr id="140" name="Q"/>
          <p:cNvSpPr txBox="1"/>
          <p:nvPr/>
        </p:nvSpPr>
        <p:spPr>
          <a:xfrm>
            <a:off x="274320" y="4023360"/>
            <a:ext cx="8595360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2000" b="1" i="0" dirty="0">
                <a:solidFill>
                  <a:srgbClr val="5C4826"/>
                </a:solidFill>
              </a:rPr>
              <a:t>Which reasoner satisfies the requirements of this delegation?</a:t>
            </a:r>
          </a:p>
        </p:txBody>
      </p:sp>
      <p:sp>
        <p:nvSpPr>
          <p:cNvPr id="141" name="Small"/>
          <p:cNvSpPr txBox="1"/>
          <p:nvPr/>
        </p:nvSpPr>
        <p:spPr>
          <a:xfrm>
            <a:off x="274320" y="4754880"/>
            <a:ext cx="859536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1600" b="0" i="1" dirty="0">
                <a:solidFill>
                  <a:srgbClr val="555960"/>
                </a:solidFill>
              </a:rPr>
              <a:t>There is no context-free best model.</a:t>
            </a:r>
          </a:p>
        </p:txBody>
      </p:sp>
      <p:sp>
        <p:nvSpPr>
          <p:cNvPr id="199" name="FooterBand"/>
          <p:cNvSpPr/>
          <p:nvPr/>
        </p:nvSpPr>
        <p:spPr>
          <a:xfrm>
            <a:off x="274320" y="5852160"/>
            <a:ext cx="8595360" cy="566928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FFFFFF"/>
                </a:solidFill>
              </a:rPr>
              <a:t>Selected under requirements and constraints, not from a leaderboard.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48" y="118428"/>
            <a:ext cx="8590000" cy="638175"/>
          </a:xfrm>
        </p:spPr>
        <p:txBody>
          <a:bodyPr>
            <a:normAutofit fontScale="90000"/>
          </a:bodyPr>
          <a:lstStyle/>
          <a:p>
            <a:pPr>
              <a:buNone/>
              <a:defRPr b="0"/>
            </a:pPr>
            <a:r>
              <a:rPr lang="en-US" sz="2400" b="0" i="0" dirty="0">
                <a:solidFill>
                  <a:srgbClr val="000000"/>
                </a:solidFill>
              </a:rPr>
              <a:t>Engineer the information available to it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7EB45DA-9A0D-DC49-8E02-F30A5DDC21C3}" type="slidenum">
              <a:rPr lang="en-US" smtClean="0"/>
              <a:t>1</a:t>
            </a:fld>
            <a:endParaRPr lang="en-US"/>
          </a:p>
        </p:txBody>
      </p:sp>
      <p:sp>
        <p:nvSpPr>
          <p:cNvPr id="100" name="H0"/>
          <p:cNvSpPr/>
          <p:nvPr/>
        </p:nvSpPr>
        <p:spPr>
          <a:xfrm>
            <a:off x="274320" y="1005840"/>
            <a:ext cx="2679192" cy="621792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700" b="1" i="0" dirty="0">
                <a:solidFill>
                  <a:srgbClr val="FFFFFF"/>
                </a:solidFill>
              </a:rPr>
              <a:t>CURRENT CONTEXT</a:t>
            </a:r>
          </a:p>
        </p:txBody>
      </p:sp>
      <p:sp>
        <p:nvSpPr>
          <p:cNvPr id="110" name="B0"/>
          <p:cNvSpPr/>
          <p:nvPr/>
        </p:nvSpPr>
        <p:spPr>
          <a:xfrm>
            <a:off x="274320" y="1673352"/>
            <a:ext cx="2679192" cy="1243584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500" b="0" i="0" dirty="0">
                <a:solidFill>
                  <a:srgbClr val="555960"/>
                </a:solidFill>
              </a:rPr>
              <a:t>what this reasoning episode can see</a:t>
            </a:r>
          </a:p>
        </p:txBody>
      </p:sp>
      <p:sp>
        <p:nvSpPr>
          <p:cNvPr id="101" name="H1"/>
          <p:cNvSpPr/>
          <p:nvPr/>
        </p:nvSpPr>
        <p:spPr>
          <a:xfrm>
            <a:off x="3227832" y="1005840"/>
            <a:ext cx="2679192" cy="621792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700" b="1" i="0" dirty="0">
                <a:solidFill>
                  <a:srgbClr val="FFFFFF"/>
                </a:solidFill>
              </a:rPr>
              <a:t>WORKING STATE</a:t>
            </a:r>
          </a:p>
        </p:txBody>
      </p:sp>
      <p:sp>
        <p:nvSpPr>
          <p:cNvPr id="111" name="B1"/>
          <p:cNvSpPr/>
          <p:nvPr/>
        </p:nvSpPr>
        <p:spPr>
          <a:xfrm>
            <a:off x="3227832" y="1673352"/>
            <a:ext cx="2679192" cy="1243584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500" b="0" i="0" dirty="0">
                <a:solidFill>
                  <a:srgbClr val="555960"/>
                </a:solidFill>
              </a:rPr>
              <a:t>plans · progress · intermediate artifacts</a:t>
            </a:r>
          </a:p>
        </p:txBody>
      </p:sp>
      <p:sp>
        <p:nvSpPr>
          <p:cNvPr id="102" name="H2"/>
          <p:cNvSpPr/>
          <p:nvPr/>
        </p:nvSpPr>
        <p:spPr>
          <a:xfrm>
            <a:off x="6181344" y="1005840"/>
            <a:ext cx="2679192" cy="621792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700" b="1" i="0" dirty="0">
                <a:solidFill>
                  <a:srgbClr val="FFFFFF"/>
                </a:solidFill>
              </a:rPr>
              <a:t>DURABLE ENGINEERING KNOWLEDGE</a:t>
            </a:r>
          </a:p>
        </p:txBody>
      </p:sp>
      <p:sp>
        <p:nvSpPr>
          <p:cNvPr id="112" name="B2"/>
          <p:cNvSpPr/>
          <p:nvPr/>
        </p:nvSpPr>
        <p:spPr>
          <a:xfrm>
            <a:off x="6181344" y="1673352"/>
            <a:ext cx="2679192" cy="1243584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500" b="0" i="0" dirty="0">
                <a:solidFill>
                  <a:srgbClr val="555960"/>
                </a:solidFill>
              </a:rPr>
              <a:t>specifications · architecture · records · engineering models</a:t>
            </a:r>
          </a:p>
        </p:txBody>
      </p:sp>
      <p:cxnSp>
        <p:nvCxnSpPr>
          <p:cNvPr id="120" name="AL"/>
          <p:cNvCxnSpPr/>
          <p:nvPr/>
        </p:nvCxnSpPr>
        <p:spPr>
          <a:xfrm>
            <a:off x="1613916" y="2962656"/>
            <a:ext cx="1554480" cy="603504"/>
          </a:xfrm>
          <a:prstGeom prst="straightConnector1">
            <a:avLst/>
          </a:prstGeom>
          <a:ln w="28575">
            <a:solidFill>
              <a:srgbClr val="8E6F3E"/>
            </a:solidFill>
            <a:tailEnd type="triangle" w="med" len="med"/>
          </a:ln>
        </p:spPr>
      </p:cxnSp>
      <p:cxnSp>
        <p:nvCxnSpPr>
          <p:cNvPr id="121" name="AM"/>
          <p:cNvCxnSpPr/>
          <p:nvPr/>
        </p:nvCxnSpPr>
        <p:spPr>
          <a:xfrm>
            <a:off x="4572000" y="2962656"/>
            <a:ext cx="0" cy="603504"/>
          </a:xfrm>
          <a:prstGeom prst="straightConnector1">
            <a:avLst/>
          </a:prstGeom>
          <a:ln w="28575">
            <a:solidFill>
              <a:srgbClr val="8E6F3E"/>
            </a:solidFill>
            <a:tailEnd type="triangle" w="med" len="med"/>
          </a:ln>
        </p:spPr>
      </p:cxnSp>
      <p:cxnSp>
        <p:nvCxnSpPr>
          <p:cNvPr id="122" name="AR"/>
          <p:cNvCxnSpPr/>
          <p:nvPr/>
        </p:nvCxnSpPr>
        <p:spPr>
          <a:xfrm flipH="1">
            <a:off x="5975604" y="2962656"/>
            <a:ext cx="1545336" cy="603504"/>
          </a:xfrm>
          <a:prstGeom prst="straightConnector1">
            <a:avLst/>
          </a:prstGeom>
          <a:ln w="28575">
            <a:solidFill>
              <a:srgbClr val="8E6F3E"/>
            </a:solidFill>
            <a:tailEnd type="triangle" w="med" len="med"/>
          </a:ln>
        </p:spPr>
      </p:cxnSp>
      <p:sp>
        <p:nvSpPr>
          <p:cNvPr id="130" name="Reasoner"/>
          <p:cNvSpPr/>
          <p:nvPr/>
        </p:nvSpPr>
        <p:spPr>
          <a:xfrm>
            <a:off x="2788920" y="3566160"/>
            <a:ext cx="3566160" cy="640080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FFFFFF"/>
                </a:solidFill>
              </a:rPr>
              <a:t>THE REASONER</a:t>
            </a:r>
          </a:p>
        </p:txBody>
      </p:sp>
      <p:sp>
        <p:nvSpPr>
          <p:cNvPr id="140" name="Key"/>
          <p:cNvSpPr txBox="1"/>
          <p:nvPr/>
        </p:nvSpPr>
        <p:spPr>
          <a:xfrm>
            <a:off x="274320" y="4526280"/>
            <a:ext cx="8595360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1800" b="0" i="1" dirty="0">
                <a:solidFill>
                  <a:srgbClr val="555960"/>
                </a:solidFill>
              </a:rPr>
              <a:t>The question is not how much context we can stuff in.</a:t>
            </a:r>
          </a:p>
          <a:p>
            <a:pPr algn="ctr">
              <a:spcBef>
                <a:spcPts val="160"/>
              </a:spcBef>
              <a:buNone/>
            </a:pPr>
            <a:r>
              <a:rPr lang="en-US" sz="1800" b="0" i="1" dirty="0">
                <a:solidFill>
                  <a:srgbClr val="555960"/>
                </a:solidFill>
              </a:rPr>
              <a:t>It is what information makes the relevant relationships tractable.</a:t>
            </a:r>
          </a:p>
        </p:txBody>
      </p:sp>
      <p:sp>
        <p:nvSpPr>
          <p:cNvPr id="199" name="FooterBand"/>
          <p:cNvSpPr/>
          <p:nvPr/>
        </p:nvSpPr>
        <p:spPr>
          <a:xfrm>
            <a:off x="274320" y="5852160"/>
            <a:ext cx="8595360" cy="566928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FFFFFF"/>
                </a:solidFill>
              </a:rPr>
              <a:t>Say what persists, and for how long.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48" y="118428"/>
            <a:ext cx="8590000" cy="638175"/>
          </a:xfrm>
        </p:spPr>
        <p:txBody>
          <a:bodyPr>
            <a:normAutofit fontScale="90000"/>
          </a:bodyPr>
          <a:lstStyle/>
          <a:p>
            <a:pPr>
              <a:buNone/>
              <a:defRPr b="0"/>
            </a:pPr>
            <a:r>
              <a:rPr lang="en-US" sz="2400" b="0" i="0" dirty="0">
                <a:solidFill>
                  <a:srgbClr val="000000"/>
                </a:solidFill>
              </a:rPr>
              <a:t>Representation can change the reasoning problem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7EB45DA-9A0D-DC49-8E02-F30A5DDC21C3}" type="slidenum">
              <a:rPr lang="en-US" smtClean="0"/>
              <a:t>32</a:t>
            </a:fld>
            <a:endParaRPr lang="en-US"/>
          </a:p>
        </p:txBody>
      </p:sp>
      <p:sp>
        <p:nvSpPr>
          <p:cNvPr id="100" name="LblL"/>
          <p:cNvSpPr txBox="1"/>
          <p:nvPr/>
        </p:nvSpPr>
        <p:spPr>
          <a:xfrm>
            <a:off x="457200" y="960120"/>
            <a:ext cx="384048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en-US" sz="2200" b="1" i="0" dirty="0">
                <a:solidFill>
                  <a:srgbClr val="8E6F3E"/>
                </a:solidFill>
              </a:rPr>
              <a:t>RECONSTRUCT</a:t>
            </a:r>
          </a:p>
        </p:txBody>
      </p:sp>
      <p:sp>
        <p:nvSpPr>
          <p:cNvPr id="101" name="SrcL"/>
          <p:cNvSpPr/>
          <p:nvPr/>
        </p:nvSpPr>
        <p:spPr>
          <a:xfrm>
            <a:off x="457200" y="1417320"/>
            <a:ext cx="3840480" cy="73152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0" i="0" dirty="0">
                <a:solidFill>
                  <a:srgbClr val="555960"/>
                </a:solidFill>
              </a:rPr>
              <a:t>thousands of source lines</a:t>
            </a:r>
          </a:p>
        </p:txBody>
      </p:sp>
      <p:cxnSp>
        <p:nvCxnSpPr>
          <p:cNvPr id="102" name="ArrL"/>
          <p:cNvCxnSpPr/>
          <p:nvPr/>
        </p:nvCxnSpPr>
        <p:spPr>
          <a:xfrm>
            <a:off x="2377440" y="2148840"/>
            <a:ext cx="0" cy="1051560"/>
          </a:xfrm>
          <a:prstGeom prst="straightConnector1">
            <a:avLst/>
          </a:prstGeom>
          <a:ln w="28575">
            <a:solidFill>
              <a:srgbClr val="8E6F3E"/>
            </a:solidFill>
            <a:tailEnd type="triangle" w="med" len="med"/>
          </a:ln>
        </p:spPr>
      </p:cxnSp>
      <p:sp>
        <p:nvSpPr>
          <p:cNvPr id="103" name="GlossL"/>
          <p:cNvSpPr txBox="1"/>
          <p:nvPr/>
        </p:nvSpPr>
        <p:spPr>
          <a:xfrm>
            <a:off x="2651760" y="2468880"/>
            <a:ext cx="173736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en-US" sz="2000" b="0" i="1" dirty="0">
                <a:solidFill>
                  <a:srgbClr val="555960"/>
                </a:solidFill>
              </a:rPr>
              <a:t>the agent reasons</a:t>
            </a:r>
          </a:p>
        </p:txBody>
      </p:sp>
      <p:sp>
        <p:nvSpPr>
          <p:cNvPr id="104" name="QL"/>
          <p:cNvSpPr/>
          <p:nvPr/>
        </p:nvSpPr>
        <p:spPr>
          <a:xfrm>
            <a:off x="457200" y="3246120"/>
            <a:ext cx="3840480" cy="64008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5C4826"/>
                </a:solidFill>
              </a:rPr>
              <a:t>“what depends on X?”</a:t>
            </a:r>
          </a:p>
        </p:txBody>
      </p:sp>
      <p:sp>
        <p:nvSpPr>
          <p:cNvPr id="105" name="LblR"/>
          <p:cNvSpPr txBox="1"/>
          <p:nvPr/>
        </p:nvSpPr>
        <p:spPr>
          <a:xfrm>
            <a:off x="4937760" y="960120"/>
            <a:ext cx="384048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en-US" sz="2200" b="1" i="0" dirty="0">
                <a:solidFill>
                  <a:srgbClr val="8E6F3E"/>
                </a:solidFill>
              </a:rPr>
              <a:t>CONSULT</a:t>
            </a:r>
          </a:p>
        </p:txBody>
      </p:sp>
      <p:sp>
        <p:nvSpPr>
          <p:cNvPr id="106" name="NA"/>
          <p:cNvSpPr/>
          <p:nvPr/>
        </p:nvSpPr>
        <p:spPr>
          <a:xfrm>
            <a:off x="6492240" y="1325880"/>
            <a:ext cx="731520" cy="41148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5C4826"/>
                </a:solidFill>
              </a:rPr>
              <a:t>A</a:t>
            </a:r>
          </a:p>
        </p:txBody>
      </p:sp>
      <p:sp>
        <p:nvSpPr>
          <p:cNvPr id="107" name="NB"/>
          <p:cNvSpPr/>
          <p:nvPr/>
        </p:nvSpPr>
        <p:spPr>
          <a:xfrm>
            <a:off x="5669280" y="2011680"/>
            <a:ext cx="731520" cy="41148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5C4826"/>
                </a:solidFill>
              </a:rPr>
              <a:t>B</a:t>
            </a:r>
          </a:p>
        </p:txBody>
      </p:sp>
      <p:sp>
        <p:nvSpPr>
          <p:cNvPr id="108" name="NC"/>
          <p:cNvSpPr/>
          <p:nvPr/>
        </p:nvSpPr>
        <p:spPr>
          <a:xfrm>
            <a:off x="7315200" y="2011680"/>
            <a:ext cx="731520" cy="41148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5C4826"/>
                </a:solidFill>
              </a:rPr>
              <a:t>C</a:t>
            </a:r>
          </a:p>
        </p:txBody>
      </p:sp>
      <p:sp>
        <p:nvSpPr>
          <p:cNvPr id="109" name="NX"/>
          <p:cNvSpPr/>
          <p:nvPr/>
        </p:nvSpPr>
        <p:spPr>
          <a:xfrm>
            <a:off x="6492240" y="2697480"/>
            <a:ext cx="731520" cy="41148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5C4826"/>
                </a:solidFill>
              </a:rPr>
              <a:t>X</a:t>
            </a:r>
          </a:p>
        </p:txBody>
      </p:sp>
      <p:cxnSp>
        <p:nvCxnSpPr>
          <p:cNvPr id="110" name="EAB"/>
          <p:cNvCxnSpPr/>
          <p:nvPr/>
        </p:nvCxnSpPr>
        <p:spPr>
          <a:xfrm flipH="1">
            <a:off x="6035040" y="1737360"/>
            <a:ext cx="822960" cy="274320"/>
          </a:xfrm>
          <a:prstGeom prst="straightConnector1">
            <a:avLst/>
          </a:prstGeom>
          <a:ln w="12700">
            <a:solidFill>
              <a:srgbClr val="8E6F3E"/>
            </a:solidFill>
            <a:tailEnd type="triangle" w="med" len="med"/>
          </a:ln>
        </p:spPr>
      </p:cxnSp>
      <p:cxnSp>
        <p:nvCxnSpPr>
          <p:cNvPr id="111" name="EAC"/>
          <p:cNvCxnSpPr/>
          <p:nvPr/>
        </p:nvCxnSpPr>
        <p:spPr>
          <a:xfrm>
            <a:off x="6858000" y="1737360"/>
            <a:ext cx="822960" cy="274320"/>
          </a:xfrm>
          <a:prstGeom prst="straightConnector1">
            <a:avLst/>
          </a:prstGeom>
          <a:ln w="12700">
            <a:solidFill>
              <a:srgbClr val="8E6F3E"/>
            </a:solidFill>
            <a:tailEnd type="triangle" w="med" len="med"/>
          </a:ln>
        </p:spPr>
      </p:cxnSp>
      <p:cxnSp>
        <p:nvCxnSpPr>
          <p:cNvPr id="112" name="EBX"/>
          <p:cNvCxnSpPr/>
          <p:nvPr/>
        </p:nvCxnSpPr>
        <p:spPr>
          <a:xfrm>
            <a:off x="6035040" y="2423160"/>
            <a:ext cx="640080" cy="274320"/>
          </a:xfrm>
          <a:prstGeom prst="straightConnector1">
            <a:avLst/>
          </a:prstGeom>
          <a:ln w="12700">
            <a:solidFill>
              <a:srgbClr val="8E6F3E"/>
            </a:solidFill>
            <a:tailEnd type="triangle" w="med" len="med"/>
          </a:ln>
        </p:spPr>
      </p:cxnSp>
      <p:cxnSp>
        <p:nvCxnSpPr>
          <p:cNvPr id="113" name="ECX"/>
          <p:cNvCxnSpPr/>
          <p:nvPr/>
        </p:nvCxnSpPr>
        <p:spPr>
          <a:xfrm flipH="1">
            <a:off x="7040880" y="2423160"/>
            <a:ext cx="640080" cy="274320"/>
          </a:xfrm>
          <a:prstGeom prst="straightConnector1">
            <a:avLst/>
          </a:prstGeom>
          <a:ln w="12700">
            <a:solidFill>
              <a:srgbClr val="8E6F3E"/>
            </a:solidFill>
            <a:tailEnd type="triangle" w="med" len="med"/>
          </a:ln>
        </p:spPr>
      </p:cxnSp>
      <p:sp>
        <p:nvSpPr>
          <p:cNvPr id="114" name="QR"/>
          <p:cNvSpPr/>
          <p:nvPr/>
        </p:nvSpPr>
        <p:spPr>
          <a:xfrm>
            <a:off x="4937760" y="3246120"/>
            <a:ext cx="3840480" cy="64008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5C4826"/>
                </a:solidFill>
              </a:rPr>
              <a:t>“what depends on X?” — read it off</a:t>
            </a:r>
          </a:p>
        </p:txBody>
      </p:sp>
      <p:sp>
        <p:nvSpPr>
          <p:cNvPr id="116" name="Fwd"/>
          <p:cNvSpPr txBox="1"/>
          <p:nvPr/>
        </p:nvSpPr>
        <p:spPr>
          <a:xfrm>
            <a:off x="457200" y="4937760"/>
            <a:ext cx="832104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2000" b="0" i="1" dirty="0">
                <a:solidFill>
                  <a:srgbClr val="555960"/>
                </a:solidFill>
              </a:rPr>
              <a:t>Representations are one way of equipping a delegate.</a:t>
            </a:r>
          </a:p>
        </p:txBody>
      </p:sp>
      <p:sp>
        <p:nvSpPr>
          <p:cNvPr id="117" name="FooterBand"/>
          <p:cNvSpPr/>
          <p:nvPr/>
        </p:nvSpPr>
        <p:spPr>
          <a:xfrm>
            <a:off x="274320" y="5852160"/>
            <a:ext cx="8595360" cy="566928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91440" tIns="45720" rIns="91440" bIns="4572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FFFFFF"/>
                </a:solidFill>
              </a:rPr>
              <a:t>Same question. Same reasoner. Different reasoning problem.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48" y="118428"/>
            <a:ext cx="8590000" cy="638175"/>
          </a:xfrm>
        </p:spPr>
        <p:txBody>
          <a:bodyPr>
            <a:normAutofit fontScale="90000"/>
          </a:bodyPr>
          <a:lstStyle/>
          <a:p>
            <a:pPr>
              <a:buNone/>
              <a:defRPr b="0"/>
            </a:pPr>
            <a:r>
              <a:rPr lang="en-US" sz="2400" b="0" i="0" dirty="0">
                <a:solidFill>
                  <a:srgbClr val="000000"/>
                </a:solidFill>
              </a:rPr>
              <a:t>Give the agent means to observe and act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7EB45DA-9A0D-DC49-8E02-F30A5DDC21C3}" type="slidenum">
              <a:rPr lang="en-US" smtClean="0"/>
              <a:t>17</a:t>
            </a:fld>
            <a:endParaRPr lang="en-US"/>
          </a:p>
        </p:txBody>
      </p:sp>
      <p:sp>
        <p:nvSpPr>
          <p:cNvPr id="100" name="Agent"/>
          <p:cNvSpPr/>
          <p:nvPr/>
        </p:nvSpPr>
        <p:spPr>
          <a:xfrm>
            <a:off x="960120" y="2194560"/>
            <a:ext cx="2377440" cy="77724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400" b="1" i="0" dirty="0">
                <a:solidFill>
                  <a:srgbClr val="5C4826"/>
                </a:solidFill>
              </a:rPr>
              <a:t>AGENT</a:t>
            </a:r>
          </a:p>
        </p:txBody>
      </p:sp>
      <p:sp>
        <p:nvSpPr>
          <p:cNvPr id="101" name="T0"/>
          <p:cNvSpPr/>
          <p:nvPr/>
        </p:nvSpPr>
        <p:spPr>
          <a:xfrm>
            <a:off x="4983480" y="1005840"/>
            <a:ext cx="3200400" cy="54864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0" i="0" dirty="0">
                <a:solidFill>
                  <a:srgbClr val="5C4826"/>
                </a:solidFill>
              </a:rPr>
              <a:t>search</a:t>
            </a:r>
          </a:p>
        </p:txBody>
      </p:sp>
      <p:cxnSp>
        <p:nvCxnSpPr>
          <p:cNvPr id="102" name="TC0"/>
          <p:cNvCxnSpPr/>
          <p:nvPr/>
        </p:nvCxnSpPr>
        <p:spPr>
          <a:xfrm flipV="1">
            <a:off x="3337560" y="1280160"/>
            <a:ext cx="1645920" cy="1298448"/>
          </a:xfrm>
          <a:prstGeom prst="straightConnector1">
            <a:avLst/>
          </a:prstGeom>
          <a:ln w="12700">
            <a:solidFill>
              <a:srgbClr val="C9B991"/>
            </a:solidFill>
          </a:ln>
        </p:spPr>
      </p:cxnSp>
      <p:sp>
        <p:nvSpPr>
          <p:cNvPr id="103" name="T1"/>
          <p:cNvSpPr/>
          <p:nvPr/>
        </p:nvSpPr>
        <p:spPr>
          <a:xfrm>
            <a:off x="4983480" y="1627632"/>
            <a:ext cx="3200400" cy="54864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0" i="0" dirty="0">
                <a:solidFill>
                  <a:srgbClr val="5C4826"/>
                </a:solidFill>
              </a:rPr>
              <a:t>shell</a:t>
            </a:r>
          </a:p>
        </p:txBody>
      </p:sp>
      <p:cxnSp>
        <p:nvCxnSpPr>
          <p:cNvPr id="104" name="TC1"/>
          <p:cNvCxnSpPr/>
          <p:nvPr/>
        </p:nvCxnSpPr>
        <p:spPr>
          <a:xfrm flipV="1">
            <a:off x="3337560" y="1901952"/>
            <a:ext cx="1645920" cy="676656"/>
          </a:xfrm>
          <a:prstGeom prst="straightConnector1">
            <a:avLst/>
          </a:prstGeom>
          <a:ln w="12700">
            <a:solidFill>
              <a:srgbClr val="C9B991"/>
            </a:solidFill>
          </a:ln>
        </p:spPr>
      </p:cxnSp>
      <p:sp>
        <p:nvSpPr>
          <p:cNvPr id="105" name="T2"/>
          <p:cNvSpPr/>
          <p:nvPr/>
        </p:nvSpPr>
        <p:spPr>
          <a:xfrm>
            <a:off x="4983480" y="2249424"/>
            <a:ext cx="3200400" cy="54864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0" i="0" dirty="0">
                <a:solidFill>
                  <a:srgbClr val="5C4826"/>
                </a:solidFill>
              </a:rPr>
              <a:t>compiler</a:t>
            </a:r>
          </a:p>
        </p:txBody>
      </p:sp>
      <p:cxnSp>
        <p:nvCxnSpPr>
          <p:cNvPr id="106" name="TC2"/>
          <p:cNvCxnSpPr/>
          <p:nvPr/>
        </p:nvCxnSpPr>
        <p:spPr>
          <a:xfrm flipV="1">
            <a:off x="3337560" y="2523744"/>
            <a:ext cx="1645920" cy="54864"/>
          </a:xfrm>
          <a:prstGeom prst="straightConnector1">
            <a:avLst/>
          </a:prstGeom>
          <a:ln w="12700">
            <a:solidFill>
              <a:srgbClr val="C9B991"/>
            </a:solidFill>
          </a:ln>
        </p:spPr>
      </p:cxnSp>
      <p:sp>
        <p:nvSpPr>
          <p:cNvPr id="107" name="T3"/>
          <p:cNvSpPr/>
          <p:nvPr/>
        </p:nvSpPr>
        <p:spPr>
          <a:xfrm>
            <a:off x="4983480" y="2871216"/>
            <a:ext cx="3200400" cy="54864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0" i="0" dirty="0">
                <a:solidFill>
                  <a:srgbClr val="5C4826"/>
                </a:solidFill>
              </a:rPr>
              <a:t>tests</a:t>
            </a:r>
          </a:p>
        </p:txBody>
      </p:sp>
      <p:cxnSp>
        <p:nvCxnSpPr>
          <p:cNvPr id="108" name="TC3"/>
          <p:cNvCxnSpPr/>
          <p:nvPr/>
        </p:nvCxnSpPr>
        <p:spPr>
          <a:xfrm>
            <a:off x="3337560" y="2578608"/>
            <a:ext cx="1645920" cy="566928"/>
          </a:xfrm>
          <a:prstGeom prst="straightConnector1">
            <a:avLst/>
          </a:prstGeom>
          <a:ln w="12700">
            <a:solidFill>
              <a:srgbClr val="C9B991"/>
            </a:solidFill>
          </a:ln>
        </p:spPr>
      </p:cxnSp>
      <p:sp>
        <p:nvSpPr>
          <p:cNvPr id="109" name="T4"/>
          <p:cNvSpPr/>
          <p:nvPr/>
        </p:nvSpPr>
        <p:spPr>
          <a:xfrm>
            <a:off x="4983480" y="3493008"/>
            <a:ext cx="3200400" cy="54864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0" i="0" dirty="0">
                <a:solidFill>
                  <a:srgbClr val="5C4826"/>
                </a:solidFill>
              </a:rPr>
              <a:t>Git</a:t>
            </a:r>
          </a:p>
        </p:txBody>
      </p:sp>
      <p:cxnSp>
        <p:nvCxnSpPr>
          <p:cNvPr id="110" name="TC4"/>
          <p:cNvCxnSpPr/>
          <p:nvPr/>
        </p:nvCxnSpPr>
        <p:spPr>
          <a:xfrm>
            <a:off x="3337560" y="2578608"/>
            <a:ext cx="1645920" cy="1188720"/>
          </a:xfrm>
          <a:prstGeom prst="straightConnector1">
            <a:avLst/>
          </a:prstGeom>
          <a:ln w="12700">
            <a:solidFill>
              <a:srgbClr val="C9B991"/>
            </a:solidFill>
          </a:ln>
        </p:spPr>
      </p:cxnSp>
      <p:sp>
        <p:nvSpPr>
          <p:cNvPr id="111" name="T5"/>
          <p:cNvSpPr/>
          <p:nvPr/>
        </p:nvSpPr>
        <p:spPr>
          <a:xfrm>
            <a:off x="4983480" y="4114800"/>
            <a:ext cx="3200400" cy="54864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0" i="0" dirty="0">
                <a:solidFill>
                  <a:srgbClr val="5C4826"/>
                </a:solidFill>
              </a:rPr>
              <a:t>engineering services</a:t>
            </a:r>
          </a:p>
        </p:txBody>
      </p:sp>
      <p:cxnSp>
        <p:nvCxnSpPr>
          <p:cNvPr id="112" name="TC5"/>
          <p:cNvCxnSpPr/>
          <p:nvPr/>
        </p:nvCxnSpPr>
        <p:spPr>
          <a:xfrm>
            <a:off x="3337560" y="2578608"/>
            <a:ext cx="1645920" cy="1810512"/>
          </a:xfrm>
          <a:prstGeom prst="straightConnector1">
            <a:avLst/>
          </a:prstGeom>
          <a:ln w="12700">
            <a:solidFill>
              <a:srgbClr val="C9B991"/>
            </a:solidFill>
          </a:ln>
        </p:spPr>
      </p:cxnSp>
      <p:sp>
        <p:nvSpPr>
          <p:cNvPr id="113" name="Seed"/>
          <p:cNvSpPr txBox="1"/>
          <p:nvPr/>
        </p:nvSpPr>
        <p:spPr>
          <a:xfrm>
            <a:off x="365760" y="4754880"/>
            <a:ext cx="841248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1500" b="1" i="0" dirty="0">
                <a:solidFill>
                  <a:srgbClr val="8E6F3E"/>
                </a:solidFill>
              </a:rPr>
              <a:t>Tools / APIs</a:t>
            </a:r>
            <a:r>
              <a:rPr lang="en-US" sz="1500" b="0" i="0" dirty="0">
                <a:solidFill>
                  <a:srgbClr val="555960"/>
                </a:solidFill>
              </a:rPr>
              <a:t xml:space="preserve"> provide capabilities</a:t>
            </a:r>
          </a:p>
          <a:p>
            <a:pPr algn="ctr">
              <a:spcBef>
                <a:spcPts val="160"/>
              </a:spcBef>
              <a:buNone/>
            </a:pPr>
            <a:r>
              <a:rPr lang="en-US" sz="1500" b="1" i="0" dirty="0">
                <a:solidFill>
                  <a:srgbClr val="8E6F3E"/>
                </a:solidFill>
              </a:rPr>
              <a:t>MCP</a:t>
            </a:r>
            <a:r>
              <a:rPr lang="en-US" sz="1500" b="0" i="0" dirty="0">
                <a:solidFill>
                  <a:srgbClr val="555960"/>
                </a:solidFill>
              </a:rPr>
              <a:t xml:space="preserve"> standardizes connections</a:t>
            </a:r>
          </a:p>
          <a:p>
            <a:pPr algn="ctr">
              <a:spcBef>
                <a:spcPts val="160"/>
              </a:spcBef>
              <a:buNone/>
            </a:pPr>
            <a:r>
              <a:rPr lang="en-US" sz="1500" b="1" i="0" dirty="0">
                <a:solidFill>
                  <a:srgbClr val="8E6F3E"/>
                </a:solidFill>
              </a:rPr>
              <a:t>Skills / workflows</a:t>
            </a:r>
            <a:r>
              <a:rPr lang="en-US" sz="1500" b="0" i="0" dirty="0">
                <a:solidFill>
                  <a:srgbClr val="555960"/>
                </a:solidFill>
              </a:rPr>
              <a:t xml:space="preserve"> package recurring ways of using capabilities</a:t>
            </a:r>
          </a:p>
        </p:txBody>
      </p:sp>
      <p:sp>
        <p:nvSpPr>
          <p:cNvPr id="114" name="FooterBand"/>
          <p:cNvSpPr/>
          <p:nvPr/>
        </p:nvSpPr>
        <p:spPr>
          <a:xfrm>
            <a:off x="274320" y="5605463"/>
            <a:ext cx="8595360" cy="777240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91440" tIns="45720" rIns="91440" bIns="4572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FFFFFF"/>
                </a:solidFill>
              </a:rPr>
              <a:t>Means expand what the agent can accomplish.</a:t>
            </a:r>
          </a:p>
          <a:p>
            <a:pPr algn="ctr">
              <a:spcBef>
                <a:spcPts val="120"/>
              </a:spcBef>
              <a:buNone/>
            </a:pPr>
            <a:r>
              <a:rPr lang="en-US" sz="2000" b="1" i="0" dirty="0">
                <a:solidFill>
                  <a:srgbClr val="FFFFFF"/>
                </a:solidFill>
              </a:rPr>
              <a:t>Authority determines which consequences it may produce.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48" y="118428"/>
            <a:ext cx="8590000" cy="638175"/>
          </a:xfrm>
        </p:spPr>
        <p:txBody>
          <a:bodyPr>
            <a:normAutofit fontScale="90000"/>
          </a:bodyPr>
          <a:lstStyle/>
          <a:p>
            <a:pPr>
              <a:buNone/>
              <a:defRPr b="0"/>
            </a:pPr>
            <a:r>
              <a:rPr lang="en-US" sz="2400" b="0" i="0" dirty="0">
                <a:solidFill>
                  <a:srgbClr val="000000"/>
                </a:solidFill>
              </a:rPr>
              <a:t>A real harness engineers the reasoning surface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7EB45DA-9A0D-DC49-8E02-F30A5DDC21C3}" type="slidenum">
              <a:rPr lang="en-US" smtClean="0"/>
              <a:t>1</a:t>
            </a:fld>
            <a:endParaRPr lang="en-US"/>
          </a:p>
        </p:txBody>
      </p:sp>
      <p:sp>
        <p:nvSpPr>
          <p:cNvPr id="100" name="CP"/>
          <p:cNvSpPr/>
          <p:nvPr/>
        </p:nvSpPr>
        <p:spPr>
          <a:xfrm>
            <a:off x="274320" y="1005840"/>
            <a:ext cx="5715000" cy="82296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5C4826"/>
                </a:solidFill>
              </a:rPr>
              <a:t>CONTEXT PROVIDERS</a:t>
            </a:r>
          </a:p>
          <a:p>
            <a:pPr algn="ctr">
              <a:spcBef>
                <a:spcPts val="160"/>
              </a:spcBef>
              <a:buNone/>
            </a:pPr>
            <a:r>
              <a:rPr lang="en-US" sz="1600" b="0" i="0" dirty="0">
                <a:solidFill>
                  <a:srgbClr val="555960"/>
                </a:solidFill>
              </a:rPr>
              <a:t>history · memory · skills · files · mode · custom</a:t>
            </a:r>
          </a:p>
        </p:txBody>
      </p:sp>
      <p:cxnSp>
        <p:nvCxnSpPr>
          <p:cNvPr id="101" name="A1"/>
          <p:cNvCxnSpPr/>
          <p:nvPr/>
        </p:nvCxnSpPr>
        <p:spPr>
          <a:xfrm>
            <a:off x="3131820" y="1874520"/>
            <a:ext cx="0" cy="292608"/>
          </a:xfrm>
          <a:prstGeom prst="straightConnector1">
            <a:avLst/>
          </a:prstGeom>
          <a:ln w="28575">
            <a:solidFill>
              <a:srgbClr val="8E6F3E"/>
            </a:solidFill>
            <a:tailEnd type="triangle" w="med" len="med"/>
          </a:ln>
        </p:spPr>
      </p:cxnSp>
      <p:sp>
        <p:nvSpPr>
          <p:cNvPr id="102" name="BI"/>
          <p:cNvSpPr/>
          <p:nvPr/>
        </p:nvSpPr>
        <p:spPr>
          <a:xfrm>
            <a:off x="274320" y="2212848"/>
            <a:ext cx="5715000" cy="77724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5C4826"/>
                </a:solidFill>
              </a:rPr>
              <a:t>BEFORE INVOCATION</a:t>
            </a:r>
          </a:p>
          <a:p>
            <a:pPr algn="ctr">
              <a:spcBef>
                <a:spcPts val="160"/>
              </a:spcBef>
              <a:buNone/>
            </a:pPr>
            <a:r>
              <a:rPr lang="en-US" sz="1600" b="0" i="0" dirty="0">
                <a:solidFill>
                  <a:srgbClr val="555960"/>
                </a:solidFill>
              </a:rPr>
              <a:t>instructions · messages · tools</a:t>
            </a:r>
          </a:p>
        </p:txBody>
      </p:sp>
      <p:cxnSp>
        <p:nvCxnSpPr>
          <p:cNvPr id="103" name="A2"/>
          <p:cNvCxnSpPr/>
          <p:nvPr/>
        </p:nvCxnSpPr>
        <p:spPr>
          <a:xfrm>
            <a:off x="3131820" y="3035808"/>
            <a:ext cx="0" cy="292608"/>
          </a:xfrm>
          <a:prstGeom prst="straightConnector1">
            <a:avLst/>
          </a:prstGeom>
          <a:ln w="28575">
            <a:solidFill>
              <a:srgbClr val="8E6F3E"/>
            </a:solidFill>
            <a:tailEnd type="triangle" w="med" len="med"/>
          </a:ln>
        </p:spPr>
      </p:cxnSp>
      <p:sp>
        <p:nvSpPr>
          <p:cNvPr id="104" name="RE"/>
          <p:cNvSpPr/>
          <p:nvPr/>
        </p:nvSpPr>
        <p:spPr>
          <a:xfrm>
            <a:off x="1737360" y="3374136"/>
            <a:ext cx="2788920" cy="566928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700" b="1" i="0" dirty="0">
                <a:solidFill>
                  <a:srgbClr val="FFFFFF"/>
                </a:solidFill>
              </a:rPr>
              <a:t>REASONER</a:t>
            </a:r>
          </a:p>
        </p:txBody>
      </p:sp>
      <p:cxnSp>
        <p:nvCxnSpPr>
          <p:cNvPr id="105" name="A3"/>
          <p:cNvCxnSpPr/>
          <p:nvPr/>
        </p:nvCxnSpPr>
        <p:spPr>
          <a:xfrm>
            <a:off x="3131820" y="3986784"/>
            <a:ext cx="0" cy="292608"/>
          </a:xfrm>
          <a:prstGeom prst="straightConnector1">
            <a:avLst/>
          </a:prstGeom>
          <a:ln w="28575">
            <a:solidFill>
              <a:srgbClr val="8E6F3E"/>
            </a:solidFill>
            <a:tailEnd type="triangle" w="med" len="med"/>
          </a:ln>
        </p:spPr>
      </p:cxnSp>
      <p:sp>
        <p:nvSpPr>
          <p:cNvPr id="106" name="AL"/>
          <p:cNvSpPr txBox="1"/>
          <p:nvPr/>
        </p:nvSpPr>
        <p:spPr>
          <a:xfrm>
            <a:off x="3291840" y="4023360"/>
            <a:ext cx="256032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en-US" sz="1400" b="0" i="0" dirty="0">
                <a:solidFill>
                  <a:srgbClr val="555960"/>
                </a:solidFill>
              </a:rPr>
              <a:t>action / response</a:t>
            </a:r>
          </a:p>
        </p:txBody>
      </p:sp>
      <p:sp>
        <p:nvSpPr>
          <p:cNvPr id="107" name="AI"/>
          <p:cNvSpPr/>
          <p:nvPr/>
        </p:nvSpPr>
        <p:spPr>
          <a:xfrm>
            <a:off x="274320" y="4325112"/>
            <a:ext cx="5715000" cy="77724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5C4826"/>
                </a:solidFill>
              </a:rPr>
              <a:t>AFTER INVOCATION</a:t>
            </a:r>
          </a:p>
          <a:p>
            <a:pPr algn="ctr">
              <a:spcBef>
                <a:spcPts val="160"/>
              </a:spcBef>
              <a:buNone/>
            </a:pPr>
            <a:r>
              <a:rPr lang="en-US" sz="1600" b="0" i="0" dirty="0">
                <a:solidFill>
                  <a:srgbClr val="555960"/>
                </a:solidFill>
              </a:rPr>
              <a:t>extract · persist state</a:t>
            </a:r>
          </a:p>
        </p:txBody>
      </p:sp>
      <p:sp>
        <p:nvSpPr>
          <p:cNvPr id="110" name="K0"/>
          <p:cNvSpPr/>
          <p:nvPr/>
        </p:nvSpPr>
        <p:spPr>
          <a:xfrm>
            <a:off x="6217920" y="1005840"/>
            <a:ext cx="2651760" cy="1051560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600" b="1" i="0" dirty="0">
                <a:solidFill>
                  <a:srgbClr val="8E6F3E"/>
                </a:solidFill>
              </a:rPr>
              <a:t>INFORMATION</a:t>
            </a:r>
          </a:p>
          <a:p>
            <a:pPr algn="ctr">
              <a:spcBef>
                <a:spcPts val="160"/>
              </a:spcBef>
              <a:buNone/>
            </a:pPr>
            <a:r>
              <a:rPr lang="en-US" sz="1600" b="0" i="0" dirty="0">
                <a:solidFill>
                  <a:srgbClr val="555960"/>
                </a:solidFill>
              </a:rPr>
              <a:t>is selected and assembled</a:t>
            </a:r>
          </a:p>
        </p:txBody>
      </p:sp>
      <p:sp>
        <p:nvSpPr>
          <p:cNvPr id="111" name="K1"/>
          <p:cNvSpPr/>
          <p:nvPr/>
        </p:nvSpPr>
        <p:spPr>
          <a:xfrm>
            <a:off x="6217920" y="2212848"/>
            <a:ext cx="2651760" cy="1051560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600" b="1" i="0" dirty="0">
                <a:solidFill>
                  <a:srgbClr val="8E6F3E"/>
                </a:solidFill>
              </a:rPr>
              <a:t>MEANS</a:t>
            </a:r>
          </a:p>
          <a:p>
            <a:pPr algn="ctr">
              <a:spcBef>
                <a:spcPts val="160"/>
              </a:spcBef>
              <a:buNone/>
            </a:pPr>
            <a:r>
              <a:rPr lang="en-US" sz="1600" b="0" i="0" dirty="0">
                <a:solidFill>
                  <a:srgbClr val="555960"/>
                </a:solidFill>
              </a:rPr>
              <a:t>are exposed</a:t>
            </a:r>
          </a:p>
        </p:txBody>
      </p:sp>
      <p:sp>
        <p:nvSpPr>
          <p:cNvPr id="112" name="K2"/>
          <p:cNvSpPr/>
          <p:nvPr/>
        </p:nvSpPr>
        <p:spPr>
          <a:xfrm>
            <a:off x="6217920" y="3419856"/>
            <a:ext cx="2651760" cy="1051560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600" b="1" i="0" dirty="0">
                <a:solidFill>
                  <a:srgbClr val="8E6F3E"/>
                </a:solidFill>
              </a:rPr>
              <a:t>STATE</a:t>
            </a:r>
          </a:p>
          <a:p>
            <a:pPr algn="ctr">
              <a:spcBef>
                <a:spcPts val="160"/>
              </a:spcBef>
              <a:buNone/>
            </a:pPr>
            <a:r>
              <a:rPr lang="en-US" sz="1600" b="0" i="0" dirty="0">
                <a:solidFill>
                  <a:srgbClr val="555960"/>
                </a:solidFill>
              </a:rPr>
              <a:t>can persist across invocations</a:t>
            </a:r>
          </a:p>
        </p:txBody>
      </p:sp>
      <p:sp>
        <p:nvSpPr>
          <p:cNvPr id="150" name="Src"/>
          <p:cNvSpPr txBox="1"/>
          <p:nvPr/>
        </p:nvSpPr>
        <p:spPr>
          <a:xfrm>
            <a:off x="274320" y="5321808"/>
            <a:ext cx="859536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1400" b="0" i="0" dirty="0">
                <a:solidFill>
                  <a:srgbClr val="555960"/>
                </a:solidFill>
              </a:rPr>
              <a:t>Microsoft Agent Framework overview — https://learn.microsoft.com/en-us/agent-framework/overview</a:t>
            </a:r>
          </a:p>
        </p:txBody>
      </p:sp>
      <p:sp>
        <p:nvSpPr>
          <p:cNvPr id="199" name="FooterBand"/>
          <p:cNvSpPr/>
          <p:nvPr/>
        </p:nvSpPr>
        <p:spPr>
          <a:xfrm>
            <a:off x="274320" y="5852160"/>
            <a:ext cx="8595360" cy="566928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FFFFFF"/>
                </a:solidFill>
              </a:rPr>
              <a:t>A contemporary implementation of the design surfaces we just derived.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48" y="118428"/>
            <a:ext cx="8590000" cy="638175"/>
          </a:xfrm>
        </p:spPr>
        <p:txBody>
          <a:bodyPr>
            <a:normAutofit fontScale="90000"/>
          </a:bodyPr>
          <a:lstStyle/>
          <a:p>
            <a:pPr>
              <a:buNone/>
              <a:defRPr b="0"/>
            </a:pPr>
            <a:r>
              <a:rPr lang="en-US" sz="2400" b="0" i="0" dirty="0">
                <a:solidFill>
                  <a:srgbClr val="000000"/>
                </a:solidFill>
              </a:rPr>
              <a:t>Zoom out: the equipped agent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7EB45DA-9A0D-DC49-8E02-F30A5DDC21C3}" type="slidenum">
              <a:rPr lang="en-US" smtClean="0"/>
              <a:t>23</a:t>
            </a:fld>
            <a:endParaRPr lang="en-US"/>
          </a:p>
        </p:txBody>
      </p:sp>
      <p:sp>
        <p:nvSpPr>
          <p:cNvPr id="100" name="Env"/>
          <p:cNvSpPr/>
          <p:nvPr/>
        </p:nvSpPr>
        <p:spPr>
          <a:xfrm>
            <a:off x="731520" y="1051560"/>
            <a:ext cx="7680960" cy="4343400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endParaRPr/>
          </a:p>
        </p:txBody>
      </p:sp>
      <p:sp>
        <p:nvSpPr>
          <p:cNvPr id="101" name="EnvLbl"/>
          <p:cNvSpPr txBox="1"/>
          <p:nvPr/>
        </p:nvSpPr>
        <p:spPr>
          <a:xfrm>
            <a:off x="914400" y="1188720"/>
            <a:ext cx="731520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2000" b="1" i="0" dirty="0">
                <a:solidFill>
                  <a:srgbClr val="8E6F3E"/>
                </a:solidFill>
              </a:rPr>
              <a:t>ENGINEERING ENVIRONMENT</a:t>
            </a:r>
          </a:p>
        </p:txBody>
      </p:sp>
      <p:sp>
        <p:nvSpPr>
          <p:cNvPr id="102" name="EnvItems"/>
          <p:cNvSpPr txBox="1"/>
          <p:nvPr/>
        </p:nvSpPr>
        <p:spPr>
          <a:xfrm>
            <a:off x="914400" y="1627632"/>
            <a:ext cx="731520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2000" b="0" i="0" dirty="0">
                <a:solidFill>
                  <a:srgbClr val="555960"/>
                </a:solidFill>
              </a:rPr>
              <a:t>code · specifications · engineering models · tests · CI · services</a:t>
            </a:r>
          </a:p>
        </p:txBody>
      </p:sp>
      <p:sp>
        <p:nvSpPr>
          <p:cNvPr id="103" name="Har"/>
          <p:cNvSpPr/>
          <p:nvPr/>
        </p:nvSpPr>
        <p:spPr>
          <a:xfrm>
            <a:off x="2103120" y="2212848"/>
            <a:ext cx="4937760" cy="265176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endParaRPr/>
          </a:p>
        </p:txBody>
      </p:sp>
      <p:sp>
        <p:nvSpPr>
          <p:cNvPr id="104" name="HarLbl"/>
          <p:cNvSpPr txBox="1"/>
          <p:nvPr/>
        </p:nvSpPr>
        <p:spPr>
          <a:xfrm>
            <a:off x="2286000" y="2340864"/>
            <a:ext cx="457200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2000" b="1" i="0" dirty="0">
                <a:solidFill>
                  <a:srgbClr val="5C4826"/>
                </a:solidFill>
              </a:rPr>
              <a:t>AGENT HARNESS</a:t>
            </a:r>
          </a:p>
        </p:txBody>
      </p:sp>
      <p:sp>
        <p:nvSpPr>
          <p:cNvPr id="105" name="HarItems"/>
          <p:cNvSpPr txBox="1"/>
          <p:nvPr/>
        </p:nvSpPr>
        <p:spPr>
          <a:xfrm>
            <a:off x="2286000" y="2761488"/>
            <a:ext cx="457200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2000" b="0" i="0" dirty="0">
                <a:solidFill>
                  <a:srgbClr val="555960"/>
                </a:solidFill>
              </a:rPr>
              <a:t>context · state · tools · continuation</a:t>
            </a:r>
          </a:p>
        </p:txBody>
      </p:sp>
      <p:sp>
        <p:nvSpPr>
          <p:cNvPr id="106" name="Mod"/>
          <p:cNvSpPr/>
          <p:nvPr/>
        </p:nvSpPr>
        <p:spPr>
          <a:xfrm>
            <a:off x="3337560" y="3401568"/>
            <a:ext cx="2468880" cy="1005840"/>
          </a:xfrm>
          <a:prstGeom prst="rect">
            <a:avLst/>
          </a:prstGeom>
          <a:solidFill>
            <a:srgbClr val="FFFFFF"/>
          </a:solidFill>
          <a:ln w="19050">
            <a:solidFill>
              <a:srgbClr val="8E6F3E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400" b="1" i="0" dirty="0">
                <a:solidFill>
                  <a:srgbClr val="5C4826"/>
                </a:solidFill>
              </a:rPr>
              <a:t>MODEL</a:t>
            </a:r>
          </a:p>
        </p:txBody>
      </p:sp>
      <p:sp>
        <p:nvSpPr>
          <p:cNvPr id="107" name="FooterBand"/>
          <p:cNvSpPr/>
          <p:nvPr/>
        </p:nvSpPr>
        <p:spPr>
          <a:xfrm>
            <a:off x="274320" y="5852160"/>
            <a:ext cx="8595360" cy="566928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91440" tIns="45720" rIns="91440" bIns="4572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FFFFFF"/>
                </a:solidFill>
              </a:rPr>
              <a:t>Capability for the bounded work emerges from the whole system.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will you equip your agents?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7EB45DA-9A0D-DC49-8E02-F30A5DDC21C3}" type="slidenum">
              <a:rPr lang="en-US" smtClean="0"/>
              <a:t>18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65760" y="932688"/>
            <a:ext cx="8412480" cy="590931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r>
              <a:rPr lang="en-US" dirty="0"/>
              <a:t>Now that we’ve explored ways that engineers delegate work to machines, start getting specific about how your team will do this.</a:t>
            </a:r>
            <a:endParaRPr sz="1800" b="0" dirty="0">
              <a:solidFill>
                <a:srgbClr val="5559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5760" y="1645920"/>
            <a:ext cx="6080760" cy="39319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 dirty="0">
                <a:solidFill>
                  <a:srgbClr val="8E6F3E"/>
                </a:solidFill>
              </a:rPr>
              <a:t>ENGINEERING ENVIRONMENT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0" y="2048256"/>
            <a:ext cx="6080760" cy="1755648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18872" bIns="91440" rtlCol="0" anchor="ctr"/>
          <a:lstStyle/>
          <a:p>
            <a:pPr algn="l">
              <a:spcAft>
                <a:spcPts val="1600"/>
              </a:spcAft>
            </a:pPr>
            <a:r>
              <a:rPr dirty="0">
                <a:solidFill>
                  <a:srgbClr val="5C4826"/>
                </a:solidFill>
              </a:rPr>
              <a:t>What artifacts will seed your initial environment?</a:t>
            </a:r>
          </a:p>
          <a:p>
            <a:pPr algn="l">
              <a:spcAft>
                <a:spcPts val="1600"/>
              </a:spcAft>
            </a:pPr>
            <a:r>
              <a:rPr dirty="0">
                <a:solidFill>
                  <a:srgbClr val="5C4826"/>
                </a:solidFill>
              </a:rPr>
              <a:t>How will you scope the knowledge given to the agent?</a:t>
            </a:r>
          </a:p>
          <a:p>
            <a:pPr algn="l">
              <a:spcAft>
                <a:spcPts val="0"/>
              </a:spcAft>
            </a:pPr>
            <a:r>
              <a:rPr dirty="0">
                <a:solidFill>
                  <a:srgbClr val="5C4826"/>
                </a:solidFill>
              </a:rPr>
              <a:t>How will those artifacts and limits bound the problem?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3895344"/>
            <a:ext cx="6080760" cy="39319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 dirty="0">
                <a:solidFill>
                  <a:srgbClr val="8E6F3E"/>
                </a:solidFill>
              </a:rPr>
              <a:t>AGENT HARNESS</a:t>
            </a:r>
          </a:p>
        </p:txBody>
      </p:sp>
      <p:sp>
        <p:nvSpPr>
          <p:cNvPr id="9" name="Rectangle 8"/>
          <p:cNvSpPr/>
          <p:nvPr/>
        </p:nvSpPr>
        <p:spPr>
          <a:xfrm>
            <a:off x="365760" y="4306824"/>
            <a:ext cx="6080760" cy="1389888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18872" bIns="91440" rtlCol="0" anchor="ctr"/>
          <a:lstStyle/>
          <a:p>
            <a:pPr algn="l">
              <a:spcAft>
                <a:spcPts val="1600"/>
              </a:spcAft>
            </a:pPr>
            <a:r>
              <a:rPr dirty="0">
                <a:solidFill>
                  <a:srgbClr val="5C4826"/>
                </a:solidFill>
              </a:rPr>
              <a:t>Which specific tools will the agents need for your project implementation?</a:t>
            </a:r>
          </a:p>
          <a:p>
            <a:pPr algn="l">
              <a:spcAft>
                <a:spcPts val="0"/>
              </a:spcAft>
            </a:pPr>
            <a:r>
              <a:rPr dirty="0">
                <a:solidFill>
                  <a:srgbClr val="5C4826"/>
                </a:solidFill>
              </a:rPr>
              <a:t>Describe one MCP interface that abstracts access to the tools.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03136" y="2953512"/>
            <a:ext cx="1865376" cy="5029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900" b="1">
                <a:solidFill>
                  <a:srgbClr val="8E6F3E"/>
                </a:solidFill>
              </a:rPr>
              <a:t>QR CODE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43700" y="4389989"/>
            <a:ext cx="1984248" cy="68580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600" b="0" dirty="0">
                <a:solidFill>
                  <a:srgbClr val="555960"/>
                </a:solidFill>
              </a:rPr>
              <a:t>Team response</a:t>
            </a:r>
          </a:p>
          <a:p>
            <a:pPr algn="ctr">
              <a:spcAft>
                <a:spcPts val="0"/>
              </a:spcAft>
            </a:pPr>
            <a:r>
              <a:rPr sz="1600" b="0" dirty="0">
                <a:solidFill>
                  <a:srgbClr val="555960"/>
                </a:solidFill>
              </a:rPr>
              <a:t>Google Form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74320" y="5852160"/>
            <a:ext cx="8595360" cy="566928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27432" rIns="109728" bIns="27432" rtlCol="0" anchor="ctr"/>
          <a:lstStyle/>
          <a:p>
            <a:pPr algn="ctr"/>
            <a:r>
              <a:rPr lang="en-US" sz="2000" b="1" dirty="0">
                <a:solidFill>
                  <a:srgbClr val="FFFFFF"/>
                </a:solidFill>
              </a:rPr>
              <a:t>Discuss the questions. Then submit one response per team.</a:t>
            </a:r>
          </a:p>
        </p:txBody>
      </p:sp>
      <p:sp>
        <p:nvSpPr>
          <p:cNvPr id="14" name="KickerBadge">
            <a:extLst>
              <a:ext uri="{FF2B5EF4-FFF2-40B4-BE49-F238E27FC236}">
                <a16:creationId xmlns:a16="http://schemas.microsoft.com/office/drawing/2014/main" id="{55489336-5766-22EA-2ADC-D9F38F769456}"/>
              </a:ext>
            </a:extLst>
          </p:cNvPr>
          <p:cNvSpPr/>
          <p:nvPr/>
        </p:nvSpPr>
        <p:spPr>
          <a:xfrm>
            <a:off x="5620000" y="205000"/>
            <a:ext cx="3249680" cy="470000"/>
          </a:xfrm>
          <a:prstGeom prst="roundRect">
            <a:avLst/>
          </a:prstGeom>
          <a:solidFill>
            <a:srgbClr val="FBF8F2"/>
          </a:solidFill>
          <a:ln w="15875">
            <a:solidFill>
              <a:srgbClr val="8E6F3E"/>
            </a:solidFill>
          </a:ln>
        </p:spPr>
        <p:txBody>
          <a:bodyPr wrap="square" lIns="91440" tIns="27432" rIns="91440" bIns="27432" anchor="ctr"/>
          <a:lstStyle/>
          <a:p>
            <a:pPr algn="ctr">
              <a:buNone/>
            </a:pPr>
            <a:r>
              <a:rPr lang="en-US" b="1" i="0" dirty="0">
                <a:solidFill>
                  <a:srgbClr val="8E6F3E"/>
                </a:solidFill>
              </a:rPr>
              <a:t>TEAM ACTIVITY  ·  10 MINUTES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7FE9633-BCB7-AC15-4DD8-7935AD7855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6520" y="1726502"/>
            <a:ext cx="2697480" cy="269748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139696"/>
            <a:ext cx="7772400" cy="1444752"/>
          </a:xfrm>
        </p:spPr>
        <p:txBody>
          <a:bodyPr>
            <a:normAutofit/>
          </a:bodyPr>
          <a:lstStyle/>
          <a:p>
            <a:pPr algn="ctr">
              <a:buNone/>
              <a:defRPr b="0"/>
            </a:pPr>
            <a:r>
              <a:rPr lang="en-US" sz="3400" b="0" i="0" dirty="0">
                <a:solidFill>
                  <a:srgbClr val="000000"/>
                </a:solidFill>
              </a:rPr>
              <a:t>Stretch break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7EB45DA-9A0D-DC49-8E02-F30A5DDC21C3}" type="slidenum">
              <a:rPr lang="en-US" smtClean="0"/>
              <a:t>1</a:t>
            </a:fld>
            <a:endParaRPr lang="en-US"/>
          </a:p>
        </p:txBody>
      </p:sp>
      <p:sp>
        <p:nvSpPr>
          <p:cNvPr id="101" name="Rule"/>
          <p:cNvSpPr/>
          <p:nvPr/>
        </p:nvSpPr>
        <p:spPr>
          <a:xfrm>
            <a:off x="3429000" y="3383280"/>
            <a:ext cx="2286000" cy="51206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>
              <a:buNone/>
            </a:pPr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ectionLabel"/>
          <p:cNvSpPr txBox="1"/>
          <p:nvPr/>
        </p:nvSpPr>
        <p:spPr>
          <a:xfrm>
            <a:off x="685800" y="1243584"/>
            <a:ext cx="777240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2000" b="1" i="0" dirty="0">
                <a:solidFill>
                  <a:srgbClr val="8E6F3E"/>
                </a:solidFill>
              </a:rPr>
              <a:t>SECTION 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00784"/>
            <a:ext cx="7772400" cy="1005840"/>
          </a:xfrm>
        </p:spPr>
        <p:txBody>
          <a:bodyPr>
            <a:normAutofit/>
          </a:bodyPr>
          <a:lstStyle/>
          <a:p>
            <a:pPr algn="ctr">
              <a:buNone/>
              <a:defRPr b="0"/>
            </a:pPr>
            <a:r>
              <a:rPr lang="en-US" sz="4000" b="0" i="0" dirty="0">
                <a:solidFill>
                  <a:srgbClr val="000000"/>
                </a:solidFill>
              </a:rPr>
              <a:t>AUTHORIZE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7EB45DA-9A0D-DC49-8E02-F30A5DDC21C3}" type="slidenum">
              <a:rPr lang="en-US" smtClean="0"/>
              <a:t>1</a:t>
            </a:fld>
            <a:endParaRPr lang="en-US"/>
          </a:p>
        </p:txBody>
      </p:sp>
      <p:sp>
        <p:nvSpPr>
          <p:cNvPr id="101" name="Question"/>
          <p:cNvSpPr txBox="1"/>
          <p:nvPr/>
        </p:nvSpPr>
        <p:spPr>
          <a:xfrm>
            <a:off x="685800" y="2798064"/>
            <a:ext cx="7772400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2400" b="0" i="0" dirty="0">
                <a:solidFill>
                  <a:srgbClr val="5C4826"/>
                </a:solidFill>
              </a:rPr>
              <a:t>What consequences may the agent produce?</a:t>
            </a:r>
          </a:p>
        </p:txBody>
      </p:sp>
      <p:sp>
        <p:nvSpPr>
          <p:cNvPr id="102" name="Contrast"/>
          <p:cNvSpPr txBox="1"/>
          <p:nvPr/>
        </p:nvSpPr>
        <p:spPr>
          <a:xfrm>
            <a:off x="502920" y="3438144"/>
            <a:ext cx="8138160" cy="4206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2000" b="0" i="1" dirty="0">
                <a:solidFill>
                  <a:srgbClr val="555960"/>
                </a:solidFill>
              </a:rPr>
              <a:t>Capability asks what it can do. Authority asks what we permit it to cause.</a:t>
            </a:r>
          </a:p>
        </p:txBody>
      </p:sp>
      <p:sp>
        <p:nvSpPr>
          <p:cNvPr id="103" name="Rule"/>
          <p:cNvSpPr/>
          <p:nvPr/>
        </p:nvSpPr>
        <p:spPr>
          <a:xfrm>
            <a:off x="3429000" y="4059936"/>
            <a:ext cx="2286000" cy="51206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>
              <a:buNone/>
            </a:pPr>
            <a:endParaRPr lang="en-US"/>
          </a:p>
        </p:txBody>
      </p:sp>
      <p:sp>
        <p:nvSpPr>
          <p:cNvPr id="110" name="N0"/>
          <p:cNvSpPr/>
          <p:nvPr/>
        </p:nvSpPr>
        <p:spPr>
          <a:xfrm>
            <a:off x="722376" y="4718304"/>
            <a:ext cx="1700784" cy="56692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8A8F98"/>
                </a:solidFill>
              </a:rPr>
              <a:t>BOUND</a:t>
            </a:r>
          </a:p>
        </p:txBody>
      </p:sp>
      <p:cxnSp>
        <p:nvCxnSpPr>
          <p:cNvPr id="120" name="NA0"/>
          <p:cNvCxnSpPr/>
          <p:nvPr/>
        </p:nvCxnSpPr>
        <p:spPr>
          <a:xfrm>
            <a:off x="2432304" y="5001768"/>
            <a:ext cx="274320" cy="0"/>
          </a:xfrm>
          <a:prstGeom prst="straightConnector1">
            <a:avLst/>
          </a:prstGeom>
          <a:ln w="19050">
            <a:solidFill>
              <a:srgbClr val="C9B991"/>
            </a:solidFill>
            <a:tailEnd type="triangle" w="med" len="med"/>
          </a:ln>
        </p:spPr>
      </p:cxnSp>
      <p:sp>
        <p:nvSpPr>
          <p:cNvPr id="111" name="N1"/>
          <p:cNvSpPr/>
          <p:nvPr/>
        </p:nvSpPr>
        <p:spPr>
          <a:xfrm>
            <a:off x="2724912" y="4718304"/>
            <a:ext cx="1700784" cy="56692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8A8F98"/>
                </a:solidFill>
              </a:rPr>
              <a:t>EQUIP</a:t>
            </a:r>
          </a:p>
        </p:txBody>
      </p:sp>
      <p:cxnSp>
        <p:nvCxnSpPr>
          <p:cNvPr id="121" name="NA1"/>
          <p:cNvCxnSpPr/>
          <p:nvPr/>
        </p:nvCxnSpPr>
        <p:spPr>
          <a:xfrm>
            <a:off x="4434840" y="5001768"/>
            <a:ext cx="274320" cy="0"/>
          </a:xfrm>
          <a:prstGeom prst="straightConnector1">
            <a:avLst/>
          </a:prstGeom>
          <a:ln w="19050">
            <a:solidFill>
              <a:srgbClr val="C9B991"/>
            </a:solidFill>
            <a:tailEnd type="triangle" w="med" len="med"/>
          </a:ln>
        </p:spPr>
      </p:cxnSp>
      <p:sp>
        <p:nvSpPr>
          <p:cNvPr id="112" name="N2"/>
          <p:cNvSpPr/>
          <p:nvPr/>
        </p:nvSpPr>
        <p:spPr>
          <a:xfrm>
            <a:off x="4727448" y="4718304"/>
            <a:ext cx="1700784" cy="566928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FFFFFF"/>
                </a:solidFill>
              </a:rPr>
              <a:t>AUTHORIZE</a:t>
            </a:r>
          </a:p>
        </p:txBody>
      </p:sp>
      <p:cxnSp>
        <p:nvCxnSpPr>
          <p:cNvPr id="122" name="NA2"/>
          <p:cNvCxnSpPr/>
          <p:nvPr/>
        </p:nvCxnSpPr>
        <p:spPr>
          <a:xfrm>
            <a:off x="6437376" y="5001768"/>
            <a:ext cx="274320" cy="0"/>
          </a:xfrm>
          <a:prstGeom prst="straightConnector1">
            <a:avLst/>
          </a:prstGeom>
          <a:ln w="19050">
            <a:solidFill>
              <a:srgbClr val="C9B991"/>
            </a:solidFill>
            <a:tailEnd type="triangle" w="med" len="med"/>
          </a:ln>
        </p:spPr>
      </p:cxnSp>
      <p:sp>
        <p:nvSpPr>
          <p:cNvPr id="113" name="N3"/>
          <p:cNvSpPr/>
          <p:nvPr/>
        </p:nvSpPr>
        <p:spPr>
          <a:xfrm>
            <a:off x="6729984" y="4718304"/>
            <a:ext cx="1700784" cy="56692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8A8F98"/>
                </a:solidFill>
              </a:rPr>
              <a:t>VERIFY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48" y="118428"/>
            <a:ext cx="8590000" cy="638175"/>
          </a:xfrm>
        </p:spPr>
        <p:txBody>
          <a:bodyPr>
            <a:normAutofit fontScale="90000"/>
          </a:bodyPr>
          <a:lstStyle/>
          <a:p>
            <a:pPr>
              <a:buNone/>
              <a:defRPr b="0"/>
            </a:pPr>
            <a:r>
              <a:rPr lang="en-US" sz="2400" b="0" i="0" dirty="0">
                <a:solidFill>
                  <a:srgbClr val="000000"/>
                </a:solidFill>
              </a:rPr>
              <a:t>Capability is not authority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7EB45DA-9A0D-DC49-8E02-F30A5DDC21C3}" type="slidenum">
              <a:rPr lang="en-US" smtClean="0"/>
              <a:t>36</a:t>
            </a:fld>
            <a:endParaRPr lang="en-US"/>
          </a:p>
        </p:txBody>
      </p:sp>
      <p:sp>
        <p:nvSpPr>
          <p:cNvPr id="100" name="P0"/>
          <p:cNvSpPr/>
          <p:nvPr/>
        </p:nvSpPr>
        <p:spPr>
          <a:xfrm>
            <a:off x="402336" y="1828800"/>
            <a:ext cx="1426464" cy="64008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5C4826"/>
                </a:solidFill>
              </a:rPr>
              <a:t>READ</a:t>
            </a:r>
          </a:p>
        </p:txBody>
      </p:sp>
      <p:cxnSp>
        <p:nvCxnSpPr>
          <p:cNvPr id="110" name="PA0"/>
          <p:cNvCxnSpPr/>
          <p:nvPr/>
        </p:nvCxnSpPr>
        <p:spPr>
          <a:xfrm>
            <a:off x="1842516" y="2148840"/>
            <a:ext cx="274320" cy="0"/>
          </a:xfrm>
          <a:prstGeom prst="straightConnector1">
            <a:avLst/>
          </a:prstGeom>
          <a:ln w="28575">
            <a:solidFill>
              <a:srgbClr val="8E6F3E"/>
            </a:solidFill>
            <a:tailEnd type="triangle" w="med" len="med"/>
          </a:ln>
        </p:spPr>
      </p:cxnSp>
      <p:sp>
        <p:nvSpPr>
          <p:cNvPr id="101" name="P1"/>
          <p:cNvSpPr/>
          <p:nvPr/>
        </p:nvSpPr>
        <p:spPr>
          <a:xfrm>
            <a:off x="2130408" y="1828800"/>
            <a:ext cx="1426464" cy="64008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5C4826"/>
                </a:solidFill>
              </a:rPr>
              <a:t>PROPOSE</a:t>
            </a:r>
          </a:p>
        </p:txBody>
      </p:sp>
      <p:cxnSp>
        <p:nvCxnSpPr>
          <p:cNvPr id="111" name="PA1"/>
          <p:cNvCxnSpPr/>
          <p:nvPr/>
        </p:nvCxnSpPr>
        <p:spPr>
          <a:xfrm>
            <a:off x="3570588" y="2148840"/>
            <a:ext cx="274320" cy="0"/>
          </a:xfrm>
          <a:prstGeom prst="straightConnector1">
            <a:avLst/>
          </a:prstGeom>
          <a:ln w="28575">
            <a:solidFill>
              <a:srgbClr val="8E6F3E"/>
            </a:solidFill>
            <a:tailEnd type="triangle" w="med" len="med"/>
          </a:ln>
        </p:spPr>
      </p:cxnSp>
      <p:sp>
        <p:nvSpPr>
          <p:cNvPr id="102" name="P2"/>
          <p:cNvSpPr/>
          <p:nvPr/>
        </p:nvSpPr>
        <p:spPr>
          <a:xfrm>
            <a:off x="3858480" y="1828800"/>
            <a:ext cx="1426464" cy="64008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5C4826"/>
                </a:solidFill>
              </a:rPr>
              <a:t>MODIFY</a:t>
            </a:r>
          </a:p>
        </p:txBody>
      </p:sp>
      <p:cxnSp>
        <p:nvCxnSpPr>
          <p:cNvPr id="112" name="PA2"/>
          <p:cNvCxnSpPr/>
          <p:nvPr/>
        </p:nvCxnSpPr>
        <p:spPr>
          <a:xfrm>
            <a:off x="5298660" y="2148840"/>
            <a:ext cx="274320" cy="0"/>
          </a:xfrm>
          <a:prstGeom prst="straightConnector1">
            <a:avLst/>
          </a:prstGeom>
          <a:ln w="28575">
            <a:solidFill>
              <a:srgbClr val="8E6F3E"/>
            </a:solidFill>
            <a:tailEnd type="triangle" w="med" len="med"/>
          </a:ln>
        </p:spPr>
      </p:cxnSp>
      <p:sp>
        <p:nvSpPr>
          <p:cNvPr id="103" name="P3"/>
          <p:cNvSpPr/>
          <p:nvPr/>
        </p:nvSpPr>
        <p:spPr>
          <a:xfrm>
            <a:off x="5586552" y="1828800"/>
            <a:ext cx="1426464" cy="64008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5C4826"/>
                </a:solidFill>
              </a:rPr>
              <a:t>MERGE</a:t>
            </a:r>
          </a:p>
        </p:txBody>
      </p:sp>
      <p:cxnSp>
        <p:nvCxnSpPr>
          <p:cNvPr id="113" name="PA3"/>
          <p:cNvCxnSpPr/>
          <p:nvPr/>
        </p:nvCxnSpPr>
        <p:spPr>
          <a:xfrm>
            <a:off x="7026732" y="2148840"/>
            <a:ext cx="274320" cy="0"/>
          </a:xfrm>
          <a:prstGeom prst="straightConnector1">
            <a:avLst/>
          </a:prstGeom>
          <a:ln w="28575">
            <a:solidFill>
              <a:srgbClr val="8E6F3E"/>
            </a:solidFill>
            <a:tailEnd type="triangle" w="med" len="med"/>
          </a:ln>
        </p:spPr>
      </p:cxnSp>
      <p:sp>
        <p:nvSpPr>
          <p:cNvPr id="104" name="P4"/>
          <p:cNvSpPr/>
          <p:nvPr/>
        </p:nvSpPr>
        <p:spPr>
          <a:xfrm>
            <a:off x="7314624" y="1828800"/>
            <a:ext cx="1426464" cy="64008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5C4826"/>
                </a:solidFill>
              </a:rPr>
              <a:t>DEPLOY</a:t>
            </a:r>
          </a:p>
        </p:txBody>
      </p:sp>
      <p:sp>
        <p:nvSpPr>
          <p:cNvPr id="119" name="Above"/>
          <p:cNvSpPr txBox="1"/>
          <p:nvPr/>
        </p:nvSpPr>
        <p:spPr>
          <a:xfrm>
            <a:off x="274320" y="1097280"/>
            <a:ext cx="859536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2000" b="1" i="0" dirty="0">
                <a:solidFill>
                  <a:srgbClr val="8E6F3E"/>
                </a:solidFill>
              </a:rPr>
              <a:t>Same capable agent.</a:t>
            </a:r>
          </a:p>
        </p:txBody>
      </p:sp>
      <p:sp>
        <p:nvSpPr>
          <p:cNvPr id="120" name="Same"/>
          <p:cNvSpPr txBox="1"/>
          <p:nvPr/>
        </p:nvSpPr>
        <p:spPr>
          <a:xfrm>
            <a:off x="274320" y="2926080"/>
            <a:ext cx="859536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2000" b="0" i="1" dirty="0">
                <a:solidFill>
                  <a:srgbClr val="555960"/>
                </a:solidFill>
              </a:rPr>
              <a:t>Increasing permitted consequence.</a:t>
            </a:r>
          </a:p>
        </p:txBody>
      </p:sp>
      <p:sp>
        <p:nvSpPr>
          <p:cNvPr id="121" name="Caption"/>
          <p:cNvSpPr txBox="1"/>
          <p:nvPr/>
        </p:nvSpPr>
        <p:spPr>
          <a:xfrm>
            <a:off x="274320" y="4297680"/>
            <a:ext cx="859536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2000" b="0" i="1" dirty="0">
                <a:solidFill>
                  <a:srgbClr val="555960"/>
                </a:solidFill>
              </a:rPr>
              <a:t>What an agent can do and what it is permitted to cause</a:t>
            </a:r>
          </a:p>
          <a:p>
            <a:pPr algn="ctr">
              <a:spcBef>
                <a:spcPts val="200"/>
              </a:spcBef>
              <a:buNone/>
            </a:pPr>
            <a:r>
              <a:rPr lang="en-US" sz="2000" b="0" i="1" dirty="0">
                <a:solidFill>
                  <a:srgbClr val="555960"/>
                </a:solidFill>
              </a:rPr>
              <a:t>are separate engineering decisions.</a:t>
            </a:r>
          </a:p>
        </p:txBody>
      </p:sp>
      <p:sp>
        <p:nvSpPr>
          <p:cNvPr id="122" name="FooterBand"/>
          <p:cNvSpPr/>
          <p:nvPr/>
        </p:nvSpPr>
        <p:spPr>
          <a:xfrm>
            <a:off x="274320" y="5852160"/>
            <a:ext cx="8595360" cy="566928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91440" tIns="45720" rIns="91440" bIns="4572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FFFFFF"/>
                </a:solidFill>
              </a:rPr>
              <a:t>Authority is engineered independently of capability.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48" y="118428"/>
            <a:ext cx="8590000" cy="638175"/>
          </a:xfrm>
        </p:spPr>
        <p:txBody>
          <a:bodyPr>
            <a:normAutofit fontScale="90000"/>
          </a:bodyPr>
          <a:lstStyle/>
          <a:p>
            <a:pPr>
              <a:buNone/>
              <a:defRPr b="0"/>
            </a:pPr>
            <a:r>
              <a:rPr lang="en-US" sz="2400" b="0" i="0" dirty="0">
                <a:solidFill>
                  <a:srgbClr val="000000"/>
                </a:solidFill>
              </a:rPr>
              <a:t>Authority follows consequence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7EB45DA-9A0D-DC49-8E02-F30A5DDC21C3}" type="slidenum">
              <a:rPr lang="en-US" smtClean="0"/>
              <a:t>1</a:t>
            </a:fld>
            <a:endParaRPr lang="en-US"/>
          </a:p>
        </p:txBody>
      </p:sp>
      <p:cxnSp>
        <p:nvCxnSpPr>
          <p:cNvPr id="100" name="Axis"/>
          <p:cNvCxnSpPr/>
          <p:nvPr/>
        </p:nvCxnSpPr>
        <p:spPr>
          <a:xfrm flipV="1">
            <a:off x="502920" y="1883664"/>
            <a:ext cx="0" cy="3163824"/>
          </a:xfrm>
          <a:prstGeom prst="straightConnector1">
            <a:avLst/>
          </a:prstGeom>
          <a:ln w="28575">
            <a:solidFill>
              <a:srgbClr val="8E6F3E"/>
            </a:solidFill>
            <a:tailEnd type="triangle" w="med" len="med"/>
          </a:ln>
        </p:spPr>
      </p:cxnSp>
      <p:sp>
        <p:nvSpPr>
          <p:cNvPr id="101" name="AxL"/>
          <p:cNvSpPr txBox="1"/>
          <p:nvPr/>
        </p:nvSpPr>
        <p:spPr>
          <a:xfrm>
            <a:off x="274320" y="1444752"/>
            <a:ext cx="146304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1300" b="1" i="0" dirty="0">
                <a:solidFill>
                  <a:srgbClr val="8E6F3E"/>
                </a:solidFill>
              </a:rPr>
              <a:t>CONSEQUENCE</a:t>
            </a:r>
          </a:p>
        </p:txBody>
      </p:sp>
      <p:sp>
        <p:nvSpPr>
          <p:cNvPr id="110" name="S0"/>
          <p:cNvSpPr/>
          <p:nvPr/>
        </p:nvSpPr>
        <p:spPr>
          <a:xfrm>
            <a:off x="822960" y="4443984"/>
            <a:ext cx="1481328" cy="64008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700" b="1" i="0" dirty="0">
                <a:solidFill>
                  <a:srgbClr val="5C4826"/>
                </a:solidFill>
              </a:rPr>
              <a:t>read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1700" b="1" i="0" dirty="0">
                <a:solidFill>
                  <a:srgbClr val="5C4826"/>
                </a:solidFill>
              </a:rPr>
              <a:t>repository</a:t>
            </a:r>
          </a:p>
        </p:txBody>
      </p:sp>
      <p:sp>
        <p:nvSpPr>
          <p:cNvPr id="111" name="S1"/>
          <p:cNvSpPr/>
          <p:nvPr/>
        </p:nvSpPr>
        <p:spPr>
          <a:xfrm>
            <a:off x="2450592" y="3803904"/>
            <a:ext cx="1481328" cy="64008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700" b="1" i="0" dirty="0">
                <a:solidFill>
                  <a:srgbClr val="5C4826"/>
                </a:solidFill>
              </a:rPr>
              <a:t>propose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1700" b="1" i="0" dirty="0">
                <a:solidFill>
                  <a:srgbClr val="5C4826"/>
                </a:solidFill>
              </a:rPr>
              <a:t>patch</a:t>
            </a:r>
          </a:p>
        </p:txBody>
      </p:sp>
      <p:sp>
        <p:nvSpPr>
          <p:cNvPr id="112" name="S2"/>
          <p:cNvSpPr/>
          <p:nvPr/>
        </p:nvSpPr>
        <p:spPr>
          <a:xfrm>
            <a:off x="4078224" y="3163824"/>
            <a:ext cx="1481328" cy="64008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700" b="1" i="0" dirty="0">
                <a:solidFill>
                  <a:srgbClr val="5C4826"/>
                </a:solidFill>
              </a:rPr>
              <a:t>modify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1700" b="1" i="0" dirty="0">
                <a:solidFill>
                  <a:srgbClr val="5C4826"/>
                </a:solidFill>
              </a:rPr>
              <a:t>branch</a:t>
            </a:r>
          </a:p>
        </p:txBody>
      </p:sp>
      <p:sp>
        <p:nvSpPr>
          <p:cNvPr id="113" name="S3"/>
          <p:cNvSpPr/>
          <p:nvPr/>
        </p:nvSpPr>
        <p:spPr>
          <a:xfrm>
            <a:off x="5705856" y="2523744"/>
            <a:ext cx="1481328" cy="64008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700" b="1" i="0" dirty="0">
                <a:solidFill>
                  <a:srgbClr val="5C4826"/>
                </a:solidFill>
              </a:rPr>
              <a:t>merge</a:t>
            </a:r>
          </a:p>
        </p:txBody>
      </p:sp>
      <p:sp>
        <p:nvSpPr>
          <p:cNvPr id="114" name="S4"/>
          <p:cNvSpPr/>
          <p:nvPr/>
        </p:nvSpPr>
        <p:spPr>
          <a:xfrm>
            <a:off x="7333488" y="1883664"/>
            <a:ext cx="1481328" cy="640080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700" b="1" i="0" dirty="0">
                <a:solidFill>
                  <a:srgbClr val="FFFFFF"/>
                </a:solidFill>
              </a:rPr>
              <a:t>deploy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1700" b="1" i="0" dirty="0">
                <a:solidFill>
                  <a:srgbClr val="FFFFFF"/>
                </a:solidFill>
              </a:rPr>
              <a:t>production</a:t>
            </a:r>
          </a:p>
        </p:txBody>
      </p:sp>
      <p:sp>
        <p:nvSpPr>
          <p:cNvPr id="150" name="Note"/>
          <p:cNvSpPr txBox="1"/>
          <p:nvPr/>
        </p:nvSpPr>
        <p:spPr>
          <a:xfrm>
            <a:off x="274320" y="5285232"/>
            <a:ext cx="859536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1600" b="0" i="1" dirty="0">
                <a:solidFill>
                  <a:srgbClr val="555960"/>
                </a:solidFill>
              </a:rPr>
              <a:t>Each step admits a different class of consequence.</a:t>
            </a:r>
          </a:p>
        </p:txBody>
      </p:sp>
      <p:sp>
        <p:nvSpPr>
          <p:cNvPr id="199" name="FooterBand"/>
          <p:cNvSpPr/>
          <p:nvPr/>
        </p:nvSpPr>
        <p:spPr>
          <a:xfrm>
            <a:off x="274320" y="5852160"/>
            <a:ext cx="8595360" cy="566928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FFFFFF"/>
                </a:solidFill>
              </a:rPr>
              <a:t>What is the least authority sufficient for the bounded work?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48" y="118428"/>
            <a:ext cx="8590000" cy="638175"/>
          </a:xfrm>
        </p:spPr>
        <p:txBody>
          <a:bodyPr>
            <a:normAutofit fontScale="90000"/>
          </a:bodyPr>
          <a:lstStyle/>
          <a:p>
            <a:pPr>
              <a:buNone/>
              <a:defRPr b="0"/>
            </a:pPr>
            <a:r>
              <a:rPr lang="en-US" sz="2400" b="0" i="0" dirty="0">
                <a:solidFill>
                  <a:srgbClr val="000000"/>
                </a:solidFill>
              </a:rPr>
              <a:t>Authority should match the delegated work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7EB45DA-9A0D-DC49-8E02-F30A5DDC21C3}" type="slidenum">
              <a:rPr lang="en-US" smtClean="0"/>
              <a:t>1</a:t>
            </a:fld>
            <a:endParaRPr lang="en-US"/>
          </a:p>
        </p:txBody>
      </p:sp>
      <p:sp>
        <p:nvSpPr>
          <p:cNvPr id="100" name="HB"/>
          <p:cNvSpPr/>
          <p:nvPr/>
        </p:nvSpPr>
        <p:spPr>
          <a:xfrm>
            <a:off x="274320" y="960120"/>
            <a:ext cx="4160520" cy="566928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FFFFFF"/>
                </a:solidFill>
              </a:rPr>
              <a:t>BOUND</a:t>
            </a:r>
          </a:p>
        </p:txBody>
      </p:sp>
      <p:sp>
        <p:nvSpPr>
          <p:cNvPr id="101" name="HA"/>
          <p:cNvSpPr/>
          <p:nvPr/>
        </p:nvSpPr>
        <p:spPr>
          <a:xfrm>
            <a:off x="4709160" y="960120"/>
            <a:ext cx="4160520" cy="566928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FFFFFF"/>
                </a:solidFill>
              </a:rPr>
              <a:t>AUTHORIZE</a:t>
            </a:r>
          </a:p>
        </p:txBody>
      </p:sp>
      <p:sp>
        <p:nvSpPr>
          <p:cNvPr id="102" name="QB"/>
          <p:cNvSpPr/>
          <p:nvPr/>
        </p:nvSpPr>
        <p:spPr>
          <a:xfrm>
            <a:off x="274320" y="1581912"/>
            <a:ext cx="4160520" cy="84124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0" i="0" dirty="0">
                <a:solidFill>
                  <a:srgbClr val="555960"/>
                </a:solidFill>
              </a:rPr>
              <a:t>What choices may the agent resolve?</a:t>
            </a:r>
          </a:p>
        </p:txBody>
      </p:sp>
      <p:sp>
        <p:nvSpPr>
          <p:cNvPr id="103" name="QA"/>
          <p:cNvSpPr/>
          <p:nvPr/>
        </p:nvSpPr>
        <p:spPr>
          <a:xfrm>
            <a:off x="4709160" y="1581912"/>
            <a:ext cx="4160520" cy="84124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0" i="0" dirty="0">
                <a:solidFill>
                  <a:srgbClr val="555960"/>
                </a:solidFill>
              </a:rPr>
              <a:t>What consequences may those choices produce?</a:t>
            </a:r>
          </a:p>
        </p:txBody>
      </p:sp>
      <p:sp>
        <p:nvSpPr>
          <p:cNvPr id="110" name="IL0"/>
          <p:cNvSpPr/>
          <p:nvPr/>
        </p:nvSpPr>
        <p:spPr>
          <a:xfrm>
            <a:off x="274320" y="2633472"/>
            <a:ext cx="2487168" cy="566928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5C4826"/>
                </a:solidFill>
              </a:rPr>
              <a:t>broader work</a:t>
            </a:r>
          </a:p>
        </p:txBody>
      </p:sp>
      <p:cxnSp>
        <p:nvCxnSpPr>
          <p:cNvPr id="111" name="IA0"/>
          <p:cNvCxnSpPr/>
          <p:nvPr/>
        </p:nvCxnSpPr>
        <p:spPr>
          <a:xfrm>
            <a:off x="2834640" y="2916936"/>
            <a:ext cx="347472" cy="0"/>
          </a:xfrm>
          <a:prstGeom prst="straightConnector1">
            <a:avLst/>
          </a:prstGeom>
          <a:ln w="28575">
            <a:solidFill>
              <a:srgbClr val="8E6F3E"/>
            </a:solidFill>
            <a:tailEnd type="triangle" w="med" len="med"/>
          </a:ln>
        </p:spPr>
      </p:cxnSp>
      <p:sp>
        <p:nvSpPr>
          <p:cNvPr id="112" name="IR0"/>
          <p:cNvSpPr/>
          <p:nvPr/>
        </p:nvSpPr>
        <p:spPr>
          <a:xfrm>
            <a:off x="3255264" y="2633472"/>
            <a:ext cx="5614416" cy="566928"/>
          </a:xfrm>
          <a:prstGeom prst="rect">
            <a:avLst/>
          </a:prstGeom>
          <a:solidFill>
            <a:srgbClr val="F5F1E8"/>
          </a:solidFill>
          <a:ln w="19050">
            <a:solidFill>
              <a:srgbClr val="8E6F3E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5C4826"/>
                </a:solidFill>
              </a:rPr>
              <a:t>does NOT imply broader authority</a:t>
            </a:r>
          </a:p>
        </p:txBody>
      </p:sp>
      <p:sp>
        <p:nvSpPr>
          <p:cNvPr id="113" name="IL1"/>
          <p:cNvSpPr/>
          <p:nvPr/>
        </p:nvSpPr>
        <p:spPr>
          <a:xfrm>
            <a:off x="274320" y="3291840"/>
            <a:ext cx="2487168" cy="566928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5C4826"/>
                </a:solidFill>
              </a:rPr>
              <a:t>a better agent</a:t>
            </a:r>
          </a:p>
        </p:txBody>
      </p:sp>
      <p:cxnSp>
        <p:nvCxnSpPr>
          <p:cNvPr id="114" name="IA1"/>
          <p:cNvCxnSpPr/>
          <p:nvPr/>
        </p:nvCxnSpPr>
        <p:spPr>
          <a:xfrm>
            <a:off x="2834640" y="3575304"/>
            <a:ext cx="347472" cy="0"/>
          </a:xfrm>
          <a:prstGeom prst="straightConnector1">
            <a:avLst/>
          </a:prstGeom>
          <a:ln w="28575">
            <a:solidFill>
              <a:srgbClr val="8E6F3E"/>
            </a:solidFill>
            <a:tailEnd type="triangle" w="med" len="med"/>
          </a:ln>
        </p:spPr>
      </p:cxnSp>
      <p:sp>
        <p:nvSpPr>
          <p:cNvPr id="115" name="IR1"/>
          <p:cNvSpPr/>
          <p:nvPr/>
        </p:nvSpPr>
        <p:spPr>
          <a:xfrm>
            <a:off x="3255264" y="3291840"/>
            <a:ext cx="5614416" cy="566928"/>
          </a:xfrm>
          <a:prstGeom prst="rect">
            <a:avLst/>
          </a:prstGeom>
          <a:solidFill>
            <a:srgbClr val="F5F1E8"/>
          </a:solidFill>
          <a:ln w="19050">
            <a:solidFill>
              <a:srgbClr val="8E6F3E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5C4826"/>
                </a:solidFill>
              </a:rPr>
              <a:t>does NOT imply broader authority</a:t>
            </a:r>
          </a:p>
        </p:txBody>
      </p:sp>
      <p:sp>
        <p:nvSpPr>
          <p:cNvPr id="130" name="TaskLbl"/>
          <p:cNvSpPr txBox="1"/>
          <p:nvPr/>
        </p:nvSpPr>
        <p:spPr>
          <a:xfrm>
            <a:off x="274320" y="3986784"/>
            <a:ext cx="8595360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1800" b="1" i="0" dirty="0">
                <a:solidFill>
                  <a:srgbClr val="8E6F3E"/>
                </a:solidFill>
              </a:rPr>
              <a:t>TASK: DIAGNOSE AND REPAIR A PRODUCTION DEFECT</a:t>
            </a:r>
          </a:p>
        </p:txBody>
      </p:sp>
      <p:sp>
        <p:nvSpPr>
          <p:cNvPr id="140" name="O0"/>
          <p:cNvSpPr/>
          <p:nvPr/>
        </p:nvSpPr>
        <p:spPr>
          <a:xfrm>
            <a:off x="274320" y="4370832"/>
            <a:ext cx="1591056" cy="731520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700" b="0" i="0" dirty="0">
                <a:solidFill>
                  <a:srgbClr val="555960"/>
                </a:solidFill>
              </a:rPr>
              <a:t>inspect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1700" b="0" i="0" dirty="0">
                <a:solidFill>
                  <a:srgbClr val="555960"/>
                </a:solidFill>
              </a:rPr>
              <a:t>telemetry</a:t>
            </a:r>
          </a:p>
        </p:txBody>
      </p:sp>
      <p:sp>
        <p:nvSpPr>
          <p:cNvPr id="141" name="O1"/>
          <p:cNvSpPr/>
          <p:nvPr/>
        </p:nvSpPr>
        <p:spPr>
          <a:xfrm>
            <a:off x="2011680" y="4370832"/>
            <a:ext cx="1591056" cy="731520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700" b="0" i="0" dirty="0">
                <a:solidFill>
                  <a:srgbClr val="555960"/>
                </a:solidFill>
              </a:rPr>
              <a:t>propose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1700" b="0" i="0" dirty="0">
                <a:solidFill>
                  <a:srgbClr val="555960"/>
                </a:solidFill>
              </a:rPr>
              <a:t>patch</a:t>
            </a:r>
          </a:p>
        </p:txBody>
      </p:sp>
      <p:sp>
        <p:nvSpPr>
          <p:cNvPr id="142" name="O2"/>
          <p:cNvSpPr/>
          <p:nvPr/>
        </p:nvSpPr>
        <p:spPr>
          <a:xfrm>
            <a:off x="3749040" y="4370832"/>
            <a:ext cx="1591056" cy="731520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700" b="0" i="0" dirty="0">
                <a:solidFill>
                  <a:srgbClr val="555960"/>
                </a:solidFill>
              </a:rPr>
              <a:t>modify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1700" b="0" i="0" dirty="0">
                <a:solidFill>
                  <a:srgbClr val="555960"/>
                </a:solidFill>
              </a:rPr>
              <a:t>branch</a:t>
            </a:r>
          </a:p>
        </p:txBody>
      </p:sp>
      <p:sp>
        <p:nvSpPr>
          <p:cNvPr id="143" name="O3"/>
          <p:cNvSpPr/>
          <p:nvPr/>
        </p:nvSpPr>
        <p:spPr>
          <a:xfrm>
            <a:off x="5486400" y="4370832"/>
            <a:ext cx="1591056" cy="731520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700" b="0" i="0" dirty="0">
                <a:solidFill>
                  <a:srgbClr val="555960"/>
                </a:solidFill>
              </a:rPr>
              <a:t>merge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1700" b="0" i="0" dirty="0">
                <a:solidFill>
                  <a:srgbClr val="555960"/>
                </a:solidFill>
              </a:rPr>
              <a:t>after checks</a:t>
            </a:r>
          </a:p>
        </p:txBody>
      </p:sp>
      <p:sp>
        <p:nvSpPr>
          <p:cNvPr id="144" name="O4"/>
          <p:cNvSpPr/>
          <p:nvPr/>
        </p:nvSpPr>
        <p:spPr>
          <a:xfrm>
            <a:off x="7223760" y="4370832"/>
            <a:ext cx="1591056" cy="731520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700" b="0" i="0" dirty="0">
                <a:solidFill>
                  <a:srgbClr val="555960"/>
                </a:solidFill>
              </a:rPr>
              <a:t>deploy</a:t>
            </a:r>
          </a:p>
        </p:txBody>
      </p:sp>
      <p:sp>
        <p:nvSpPr>
          <p:cNvPr id="160" name="Same"/>
          <p:cNvSpPr txBox="1"/>
          <p:nvPr/>
        </p:nvSpPr>
        <p:spPr>
          <a:xfrm>
            <a:off x="274320" y="5230368"/>
            <a:ext cx="8595360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1800" b="0" i="1" dirty="0">
                <a:solidFill>
                  <a:srgbClr val="555960"/>
                </a:solidFill>
              </a:rPr>
              <a:t>Same desired outcome, different assignments of authority.</a:t>
            </a:r>
          </a:p>
        </p:txBody>
      </p:sp>
      <p:sp>
        <p:nvSpPr>
          <p:cNvPr id="199" name="FooterBand"/>
          <p:cNvSpPr/>
          <p:nvPr/>
        </p:nvSpPr>
        <p:spPr>
          <a:xfrm>
            <a:off x="274320" y="5852160"/>
            <a:ext cx="8595360" cy="566928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FFFFFF"/>
                </a:solidFill>
              </a:rPr>
              <a:t>Which consequences must actually be available for this delegation to succeed?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ectionLabel"/>
          <p:cNvSpPr txBox="1"/>
          <p:nvPr/>
        </p:nvSpPr>
        <p:spPr>
          <a:xfrm>
            <a:off x="685800" y="1243584"/>
            <a:ext cx="777240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2000" b="1" i="0" dirty="0">
                <a:solidFill>
                  <a:srgbClr val="8E6F3E"/>
                </a:solidFill>
              </a:rPr>
              <a:t>SECTION 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00784"/>
            <a:ext cx="7772400" cy="1005840"/>
          </a:xfrm>
        </p:spPr>
        <p:txBody>
          <a:bodyPr>
            <a:normAutofit/>
          </a:bodyPr>
          <a:lstStyle/>
          <a:p>
            <a:pPr algn="ctr">
              <a:buNone/>
              <a:defRPr b="0"/>
            </a:pPr>
            <a:r>
              <a:rPr lang="en-US" sz="4000" b="0" i="0" dirty="0">
                <a:solidFill>
                  <a:srgbClr val="000000"/>
                </a:solidFill>
              </a:rPr>
              <a:t>VERIFY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7EB45DA-9A0D-DC49-8E02-F30A5DDC21C3}" type="slidenum">
              <a:rPr lang="en-US" smtClean="0"/>
              <a:t>1</a:t>
            </a:fld>
            <a:endParaRPr lang="en-US"/>
          </a:p>
        </p:txBody>
      </p:sp>
      <p:sp>
        <p:nvSpPr>
          <p:cNvPr id="101" name="Question"/>
          <p:cNvSpPr txBox="1"/>
          <p:nvPr/>
        </p:nvSpPr>
        <p:spPr>
          <a:xfrm>
            <a:off x="685800" y="2798064"/>
            <a:ext cx="7772400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2400" b="0" i="0" dirty="0">
                <a:solidFill>
                  <a:srgbClr val="5C4826"/>
                </a:solidFill>
              </a:rPr>
              <a:t>What evidence closes the work?</a:t>
            </a:r>
          </a:p>
        </p:txBody>
      </p:sp>
      <p:sp>
        <p:nvSpPr>
          <p:cNvPr id="103" name="Rule"/>
          <p:cNvSpPr/>
          <p:nvPr/>
        </p:nvSpPr>
        <p:spPr>
          <a:xfrm>
            <a:off x="3429000" y="3584448"/>
            <a:ext cx="2286000" cy="51206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>
              <a:buNone/>
            </a:pPr>
            <a:endParaRPr lang="en-US"/>
          </a:p>
        </p:txBody>
      </p:sp>
      <p:sp>
        <p:nvSpPr>
          <p:cNvPr id="110" name="N0"/>
          <p:cNvSpPr/>
          <p:nvPr/>
        </p:nvSpPr>
        <p:spPr>
          <a:xfrm>
            <a:off x="722376" y="4718304"/>
            <a:ext cx="1700784" cy="56692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8A8F98"/>
                </a:solidFill>
              </a:rPr>
              <a:t>BOUND</a:t>
            </a:r>
          </a:p>
        </p:txBody>
      </p:sp>
      <p:cxnSp>
        <p:nvCxnSpPr>
          <p:cNvPr id="120" name="NA0"/>
          <p:cNvCxnSpPr/>
          <p:nvPr/>
        </p:nvCxnSpPr>
        <p:spPr>
          <a:xfrm>
            <a:off x="2432304" y="5001768"/>
            <a:ext cx="274320" cy="0"/>
          </a:xfrm>
          <a:prstGeom prst="straightConnector1">
            <a:avLst/>
          </a:prstGeom>
          <a:ln w="19050">
            <a:solidFill>
              <a:srgbClr val="C9B991"/>
            </a:solidFill>
            <a:tailEnd type="triangle" w="med" len="med"/>
          </a:ln>
        </p:spPr>
      </p:cxnSp>
      <p:sp>
        <p:nvSpPr>
          <p:cNvPr id="111" name="N1"/>
          <p:cNvSpPr/>
          <p:nvPr/>
        </p:nvSpPr>
        <p:spPr>
          <a:xfrm>
            <a:off x="2724912" y="4718304"/>
            <a:ext cx="1700784" cy="56692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8A8F98"/>
                </a:solidFill>
              </a:rPr>
              <a:t>EQUIP</a:t>
            </a:r>
          </a:p>
        </p:txBody>
      </p:sp>
      <p:cxnSp>
        <p:nvCxnSpPr>
          <p:cNvPr id="121" name="NA1"/>
          <p:cNvCxnSpPr/>
          <p:nvPr/>
        </p:nvCxnSpPr>
        <p:spPr>
          <a:xfrm>
            <a:off x="4434840" y="5001768"/>
            <a:ext cx="274320" cy="0"/>
          </a:xfrm>
          <a:prstGeom prst="straightConnector1">
            <a:avLst/>
          </a:prstGeom>
          <a:ln w="19050">
            <a:solidFill>
              <a:srgbClr val="C9B991"/>
            </a:solidFill>
            <a:tailEnd type="triangle" w="med" len="med"/>
          </a:ln>
        </p:spPr>
      </p:cxnSp>
      <p:sp>
        <p:nvSpPr>
          <p:cNvPr id="112" name="N2"/>
          <p:cNvSpPr/>
          <p:nvPr/>
        </p:nvSpPr>
        <p:spPr>
          <a:xfrm>
            <a:off x="4727448" y="4718304"/>
            <a:ext cx="1700784" cy="56692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8A8F98"/>
                </a:solidFill>
              </a:rPr>
              <a:t>AUTHORIZE</a:t>
            </a:r>
          </a:p>
        </p:txBody>
      </p:sp>
      <p:cxnSp>
        <p:nvCxnSpPr>
          <p:cNvPr id="122" name="NA2"/>
          <p:cNvCxnSpPr/>
          <p:nvPr/>
        </p:nvCxnSpPr>
        <p:spPr>
          <a:xfrm>
            <a:off x="6437376" y="5001768"/>
            <a:ext cx="274320" cy="0"/>
          </a:xfrm>
          <a:prstGeom prst="straightConnector1">
            <a:avLst/>
          </a:prstGeom>
          <a:ln w="19050">
            <a:solidFill>
              <a:srgbClr val="C9B991"/>
            </a:solidFill>
            <a:tailEnd type="triangle" w="med" len="med"/>
          </a:ln>
        </p:spPr>
      </p:cxnSp>
      <p:sp>
        <p:nvSpPr>
          <p:cNvPr id="113" name="N3"/>
          <p:cNvSpPr/>
          <p:nvPr/>
        </p:nvSpPr>
        <p:spPr>
          <a:xfrm>
            <a:off x="6729984" y="4718304"/>
            <a:ext cx="1700784" cy="566928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FFFFFF"/>
                </a:solidFill>
              </a:rPr>
              <a:t>VERIFY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48" y="118428"/>
            <a:ext cx="8590000" cy="638175"/>
          </a:xfrm>
        </p:spPr>
        <p:txBody>
          <a:bodyPr>
            <a:normAutofit fontScale="90000"/>
          </a:bodyPr>
          <a:lstStyle/>
          <a:p>
            <a:pPr>
              <a:buNone/>
              <a:defRPr b="0"/>
            </a:pPr>
            <a:r>
              <a:rPr lang="en-US" sz="2400" b="0" i="0" dirty="0">
                <a:solidFill>
                  <a:srgbClr val="000000"/>
                </a:solidFill>
              </a:rPr>
              <a:t>VERIFY: what evidence closes the work?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7EB45DA-9A0D-DC49-8E02-F30A5DDC21C3}" type="slidenum">
              <a:rPr lang="en-US" smtClean="0"/>
              <a:t>39</a:t>
            </a:fld>
            <a:endParaRPr lang="en-US"/>
          </a:p>
        </p:txBody>
      </p:sp>
      <p:sp>
        <p:nvSpPr>
          <p:cNvPr id="100" name="HdrL"/>
          <p:cNvSpPr txBox="1"/>
          <p:nvPr/>
        </p:nvSpPr>
        <p:spPr>
          <a:xfrm>
            <a:off x="685800" y="1371600"/>
            <a:ext cx="3200400" cy="3566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2000" b="1" i="0" dirty="0">
                <a:solidFill>
                  <a:srgbClr val="8E6F3E"/>
                </a:solidFill>
              </a:rPr>
              <a:t>DELEGATED WORK</a:t>
            </a:r>
          </a:p>
        </p:txBody>
      </p:sp>
      <p:sp>
        <p:nvSpPr>
          <p:cNvPr id="101" name="HdrR"/>
          <p:cNvSpPr txBox="1"/>
          <p:nvPr/>
        </p:nvSpPr>
        <p:spPr>
          <a:xfrm>
            <a:off x="4754880" y="1371600"/>
            <a:ext cx="3703320" cy="3566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2000" b="1" i="0" dirty="0">
                <a:solidFill>
                  <a:srgbClr val="8E6F3E"/>
                </a:solidFill>
              </a:rPr>
              <a:t>POSSIBLE EVIDENCE</a:t>
            </a:r>
          </a:p>
        </p:txBody>
      </p:sp>
      <p:sp>
        <p:nvSpPr>
          <p:cNvPr id="102" name="W0"/>
          <p:cNvSpPr/>
          <p:nvPr/>
        </p:nvSpPr>
        <p:spPr>
          <a:xfrm>
            <a:off x="685800" y="1828800"/>
            <a:ext cx="3200400" cy="64008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5C4826"/>
                </a:solidFill>
              </a:rPr>
              <a:t>a patch</a:t>
            </a:r>
          </a:p>
        </p:txBody>
      </p:sp>
      <p:cxnSp>
        <p:nvCxnSpPr>
          <p:cNvPr id="103" name="WA0"/>
          <p:cNvCxnSpPr/>
          <p:nvPr/>
        </p:nvCxnSpPr>
        <p:spPr>
          <a:xfrm>
            <a:off x="3977640" y="2148840"/>
            <a:ext cx="640080" cy="0"/>
          </a:xfrm>
          <a:prstGeom prst="straightConnector1">
            <a:avLst/>
          </a:prstGeom>
          <a:ln w="28575">
            <a:solidFill>
              <a:srgbClr val="8E6F3E"/>
            </a:solidFill>
            <a:tailEnd type="triangle" w="med" len="med"/>
          </a:ln>
        </p:spPr>
      </p:cxnSp>
      <p:sp>
        <p:nvSpPr>
          <p:cNvPr id="104" name="E0"/>
          <p:cNvSpPr/>
          <p:nvPr/>
        </p:nvSpPr>
        <p:spPr>
          <a:xfrm>
            <a:off x="4754880" y="1828800"/>
            <a:ext cx="3703320" cy="640080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0" i="0" dirty="0">
                <a:solidFill>
                  <a:srgbClr val="555960"/>
                </a:solidFill>
              </a:rPr>
              <a:t>tests + review</a:t>
            </a:r>
          </a:p>
        </p:txBody>
      </p:sp>
      <p:sp>
        <p:nvSpPr>
          <p:cNvPr id="105" name="W1"/>
          <p:cNvSpPr/>
          <p:nvPr/>
        </p:nvSpPr>
        <p:spPr>
          <a:xfrm>
            <a:off x="685800" y="2697480"/>
            <a:ext cx="3200400" cy="64008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5C4826"/>
                </a:solidFill>
              </a:rPr>
              <a:t>a dependency change</a:t>
            </a:r>
          </a:p>
        </p:txBody>
      </p:sp>
      <p:cxnSp>
        <p:nvCxnSpPr>
          <p:cNvPr id="106" name="WA1"/>
          <p:cNvCxnSpPr/>
          <p:nvPr/>
        </p:nvCxnSpPr>
        <p:spPr>
          <a:xfrm>
            <a:off x="3977640" y="3017520"/>
            <a:ext cx="640080" cy="0"/>
          </a:xfrm>
          <a:prstGeom prst="straightConnector1">
            <a:avLst/>
          </a:prstGeom>
          <a:ln w="28575">
            <a:solidFill>
              <a:srgbClr val="8E6F3E"/>
            </a:solidFill>
            <a:tailEnd type="triangle" w="med" len="med"/>
          </a:ln>
        </p:spPr>
      </p:cxnSp>
      <p:sp>
        <p:nvSpPr>
          <p:cNvPr id="107" name="E1"/>
          <p:cNvSpPr/>
          <p:nvPr/>
        </p:nvSpPr>
        <p:spPr>
          <a:xfrm>
            <a:off x="4754880" y="2697480"/>
            <a:ext cx="3703320" cy="640080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0" i="0" dirty="0">
                <a:solidFill>
                  <a:srgbClr val="555960"/>
                </a:solidFill>
              </a:rPr>
              <a:t>architectural check</a:t>
            </a:r>
          </a:p>
        </p:txBody>
      </p:sp>
      <p:sp>
        <p:nvSpPr>
          <p:cNvPr id="108" name="W2"/>
          <p:cNvSpPr/>
          <p:nvPr/>
        </p:nvSpPr>
        <p:spPr>
          <a:xfrm>
            <a:off x="685800" y="3566160"/>
            <a:ext cx="3200400" cy="64008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5C4826"/>
                </a:solidFill>
              </a:rPr>
              <a:t>a deployment</a:t>
            </a:r>
          </a:p>
        </p:txBody>
      </p:sp>
      <p:cxnSp>
        <p:nvCxnSpPr>
          <p:cNvPr id="109" name="WA2"/>
          <p:cNvCxnSpPr/>
          <p:nvPr/>
        </p:nvCxnSpPr>
        <p:spPr>
          <a:xfrm>
            <a:off x="3977640" y="3886200"/>
            <a:ext cx="640080" cy="0"/>
          </a:xfrm>
          <a:prstGeom prst="straightConnector1">
            <a:avLst/>
          </a:prstGeom>
          <a:ln w="28575">
            <a:solidFill>
              <a:srgbClr val="8E6F3E"/>
            </a:solidFill>
            <a:tailEnd type="triangle" w="med" len="med"/>
          </a:ln>
        </p:spPr>
      </p:cxnSp>
      <p:sp>
        <p:nvSpPr>
          <p:cNvPr id="110" name="E2"/>
          <p:cNvSpPr/>
          <p:nvPr/>
        </p:nvSpPr>
        <p:spPr>
          <a:xfrm>
            <a:off x="4754880" y="3566160"/>
            <a:ext cx="3703320" cy="640080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0" i="0" dirty="0">
                <a:solidFill>
                  <a:srgbClr val="555960"/>
                </a:solidFill>
              </a:rPr>
              <a:t>tests + policy / admission checks</a:t>
            </a:r>
          </a:p>
        </p:txBody>
      </p:sp>
      <p:sp>
        <p:nvSpPr>
          <p:cNvPr id="120" name="Claim"/>
          <p:cNvSpPr txBox="1"/>
          <p:nvPr/>
        </p:nvSpPr>
        <p:spPr>
          <a:xfrm>
            <a:off x="274320" y="4526280"/>
            <a:ext cx="859536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2000" b="0" i="1" dirty="0">
                <a:solidFill>
                  <a:srgbClr val="555960"/>
                </a:solidFill>
              </a:rPr>
              <a:t>The evidentiary burden follows the claim and its consequences,</a:t>
            </a:r>
          </a:p>
          <a:p>
            <a:pPr algn="ctr">
              <a:spcBef>
                <a:spcPts val="200"/>
              </a:spcBef>
              <a:buNone/>
            </a:pPr>
            <a:r>
              <a:rPr lang="en-US" sz="2000" b="0" i="1" dirty="0">
                <a:solidFill>
                  <a:srgbClr val="555960"/>
                </a:solidFill>
              </a:rPr>
              <a:t>not the identity of the producer.</a:t>
            </a:r>
          </a:p>
        </p:txBody>
      </p:sp>
      <p:sp>
        <p:nvSpPr>
          <p:cNvPr id="121" name="FooterBand"/>
          <p:cNvSpPr/>
          <p:nvPr/>
        </p:nvSpPr>
        <p:spPr>
          <a:xfrm>
            <a:off x="274320" y="5852160"/>
            <a:ext cx="8595360" cy="566928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91440" tIns="45720" rIns="91440" bIns="4572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FFFFFF"/>
                </a:solidFill>
              </a:rPr>
              <a:t>Evidence follows the claim — not the author.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48" y="118428"/>
            <a:ext cx="8590000" cy="638175"/>
          </a:xfrm>
        </p:spPr>
        <p:txBody>
          <a:bodyPr>
            <a:normAutofit fontScale="90000"/>
          </a:bodyPr>
          <a:lstStyle/>
          <a:p>
            <a:pPr>
              <a:buNone/>
              <a:defRPr b="0"/>
            </a:pPr>
            <a:r>
              <a:rPr lang="en-US" sz="2400" b="0" i="0" dirty="0">
                <a:solidFill>
                  <a:srgbClr val="000000"/>
                </a:solidFill>
              </a:rPr>
              <a:t>The producer is not independent evidence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7EB45DA-9A0D-DC49-8E02-F30A5DDC21C3}" type="slidenum">
              <a:rPr lang="en-US" smtClean="0"/>
              <a:t>40</a:t>
            </a:fld>
            <a:endParaRPr lang="en-US"/>
          </a:p>
        </p:txBody>
      </p:sp>
      <p:sp>
        <p:nvSpPr>
          <p:cNvPr id="100" name="C0"/>
          <p:cNvSpPr/>
          <p:nvPr/>
        </p:nvSpPr>
        <p:spPr>
          <a:xfrm>
            <a:off x="457200" y="2011680"/>
            <a:ext cx="2468880" cy="114300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5C4826"/>
                </a:solidFill>
              </a:rPr>
              <a:t>PRODUCER</a:t>
            </a:r>
          </a:p>
          <a:p>
            <a:pPr algn="ctr">
              <a:spcBef>
                <a:spcPts val="100"/>
              </a:spcBef>
              <a:buNone/>
            </a:pPr>
            <a:r>
              <a:rPr lang="en-US" sz="1400" b="1" i="0" dirty="0">
                <a:solidFill>
                  <a:srgbClr val="5C4826"/>
                </a:solidFill>
              </a:rPr>
              <a:t>PERSON OR AGENT</a:t>
            </a:r>
          </a:p>
          <a:p>
            <a:pPr algn="ctr">
              <a:spcBef>
                <a:spcPts val="100"/>
              </a:spcBef>
              <a:buNone/>
            </a:pPr>
            <a:r>
              <a:rPr lang="en-US" sz="1800" b="0" i="0" dirty="0">
                <a:solidFill>
                  <a:srgbClr val="555960"/>
                </a:solidFill>
              </a:rPr>
              <a:t>creates artifact</a:t>
            </a:r>
          </a:p>
        </p:txBody>
      </p:sp>
      <p:cxnSp>
        <p:nvCxnSpPr>
          <p:cNvPr id="101" name="CA0"/>
          <p:cNvCxnSpPr/>
          <p:nvPr/>
        </p:nvCxnSpPr>
        <p:spPr>
          <a:xfrm>
            <a:off x="2944368" y="2583180"/>
            <a:ext cx="374904" cy="0"/>
          </a:xfrm>
          <a:prstGeom prst="straightConnector1">
            <a:avLst/>
          </a:prstGeom>
          <a:ln w="28575">
            <a:solidFill>
              <a:srgbClr val="8E6F3E"/>
            </a:solidFill>
            <a:tailEnd type="triangle" w="med" len="med"/>
          </a:ln>
        </p:spPr>
      </p:cxnSp>
      <p:sp>
        <p:nvSpPr>
          <p:cNvPr id="102" name="C1"/>
          <p:cNvSpPr/>
          <p:nvPr/>
        </p:nvSpPr>
        <p:spPr>
          <a:xfrm>
            <a:off x="3337560" y="2011680"/>
            <a:ext cx="2468880" cy="114300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5C4826"/>
                </a:solidFill>
              </a:rPr>
              <a:t>ENVIRONMENT</a:t>
            </a:r>
          </a:p>
          <a:p>
            <a:pPr algn="ctr">
              <a:spcBef>
                <a:spcPts val="100"/>
              </a:spcBef>
              <a:buNone/>
            </a:pPr>
            <a:r>
              <a:rPr lang="en-US" sz="2000" b="0" i="0" dirty="0">
                <a:solidFill>
                  <a:srgbClr val="555960"/>
                </a:solidFill>
              </a:rPr>
              <a:t>obtains and checks evidence</a:t>
            </a:r>
          </a:p>
        </p:txBody>
      </p:sp>
      <p:cxnSp>
        <p:nvCxnSpPr>
          <p:cNvPr id="103" name="CA1"/>
          <p:cNvCxnSpPr/>
          <p:nvPr/>
        </p:nvCxnSpPr>
        <p:spPr>
          <a:xfrm>
            <a:off x="5824728" y="2583180"/>
            <a:ext cx="374904" cy="0"/>
          </a:xfrm>
          <a:prstGeom prst="straightConnector1">
            <a:avLst/>
          </a:prstGeom>
          <a:ln w="28575">
            <a:solidFill>
              <a:srgbClr val="8E6F3E"/>
            </a:solidFill>
            <a:tailEnd type="triangle" w="med" len="med"/>
          </a:ln>
        </p:spPr>
      </p:cxnSp>
      <p:sp>
        <p:nvSpPr>
          <p:cNvPr id="104" name="C2"/>
          <p:cNvSpPr/>
          <p:nvPr/>
        </p:nvSpPr>
        <p:spPr>
          <a:xfrm>
            <a:off x="6217920" y="2011680"/>
            <a:ext cx="2468880" cy="114300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5C4826"/>
                </a:solidFill>
              </a:rPr>
              <a:t>ACCEPTANCE</a:t>
            </a:r>
          </a:p>
          <a:p>
            <a:pPr algn="ctr">
              <a:spcBef>
                <a:spcPts val="100"/>
              </a:spcBef>
              <a:buNone/>
            </a:pPr>
            <a:r>
              <a:rPr lang="en-US" sz="2000" b="0" i="0" dirty="0">
                <a:solidFill>
                  <a:srgbClr val="555960"/>
                </a:solidFill>
              </a:rPr>
              <a:t>the engineering decision</a:t>
            </a:r>
          </a:p>
        </p:txBody>
      </p:sp>
      <p:sp>
        <p:nvSpPr>
          <p:cNvPr id="105" name="Line"/>
          <p:cNvSpPr txBox="1"/>
          <p:nvPr/>
        </p:nvSpPr>
        <p:spPr>
          <a:xfrm>
            <a:off x="274320" y="3840480"/>
            <a:ext cx="859536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2000" b="0" i="1" dirty="0">
                <a:solidFill>
                  <a:srgbClr val="555960"/>
                </a:solidFill>
              </a:rPr>
              <a:t>A producer’s confidence in its own work is a claim,</a:t>
            </a:r>
          </a:p>
          <a:p>
            <a:pPr algn="ctr">
              <a:spcBef>
                <a:spcPts val="200"/>
              </a:spcBef>
              <a:buNone/>
            </a:pPr>
            <a:r>
              <a:rPr lang="en-US" sz="2000" b="0" i="1" dirty="0">
                <a:solidFill>
                  <a:srgbClr val="555960"/>
                </a:solidFill>
              </a:rPr>
              <a:t>not independent evidence for the claim.</a:t>
            </a:r>
          </a:p>
        </p:txBody>
      </p:sp>
      <p:sp>
        <p:nvSpPr>
          <p:cNvPr id="106" name="FooterBand"/>
          <p:cNvSpPr/>
          <p:nvPr/>
        </p:nvSpPr>
        <p:spPr>
          <a:xfrm>
            <a:off x="274320" y="5852160"/>
            <a:ext cx="8595360" cy="566928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91440" tIns="45720" rIns="91440" bIns="4572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FFFFFF"/>
                </a:solidFill>
              </a:rPr>
              <a:t>Acceptance rests on evidence the environment checks.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ectionLabel"/>
          <p:cNvSpPr txBox="1"/>
          <p:nvPr/>
        </p:nvSpPr>
        <p:spPr>
          <a:xfrm>
            <a:off x="685800" y="1243584"/>
            <a:ext cx="777240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2000" b="1" i="0" dirty="0">
                <a:solidFill>
                  <a:srgbClr val="8E6F3E"/>
                </a:solidFill>
              </a:rPr>
              <a:t>SECTION 5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00784"/>
            <a:ext cx="7772400" cy="1005840"/>
          </a:xfrm>
        </p:spPr>
        <p:txBody>
          <a:bodyPr>
            <a:normAutofit/>
          </a:bodyPr>
          <a:lstStyle/>
          <a:p>
            <a:pPr algn="ctr">
              <a:buNone/>
              <a:defRPr b="0"/>
            </a:pPr>
            <a:r>
              <a:rPr lang="en-US" sz="4000" b="0" i="0" dirty="0">
                <a:solidFill>
                  <a:srgbClr val="000000"/>
                </a:solidFill>
              </a:rPr>
              <a:t>THE DELEGATION SYSTEM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7EB45DA-9A0D-DC49-8E02-F30A5DDC21C3}" type="slidenum">
              <a:rPr lang="en-US" smtClean="0"/>
              <a:t>1</a:t>
            </a:fld>
            <a:endParaRPr lang="en-US"/>
          </a:p>
        </p:txBody>
      </p:sp>
      <p:sp>
        <p:nvSpPr>
          <p:cNvPr id="101" name="Question"/>
          <p:cNvSpPr txBox="1"/>
          <p:nvPr/>
        </p:nvSpPr>
        <p:spPr>
          <a:xfrm>
            <a:off x="685800" y="2798064"/>
            <a:ext cx="7772400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2400" b="0" i="0" dirty="0">
                <a:solidFill>
                  <a:srgbClr val="5C4826"/>
                </a:solidFill>
              </a:rPr>
              <a:t>The four decisions interact</a:t>
            </a:r>
          </a:p>
        </p:txBody>
      </p:sp>
      <p:sp>
        <p:nvSpPr>
          <p:cNvPr id="103" name="Rule"/>
          <p:cNvSpPr/>
          <p:nvPr/>
        </p:nvSpPr>
        <p:spPr>
          <a:xfrm>
            <a:off x="3429000" y="3584448"/>
            <a:ext cx="2286000" cy="51206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>
              <a:buNone/>
            </a:pPr>
            <a:endParaRPr lang="en-US"/>
          </a:p>
        </p:txBody>
      </p:sp>
      <p:sp>
        <p:nvSpPr>
          <p:cNvPr id="110" name="N0"/>
          <p:cNvSpPr/>
          <p:nvPr/>
        </p:nvSpPr>
        <p:spPr>
          <a:xfrm>
            <a:off x="722376" y="4718304"/>
            <a:ext cx="1700784" cy="566928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FFFFFF"/>
                </a:solidFill>
              </a:rPr>
              <a:t>BOUND</a:t>
            </a:r>
          </a:p>
        </p:txBody>
      </p:sp>
      <p:cxnSp>
        <p:nvCxnSpPr>
          <p:cNvPr id="120" name="NA0"/>
          <p:cNvCxnSpPr/>
          <p:nvPr/>
        </p:nvCxnSpPr>
        <p:spPr>
          <a:xfrm>
            <a:off x="2432304" y="5001768"/>
            <a:ext cx="274320" cy="0"/>
          </a:xfrm>
          <a:prstGeom prst="straightConnector1">
            <a:avLst/>
          </a:prstGeom>
          <a:ln w="19050">
            <a:solidFill>
              <a:srgbClr val="8E6F3E"/>
            </a:solidFill>
            <a:tailEnd type="triangle" w="med" len="med"/>
          </a:ln>
        </p:spPr>
      </p:cxnSp>
      <p:sp>
        <p:nvSpPr>
          <p:cNvPr id="111" name="N1"/>
          <p:cNvSpPr/>
          <p:nvPr/>
        </p:nvSpPr>
        <p:spPr>
          <a:xfrm>
            <a:off x="2724912" y="4718304"/>
            <a:ext cx="1700784" cy="566928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FFFFFF"/>
                </a:solidFill>
              </a:rPr>
              <a:t>EQUIP</a:t>
            </a:r>
          </a:p>
        </p:txBody>
      </p:sp>
      <p:cxnSp>
        <p:nvCxnSpPr>
          <p:cNvPr id="121" name="NA1"/>
          <p:cNvCxnSpPr/>
          <p:nvPr/>
        </p:nvCxnSpPr>
        <p:spPr>
          <a:xfrm>
            <a:off x="4434840" y="5001768"/>
            <a:ext cx="274320" cy="0"/>
          </a:xfrm>
          <a:prstGeom prst="straightConnector1">
            <a:avLst/>
          </a:prstGeom>
          <a:ln w="19050">
            <a:solidFill>
              <a:srgbClr val="8E6F3E"/>
            </a:solidFill>
            <a:tailEnd type="triangle" w="med" len="med"/>
          </a:ln>
        </p:spPr>
      </p:cxnSp>
      <p:sp>
        <p:nvSpPr>
          <p:cNvPr id="112" name="N2"/>
          <p:cNvSpPr/>
          <p:nvPr/>
        </p:nvSpPr>
        <p:spPr>
          <a:xfrm>
            <a:off x="4727448" y="4718304"/>
            <a:ext cx="1700784" cy="566928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FFFFFF"/>
                </a:solidFill>
              </a:rPr>
              <a:t>AUTHORIZE</a:t>
            </a:r>
          </a:p>
        </p:txBody>
      </p:sp>
      <p:cxnSp>
        <p:nvCxnSpPr>
          <p:cNvPr id="122" name="NA2"/>
          <p:cNvCxnSpPr/>
          <p:nvPr/>
        </p:nvCxnSpPr>
        <p:spPr>
          <a:xfrm>
            <a:off x="6437376" y="5001768"/>
            <a:ext cx="274320" cy="0"/>
          </a:xfrm>
          <a:prstGeom prst="straightConnector1">
            <a:avLst/>
          </a:prstGeom>
          <a:ln w="19050">
            <a:solidFill>
              <a:srgbClr val="8E6F3E"/>
            </a:solidFill>
            <a:tailEnd type="triangle" w="med" len="med"/>
          </a:ln>
        </p:spPr>
      </p:cxnSp>
      <p:sp>
        <p:nvSpPr>
          <p:cNvPr id="113" name="N3"/>
          <p:cNvSpPr/>
          <p:nvPr/>
        </p:nvSpPr>
        <p:spPr>
          <a:xfrm>
            <a:off x="6729984" y="4718304"/>
            <a:ext cx="1700784" cy="566928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FFFFFF"/>
                </a:solidFill>
              </a:rPr>
              <a:t>VERIFY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48" y="118428"/>
            <a:ext cx="8590000" cy="638175"/>
          </a:xfrm>
        </p:spPr>
        <p:txBody>
          <a:bodyPr>
            <a:normAutofit fontScale="90000"/>
          </a:bodyPr>
          <a:lstStyle/>
          <a:p>
            <a:pPr>
              <a:buNone/>
              <a:defRPr b="0"/>
            </a:pPr>
            <a:r>
              <a:rPr lang="en-US" sz="2400" b="0" i="0" dirty="0">
                <a:solidFill>
                  <a:srgbClr val="000000"/>
                </a:solidFill>
              </a:rPr>
              <a:t>Engineer the delegation system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7EB45DA-9A0D-DC49-8E02-F30A5DDC21C3}" type="slidenum">
              <a:rPr lang="en-US" smtClean="0"/>
              <a:t>1</a:t>
            </a:fld>
            <a:endParaRPr lang="en-US"/>
          </a:p>
        </p:txBody>
      </p:sp>
      <p:sp>
        <p:nvSpPr>
          <p:cNvPr id="100" name="M0"/>
          <p:cNvSpPr/>
          <p:nvPr/>
        </p:nvSpPr>
        <p:spPr>
          <a:xfrm>
            <a:off x="722376" y="1097280"/>
            <a:ext cx="1700784" cy="676656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FFFFFF"/>
                </a:solidFill>
              </a:rPr>
              <a:t>BOUND</a:t>
            </a:r>
          </a:p>
        </p:txBody>
      </p:sp>
      <p:cxnSp>
        <p:nvCxnSpPr>
          <p:cNvPr id="105" name="MA0"/>
          <p:cNvCxnSpPr/>
          <p:nvPr/>
        </p:nvCxnSpPr>
        <p:spPr>
          <a:xfrm>
            <a:off x="2432304" y="1435608"/>
            <a:ext cx="274320" cy="0"/>
          </a:xfrm>
          <a:prstGeom prst="straightConnector1">
            <a:avLst/>
          </a:prstGeom>
          <a:ln w="28575">
            <a:solidFill>
              <a:srgbClr val="8E6F3E"/>
            </a:solidFill>
            <a:tailEnd type="triangle" w="med" len="med"/>
          </a:ln>
        </p:spPr>
      </p:cxnSp>
      <p:sp>
        <p:nvSpPr>
          <p:cNvPr id="101" name="M1"/>
          <p:cNvSpPr/>
          <p:nvPr/>
        </p:nvSpPr>
        <p:spPr>
          <a:xfrm>
            <a:off x="2724912" y="1097280"/>
            <a:ext cx="1700784" cy="676656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FFFFFF"/>
                </a:solidFill>
              </a:rPr>
              <a:t>EQUIP</a:t>
            </a:r>
          </a:p>
        </p:txBody>
      </p:sp>
      <p:cxnSp>
        <p:nvCxnSpPr>
          <p:cNvPr id="106" name="MA1"/>
          <p:cNvCxnSpPr/>
          <p:nvPr/>
        </p:nvCxnSpPr>
        <p:spPr>
          <a:xfrm>
            <a:off x="4434840" y="1435608"/>
            <a:ext cx="274320" cy="0"/>
          </a:xfrm>
          <a:prstGeom prst="straightConnector1">
            <a:avLst/>
          </a:prstGeom>
          <a:ln w="28575">
            <a:solidFill>
              <a:srgbClr val="8E6F3E"/>
            </a:solidFill>
            <a:tailEnd type="triangle" w="med" len="med"/>
          </a:ln>
        </p:spPr>
      </p:cxnSp>
      <p:sp>
        <p:nvSpPr>
          <p:cNvPr id="102" name="M2"/>
          <p:cNvSpPr/>
          <p:nvPr/>
        </p:nvSpPr>
        <p:spPr>
          <a:xfrm>
            <a:off x="4727448" y="1097280"/>
            <a:ext cx="1700784" cy="676656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FFFFFF"/>
                </a:solidFill>
              </a:rPr>
              <a:t>AUTHORIZE</a:t>
            </a:r>
          </a:p>
        </p:txBody>
      </p:sp>
      <p:cxnSp>
        <p:nvCxnSpPr>
          <p:cNvPr id="107" name="MA2"/>
          <p:cNvCxnSpPr/>
          <p:nvPr/>
        </p:nvCxnSpPr>
        <p:spPr>
          <a:xfrm>
            <a:off x="6437376" y="1435608"/>
            <a:ext cx="274320" cy="0"/>
          </a:xfrm>
          <a:prstGeom prst="straightConnector1">
            <a:avLst/>
          </a:prstGeom>
          <a:ln w="28575">
            <a:solidFill>
              <a:srgbClr val="8E6F3E"/>
            </a:solidFill>
            <a:tailEnd type="triangle" w="med" len="med"/>
          </a:ln>
        </p:spPr>
      </p:cxnSp>
      <p:sp>
        <p:nvSpPr>
          <p:cNvPr id="103" name="M3"/>
          <p:cNvSpPr/>
          <p:nvPr/>
        </p:nvSpPr>
        <p:spPr>
          <a:xfrm>
            <a:off x="6729984" y="1097280"/>
            <a:ext cx="1700784" cy="676656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FFFFFF"/>
                </a:solidFill>
              </a:rPr>
              <a:t>VERIFY</a:t>
            </a:r>
          </a:p>
        </p:txBody>
      </p:sp>
      <p:sp>
        <p:nvSpPr>
          <p:cNvPr id="200" name="RL0"/>
          <p:cNvSpPr/>
          <p:nvPr/>
        </p:nvSpPr>
        <p:spPr>
          <a:xfrm>
            <a:off x="274320" y="2103120"/>
            <a:ext cx="2377440" cy="118872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5C4826"/>
                </a:solidFill>
              </a:rPr>
              <a:t>INCREASE CAPABILITY</a:t>
            </a:r>
          </a:p>
        </p:txBody>
      </p:sp>
      <p:sp>
        <p:nvSpPr>
          <p:cNvPr id="201" name="RV0"/>
          <p:cNvSpPr/>
          <p:nvPr/>
        </p:nvSpPr>
        <p:spPr>
          <a:xfrm>
            <a:off x="2788920" y="2103120"/>
            <a:ext cx="3611880" cy="1188720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0" i="0" dirty="0">
                <a:solidFill>
                  <a:srgbClr val="555960"/>
                </a:solidFill>
              </a:rPr>
              <a:t>stronger reasoner  ·  better information  ·  better means</a:t>
            </a:r>
          </a:p>
        </p:txBody>
      </p:sp>
      <p:cxnSp>
        <p:nvCxnSpPr>
          <p:cNvPr id="202" name="RA0"/>
          <p:cNvCxnSpPr/>
          <p:nvPr/>
        </p:nvCxnSpPr>
        <p:spPr>
          <a:xfrm>
            <a:off x="6455664" y="2697480"/>
            <a:ext cx="274320" cy="0"/>
          </a:xfrm>
          <a:prstGeom prst="straightConnector1">
            <a:avLst/>
          </a:prstGeom>
          <a:ln w="28575">
            <a:solidFill>
              <a:srgbClr val="8E6F3E"/>
            </a:solidFill>
            <a:tailEnd type="triangle" w="med" len="med"/>
          </a:ln>
        </p:spPr>
      </p:cxnSp>
      <p:sp>
        <p:nvSpPr>
          <p:cNvPr id="203" name="RE0"/>
          <p:cNvSpPr/>
          <p:nvPr/>
        </p:nvSpPr>
        <p:spPr>
          <a:xfrm>
            <a:off x="6803136" y="2103120"/>
            <a:ext cx="2066544" cy="1188720"/>
          </a:xfrm>
          <a:prstGeom prst="rect">
            <a:avLst/>
          </a:prstGeom>
          <a:solidFill>
            <a:srgbClr val="FBF8F2"/>
          </a:solidFill>
          <a:ln w="19050">
            <a:solidFill>
              <a:srgbClr val="8E6F3E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0" i="0" dirty="0">
                <a:solidFill>
                  <a:srgbClr val="5C4826"/>
                </a:solidFill>
              </a:rPr>
              <a:t>may permit broader or less structured delegation</a:t>
            </a:r>
          </a:p>
        </p:txBody>
      </p:sp>
      <p:sp>
        <p:nvSpPr>
          <p:cNvPr id="204" name="RL1"/>
          <p:cNvSpPr/>
          <p:nvPr/>
        </p:nvSpPr>
        <p:spPr>
          <a:xfrm>
            <a:off x="274320" y="3493008"/>
            <a:ext cx="2377440" cy="118872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5C4826"/>
                </a:solidFill>
              </a:rPr>
              <a:t>CHANGE GOVERNANCE</a:t>
            </a:r>
          </a:p>
        </p:txBody>
      </p:sp>
      <p:sp>
        <p:nvSpPr>
          <p:cNvPr id="205" name="RV1"/>
          <p:cNvSpPr/>
          <p:nvPr/>
        </p:nvSpPr>
        <p:spPr>
          <a:xfrm>
            <a:off x="2788920" y="3493008"/>
            <a:ext cx="3611880" cy="1188720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0" i="0" dirty="0">
                <a:solidFill>
                  <a:srgbClr val="555960"/>
                </a:solidFill>
              </a:rPr>
              <a:t>narrower authority  ·  stronger independent evidence</a:t>
            </a:r>
          </a:p>
        </p:txBody>
      </p:sp>
      <p:cxnSp>
        <p:nvCxnSpPr>
          <p:cNvPr id="206" name="RA1"/>
          <p:cNvCxnSpPr/>
          <p:nvPr/>
        </p:nvCxnSpPr>
        <p:spPr>
          <a:xfrm>
            <a:off x="6455664" y="4087368"/>
            <a:ext cx="274320" cy="0"/>
          </a:xfrm>
          <a:prstGeom prst="straightConnector1">
            <a:avLst/>
          </a:prstGeom>
          <a:ln w="28575">
            <a:solidFill>
              <a:srgbClr val="8E6F3E"/>
            </a:solidFill>
            <a:tailEnd type="triangle" w="med" len="med"/>
          </a:ln>
        </p:spPr>
      </p:cxnSp>
      <p:sp>
        <p:nvSpPr>
          <p:cNvPr id="207" name="RE1"/>
          <p:cNvSpPr/>
          <p:nvPr/>
        </p:nvSpPr>
        <p:spPr>
          <a:xfrm>
            <a:off x="6803136" y="3493008"/>
            <a:ext cx="2066544" cy="1188720"/>
          </a:xfrm>
          <a:prstGeom prst="rect">
            <a:avLst/>
          </a:prstGeom>
          <a:solidFill>
            <a:srgbClr val="FBF8F2"/>
          </a:solidFill>
          <a:ln w="19050">
            <a:solidFill>
              <a:srgbClr val="8E6F3E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0" i="0" dirty="0">
                <a:solidFill>
                  <a:srgbClr val="5C4826"/>
                </a:solidFill>
              </a:rPr>
              <a:t>may make greater autonomy acceptable</a:t>
            </a:r>
          </a:p>
        </p:txBody>
      </p:sp>
      <p:sp>
        <p:nvSpPr>
          <p:cNvPr id="160" name="Inter"/>
          <p:cNvSpPr txBox="1"/>
          <p:nvPr/>
        </p:nvSpPr>
        <p:spPr>
          <a:xfrm>
            <a:off x="274320" y="4974336"/>
            <a:ext cx="859536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2000" b="1" i="0" dirty="0">
                <a:solidFill>
                  <a:srgbClr val="5C4826"/>
                </a:solidFill>
              </a:rPr>
              <a:t>Changing one decision can change the appropriate answer to another.</a:t>
            </a:r>
          </a:p>
        </p:txBody>
      </p:sp>
      <p:sp>
        <p:nvSpPr>
          <p:cNvPr id="199" name="FooterBand"/>
          <p:cNvSpPr/>
          <p:nvPr/>
        </p:nvSpPr>
        <p:spPr>
          <a:xfrm>
            <a:off x="274320" y="5852160"/>
            <a:ext cx="8595360" cy="566928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FFFFFF"/>
                </a:solidFill>
              </a:rPr>
              <a:t>The engineering object is the delegation system, not the agent alone.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48" y="118428"/>
            <a:ext cx="8590000" cy="638175"/>
          </a:xfrm>
        </p:spPr>
        <p:txBody>
          <a:bodyPr>
            <a:normAutofit fontScale="90000"/>
          </a:bodyPr>
          <a:lstStyle/>
          <a:p>
            <a:pPr>
              <a:buNone/>
              <a:defRPr b="0"/>
            </a:pPr>
            <a:r>
              <a:rPr lang="en-US" sz="2400" b="0" i="0" dirty="0">
                <a:solidFill>
                  <a:srgbClr val="000000"/>
                </a:solidFill>
              </a:rPr>
              <a:t>Better agents change the delegation design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7EB45DA-9A0D-DC49-8E02-F30A5DDC21C3}" type="slidenum">
              <a:rPr lang="en-US" smtClean="0"/>
              <a:t>1</a:t>
            </a:fld>
            <a:endParaRPr lang="en-US"/>
          </a:p>
        </p:txBody>
      </p:sp>
      <p:sp>
        <p:nvSpPr>
          <p:cNvPr id="100" name="U00"/>
          <p:cNvSpPr/>
          <p:nvPr/>
        </p:nvSpPr>
        <p:spPr>
          <a:xfrm>
            <a:off x="274320" y="960120"/>
            <a:ext cx="2679192" cy="65836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0" i="0" dirty="0">
                <a:solidFill>
                  <a:srgbClr val="555960"/>
                </a:solidFill>
              </a:rPr>
              <a:t>long-horizon reasoning</a:t>
            </a:r>
          </a:p>
        </p:txBody>
      </p:sp>
      <p:sp>
        <p:nvSpPr>
          <p:cNvPr id="101" name="U01"/>
          <p:cNvSpPr/>
          <p:nvPr/>
        </p:nvSpPr>
        <p:spPr>
          <a:xfrm>
            <a:off x="3227832" y="960120"/>
            <a:ext cx="2679192" cy="65836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0" i="0" dirty="0">
                <a:solidFill>
                  <a:srgbClr val="555960"/>
                </a:solidFill>
              </a:rPr>
              <a:t>planning</a:t>
            </a:r>
          </a:p>
        </p:txBody>
      </p:sp>
      <p:sp>
        <p:nvSpPr>
          <p:cNvPr id="102" name="U02"/>
          <p:cNvSpPr/>
          <p:nvPr/>
        </p:nvSpPr>
        <p:spPr>
          <a:xfrm>
            <a:off x="6181344" y="960120"/>
            <a:ext cx="2679192" cy="65836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0" i="0" dirty="0">
                <a:solidFill>
                  <a:srgbClr val="555960"/>
                </a:solidFill>
              </a:rPr>
              <a:t>representations</a:t>
            </a:r>
          </a:p>
        </p:txBody>
      </p:sp>
      <p:sp>
        <p:nvSpPr>
          <p:cNvPr id="103" name="U10"/>
          <p:cNvSpPr/>
          <p:nvPr/>
        </p:nvSpPr>
        <p:spPr>
          <a:xfrm>
            <a:off x="274320" y="1709928"/>
            <a:ext cx="2679192" cy="65836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0" i="0" dirty="0">
                <a:solidFill>
                  <a:srgbClr val="555960"/>
                </a:solidFill>
              </a:rPr>
              <a:t>retrieval</a:t>
            </a:r>
          </a:p>
        </p:txBody>
      </p:sp>
      <p:sp>
        <p:nvSpPr>
          <p:cNvPr id="104" name="U11"/>
          <p:cNvSpPr/>
          <p:nvPr/>
        </p:nvSpPr>
        <p:spPr>
          <a:xfrm>
            <a:off x="3227832" y="1709928"/>
            <a:ext cx="2679192" cy="65836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0" i="0" dirty="0">
                <a:solidFill>
                  <a:srgbClr val="555960"/>
                </a:solidFill>
              </a:rPr>
              <a:t>tool building</a:t>
            </a:r>
          </a:p>
        </p:txBody>
      </p:sp>
      <p:sp>
        <p:nvSpPr>
          <p:cNvPr id="105" name="U12"/>
          <p:cNvSpPr/>
          <p:nvPr/>
        </p:nvSpPr>
        <p:spPr>
          <a:xfrm>
            <a:off x="6181344" y="1709928"/>
            <a:ext cx="2679192" cy="65836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0" i="0" dirty="0">
                <a:solidFill>
                  <a:srgbClr val="555960"/>
                </a:solidFill>
              </a:rPr>
              <a:t>self-checking</a:t>
            </a:r>
          </a:p>
        </p:txBody>
      </p:sp>
      <p:cxnSp>
        <p:nvCxnSpPr>
          <p:cNvPr id="120" name="Down1"/>
          <p:cNvCxnSpPr/>
          <p:nvPr/>
        </p:nvCxnSpPr>
        <p:spPr>
          <a:xfrm>
            <a:off x="4572000" y="2395728"/>
            <a:ext cx="0" cy="292608"/>
          </a:xfrm>
          <a:prstGeom prst="straightConnector1">
            <a:avLst/>
          </a:prstGeom>
          <a:ln w="28575">
            <a:solidFill>
              <a:srgbClr val="8E6F3E"/>
            </a:solidFill>
            <a:tailEnd type="triangle" w="med" len="med"/>
          </a:ln>
        </p:spPr>
      </p:cxnSp>
      <p:sp>
        <p:nvSpPr>
          <p:cNvPr id="121" name="Better"/>
          <p:cNvSpPr/>
          <p:nvPr/>
        </p:nvSpPr>
        <p:spPr>
          <a:xfrm>
            <a:off x="2834640" y="2743200"/>
            <a:ext cx="3474720" cy="640080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FFFFFF"/>
                </a:solidFill>
              </a:rPr>
              <a:t>BETTER AGENTS</a:t>
            </a:r>
          </a:p>
        </p:txBody>
      </p:sp>
      <p:cxnSp>
        <p:nvCxnSpPr>
          <p:cNvPr id="122" name="Down2"/>
          <p:cNvCxnSpPr/>
          <p:nvPr/>
        </p:nvCxnSpPr>
        <p:spPr>
          <a:xfrm>
            <a:off x="4572000" y="3438144"/>
            <a:ext cx="0" cy="292608"/>
          </a:xfrm>
          <a:prstGeom prst="straightConnector1">
            <a:avLst/>
          </a:prstGeom>
          <a:ln w="28575">
            <a:solidFill>
              <a:srgbClr val="8E6F3E"/>
            </a:solidFill>
            <a:tailEnd type="triangle" w="med" len="med"/>
          </a:ln>
        </p:spPr>
      </p:cxnSp>
      <p:sp>
        <p:nvSpPr>
          <p:cNvPr id="130" name="N0"/>
          <p:cNvSpPr/>
          <p:nvPr/>
        </p:nvSpPr>
        <p:spPr>
          <a:xfrm>
            <a:off x="722376" y="3803904"/>
            <a:ext cx="1700784" cy="566928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5C4826"/>
                </a:solidFill>
              </a:rPr>
              <a:t>BOUND</a:t>
            </a:r>
          </a:p>
        </p:txBody>
      </p:sp>
      <p:sp>
        <p:nvSpPr>
          <p:cNvPr id="140" name="Q0"/>
          <p:cNvSpPr/>
          <p:nvPr/>
        </p:nvSpPr>
        <p:spPr>
          <a:xfrm>
            <a:off x="722376" y="4389120"/>
            <a:ext cx="1700784" cy="56692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400" b="1" i="0" dirty="0">
                <a:solidFill>
                  <a:srgbClr val="8E6F3E"/>
                </a:solidFill>
              </a:rPr>
              <a:t>?</a:t>
            </a:r>
          </a:p>
        </p:txBody>
      </p:sp>
      <p:sp>
        <p:nvSpPr>
          <p:cNvPr id="131" name="N1"/>
          <p:cNvSpPr/>
          <p:nvPr/>
        </p:nvSpPr>
        <p:spPr>
          <a:xfrm>
            <a:off x="2724912" y="3803904"/>
            <a:ext cx="1700784" cy="566928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5C4826"/>
                </a:solidFill>
              </a:rPr>
              <a:t>EQUIP</a:t>
            </a:r>
          </a:p>
        </p:txBody>
      </p:sp>
      <p:sp>
        <p:nvSpPr>
          <p:cNvPr id="141" name="Q1"/>
          <p:cNvSpPr/>
          <p:nvPr/>
        </p:nvSpPr>
        <p:spPr>
          <a:xfrm>
            <a:off x="2724912" y="4389120"/>
            <a:ext cx="1700784" cy="56692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400" b="1" i="0" dirty="0">
                <a:solidFill>
                  <a:srgbClr val="8E6F3E"/>
                </a:solidFill>
              </a:rPr>
              <a:t>?</a:t>
            </a:r>
          </a:p>
        </p:txBody>
      </p:sp>
      <p:sp>
        <p:nvSpPr>
          <p:cNvPr id="132" name="N2"/>
          <p:cNvSpPr/>
          <p:nvPr/>
        </p:nvSpPr>
        <p:spPr>
          <a:xfrm>
            <a:off x="4727448" y="3803904"/>
            <a:ext cx="1700784" cy="566928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5C4826"/>
                </a:solidFill>
              </a:rPr>
              <a:t>AUTHORIZE</a:t>
            </a:r>
          </a:p>
        </p:txBody>
      </p:sp>
      <p:sp>
        <p:nvSpPr>
          <p:cNvPr id="142" name="Q2"/>
          <p:cNvSpPr/>
          <p:nvPr/>
        </p:nvSpPr>
        <p:spPr>
          <a:xfrm>
            <a:off x="4727448" y="4389120"/>
            <a:ext cx="1700784" cy="56692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400" b="1" i="0" dirty="0">
                <a:solidFill>
                  <a:srgbClr val="8E6F3E"/>
                </a:solidFill>
              </a:rPr>
              <a:t>?</a:t>
            </a:r>
          </a:p>
        </p:txBody>
      </p:sp>
      <p:sp>
        <p:nvSpPr>
          <p:cNvPr id="133" name="N3"/>
          <p:cNvSpPr/>
          <p:nvPr/>
        </p:nvSpPr>
        <p:spPr>
          <a:xfrm>
            <a:off x="6729984" y="3803904"/>
            <a:ext cx="1700784" cy="566928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5C4826"/>
                </a:solidFill>
              </a:rPr>
              <a:t>VERIFY</a:t>
            </a:r>
          </a:p>
        </p:txBody>
      </p:sp>
      <p:sp>
        <p:nvSpPr>
          <p:cNvPr id="143" name="Q3"/>
          <p:cNvSpPr/>
          <p:nvPr/>
        </p:nvSpPr>
        <p:spPr>
          <a:xfrm>
            <a:off x="6729984" y="4389120"/>
            <a:ext cx="1700784" cy="566928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400" b="1" i="0" dirty="0">
                <a:solidFill>
                  <a:srgbClr val="8E6F3E"/>
                </a:solidFill>
              </a:rPr>
              <a:t>?</a:t>
            </a:r>
          </a:p>
        </p:txBody>
      </p:sp>
      <p:sp>
        <p:nvSpPr>
          <p:cNvPr id="160" name="Supp"/>
          <p:cNvSpPr txBox="1"/>
          <p:nvPr/>
        </p:nvSpPr>
        <p:spPr>
          <a:xfrm>
            <a:off x="274320" y="5138928"/>
            <a:ext cx="859536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2000" b="0" i="1" dirty="0">
                <a:solidFill>
                  <a:srgbClr val="555960"/>
                </a:solidFill>
              </a:rPr>
              <a:t>Suppose these capabilities improve substantially…</a:t>
            </a:r>
          </a:p>
        </p:txBody>
      </p:sp>
      <p:sp>
        <p:nvSpPr>
          <p:cNvPr id="199" name="FooterBand"/>
          <p:cNvSpPr/>
          <p:nvPr/>
        </p:nvSpPr>
        <p:spPr>
          <a:xfrm>
            <a:off x="274320" y="5852160"/>
            <a:ext cx="8595360" cy="566928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FFFFFF"/>
                </a:solidFill>
              </a:rPr>
              <a:t>More capable ≠ same delegation design.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48" y="118428"/>
            <a:ext cx="8590000" cy="638175"/>
          </a:xfrm>
        </p:spPr>
        <p:txBody>
          <a:bodyPr>
            <a:normAutofit fontScale="90000"/>
          </a:bodyPr>
          <a:lstStyle/>
          <a:p>
            <a:pPr>
              <a:buNone/>
              <a:defRPr b="0"/>
            </a:pPr>
            <a:r>
              <a:rPr lang="en-US" sz="2400" b="0" i="0" dirty="0">
                <a:solidFill>
                  <a:srgbClr val="000000"/>
                </a:solidFill>
              </a:rPr>
              <a:t>What changes? What stays?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7EB45DA-9A0D-DC49-8E02-F30A5DDC21C3}" type="slidenum">
              <a:rPr lang="en-US" smtClean="0"/>
              <a:t>1</a:t>
            </a:fld>
            <a:endParaRPr lang="en-US"/>
          </a:p>
        </p:txBody>
      </p:sp>
      <p:sp>
        <p:nvSpPr>
          <p:cNvPr id="100" name="TPSbadge"/>
          <p:cNvSpPr/>
          <p:nvPr/>
        </p:nvSpPr>
        <p:spPr>
          <a:xfrm>
            <a:off x="274320" y="914400"/>
            <a:ext cx="3017520" cy="548640"/>
          </a:xfrm>
          <a:prstGeom prst="roundRect">
            <a:avLst/>
          </a:prstGeom>
          <a:solidFill>
            <a:srgbClr val="FBF8F2"/>
          </a:solidFill>
          <a:ln w="15875">
            <a:solidFill>
              <a:srgbClr val="8E6F3E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6B3FA0"/>
                </a:solidFill>
              </a:rPr>
              <a:t xml:space="preserve">THINK</a:t>
            </a:r>
            <a:r>
              <a:rPr lang="en-US" sz="2000" b="1" i="0" dirty="0">
                <a:solidFill>
                  <a:srgbClr val="9A9A9A"/>
                </a:solidFill>
              </a:rPr>
              <a:t xml:space="preserve">  ·  </a:t>
            </a:r>
            <a:r>
              <a:rPr lang="en-US" sz="2000" b="1" i="0" dirty="0">
                <a:solidFill>
                  <a:srgbClr val="2E74B5"/>
                </a:solidFill>
              </a:rPr>
              <a:t xml:space="preserve">PAIR</a:t>
            </a:r>
            <a:r>
              <a:rPr lang="en-US" sz="2000" b="1" i="0" dirty="0">
                <a:solidFill>
                  <a:srgbClr val="9A9A9A"/>
                </a:solidFill>
              </a:rPr>
              <a:t xml:space="preserve">  ·  </a:t>
            </a:r>
            <a:r>
              <a:rPr lang="en-US" sz="2000" b="1" i="0" dirty="0">
                <a:solidFill>
                  <a:srgbClr val="B8860B"/>
                </a:solidFill>
              </a:rPr>
              <a:t xml:space="preserve">SHARE</a:t>
            </a:r>
          </a:p>
        </p:txBody>
      </p:sp>
      <p:sp>
        <p:nvSpPr>
          <p:cNvPr id="110" name="N0"/>
          <p:cNvSpPr/>
          <p:nvPr/>
        </p:nvSpPr>
        <p:spPr>
          <a:xfrm>
            <a:off x="722376" y="1755648"/>
            <a:ext cx="1700784" cy="54864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5C4826"/>
                </a:solidFill>
              </a:rPr>
              <a:t>BOUND</a:t>
            </a:r>
          </a:p>
        </p:txBody>
      </p:sp>
      <p:sp>
        <p:nvSpPr>
          <p:cNvPr id="120" name="Q0"/>
          <p:cNvSpPr/>
          <p:nvPr/>
        </p:nvSpPr>
        <p:spPr>
          <a:xfrm>
            <a:off x="722376" y="2304288"/>
            <a:ext cx="1700784" cy="585216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400" b="1" i="0" dirty="0">
                <a:solidFill>
                  <a:srgbClr val="8E6F3E"/>
                </a:solidFill>
              </a:rPr>
              <a:t>?</a:t>
            </a:r>
          </a:p>
        </p:txBody>
      </p:sp>
      <p:sp>
        <p:nvSpPr>
          <p:cNvPr id="111" name="N1"/>
          <p:cNvSpPr/>
          <p:nvPr/>
        </p:nvSpPr>
        <p:spPr>
          <a:xfrm>
            <a:off x="2724912" y="1755648"/>
            <a:ext cx="1700784" cy="54864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5C4826"/>
                </a:solidFill>
              </a:rPr>
              <a:t>EQUIP</a:t>
            </a:r>
          </a:p>
        </p:txBody>
      </p:sp>
      <p:sp>
        <p:nvSpPr>
          <p:cNvPr id="121" name="Q1"/>
          <p:cNvSpPr/>
          <p:nvPr/>
        </p:nvSpPr>
        <p:spPr>
          <a:xfrm>
            <a:off x="2724912" y="2304288"/>
            <a:ext cx="1700784" cy="585216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400" b="1" i="0" dirty="0">
                <a:solidFill>
                  <a:srgbClr val="8E6F3E"/>
                </a:solidFill>
              </a:rPr>
              <a:t>?</a:t>
            </a:r>
          </a:p>
        </p:txBody>
      </p:sp>
      <p:sp>
        <p:nvSpPr>
          <p:cNvPr id="112" name="N2"/>
          <p:cNvSpPr/>
          <p:nvPr/>
        </p:nvSpPr>
        <p:spPr>
          <a:xfrm>
            <a:off x="4727448" y="1755648"/>
            <a:ext cx="1700784" cy="54864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5C4826"/>
                </a:solidFill>
              </a:rPr>
              <a:t>AUTHORIZE</a:t>
            </a:r>
          </a:p>
        </p:txBody>
      </p:sp>
      <p:sp>
        <p:nvSpPr>
          <p:cNvPr id="122" name="Q2"/>
          <p:cNvSpPr/>
          <p:nvPr/>
        </p:nvSpPr>
        <p:spPr>
          <a:xfrm>
            <a:off x="4727448" y="2304288"/>
            <a:ext cx="1700784" cy="585216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400" b="1" i="0" dirty="0">
                <a:solidFill>
                  <a:srgbClr val="8E6F3E"/>
                </a:solidFill>
              </a:rPr>
              <a:t>?</a:t>
            </a:r>
          </a:p>
        </p:txBody>
      </p:sp>
      <p:sp>
        <p:nvSpPr>
          <p:cNvPr id="113" name="N3"/>
          <p:cNvSpPr/>
          <p:nvPr/>
        </p:nvSpPr>
        <p:spPr>
          <a:xfrm>
            <a:off x="6729984" y="1755648"/>
            <a:ext cx="1700784" cy="548640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5C4826"/>
                </a:solidFill>
              </a:rPr>
              <a:t>VERIFY</a:t>
            </a:r>
          </a:p>
        </p:txBody>
      </p:sp>
      <p:sp>
        <p:nvSpPr>
          <p:cNvPr id="123" name="Q3"/>
          <p:cNvSpPr/>
          <p:nvPr/>
        </p:nvSpPr>
        <p:spPr>
          <a:xfrm>
            <a:off x="6729984" y="2304288"/>
            <a:ext cx="1700784" cy="585216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400" b="1" i="0" dirty="0">
                <a:solidFill>
                  <a:srgbClr val="8E6F3E"/>
                </a:solidFill>
              </a:rPr>
              <a:t>?</a:t>
            </a:r>
          </a:p>
        </p:txBody>
      </p:sp>
      <p:sp>
        <p:nvSpPr>
          <p:cNvPr id="140" name="P1"/>
          <p:cNvSpPr/>
          <p:nvPr/>
        </p:nvSpPr>
        <p:spPr>
          <a:xfrm>
            <a:off x="274320" y="3182112"/>
            <a:ext cx="8595360" cy="1133856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0" i="1" dirty="0">
                <a:solidFill>
                  <a:srgbClr val="555960"/>
                </a:solidFill>
              </a:rPr>
              <a:t>As agents become better at reasoning, constructing their own representations,</a:t>
            </a:r>
          </a:p>
          <a:p>
            <a:pPr algn="ctr">
              <a:spcBef>
                <a:spcPts val="80"/>
              </a:spcBef>
              <a:buNone/>
            </a:pPr>
            <a:r>
              <a:rPr lang="en-US" sz="1800" b="0" i="1" dirty="0">
                <a:solidFill>
                  <a:srgbClr val="555960"/>
                </a:solidFill>
              </a:rPr>
              <a:t>and checking their own work, which parts of engineering delegation change?</a:t>
            </a:r>
          </a:p>
          <a:p>
            <a:pPr algn="ctr">
              <a:spcBef>
                <a:spcPts val="80"/>
              </a:spcBef>
              <a:buNone/>
            </a:pPr>
            <a:r>
              <a:rPr lang="en-US" sz="1800" b="0" i="1" dirty="0">
                <a:solidFill>
                  <a:srgbClr val="555960"/>
                </a:solidFill>
              </a:rPr>
              <a:t>Which remain?</a:t>
            </a:r>
          </a:p>
        </p:txBody>
      </p:sp>
      <p:sp>
        <p:nvSpPr>
          <p:cNvPr id="141" name="P2"/>
          <p:cNvSpPr/>
          <p:nvPr/>
        </p:nvSpPr>
        <p:spPr>
          <a:xfrm>
            <a:off x="274320" y="4462272"/>
            <a:ext cx="8595360" cy="1207008"/>
          </a:xfrm>
          <a:prstGeom prst="rect">
            <a:avLst/>
          </a:prstGeom>
          <a:solidFill>
            <a:srgbClr val="FBF8F2"/>
          </a:solidFill>
          <a:ln w="22225">
            <a:solidFill>
              <a:srgbClr val="8E6F3E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0" i="1" dirty="0">
                <a:solidFill>
                  <a:srgbClr val="5C4826"/>
                </a:solidFill>
              </a:rPr>
              <a:t>If an agent can construct the models it needs and judge its own work,</a:t>
            </a:r>
          </a:p>
          <a:p>
            <a:pPr algn="ctr">
              <a:spcBef>
                <a:spcPts val="80"/>
              </a:spcBef>
              <a:buNone/>
            </a:pPr>
            <a:r>
              <a:rPr lang="en-US" sz="1800" b="0" i="1" dirty="0">
                <a:solidFill>
                  <a:srgbClr val="5C4826"/>
                </a:solidFill>
              </a:rPr>
              <a:t>what engineering knowledge must still exist outside the agent,</a:t>
            </a:r>
          </a:p>
          <a:p>
            <a:pPr algn="ctr">
              <a:spcBef>
                <a:spcPts val="80"/>
              </a:spcBef>
              <a:buNone/>
            </a:pPr>
            <a:r>
              <a:rPr lang="en-US" sz="1800" b="0" i="1" dirty="0">
                <a:solidFill>
                  <a:srgbClr val="5C4826"/>
                </a:solidFill>
              </a:rPr>
              <a:t>and what obligations should the environment itself enforce?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48" y="118428"/>
            <a:ext cx="8590000" cy="638175"/>
          </a:xfrm>
        </p:spPr>
        <p:txBody>
          <a:bodyPr>
            <a:normAutofit fontScale="90000"/>
          </a:bodyPr>
          <a:lstStyle/>
          <a:p>
            <a:pPr>
              <a:buNone/>
              <a:defRPr b="0"/>
            </a:pPr>
            <a:r>
              <a:rPr lang="en-US" sz="2400" b="0" i="0" dirty="0">
                <a:solidFill>
                  <a:srgbClr val="000000"/>
                </a:solidFill>
              </a:rPr>
              <a:t>What must exist outside the agent?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7EB45DA-9A0D-DC49-8E02-F30A5DDC21C3}" type="slidenum">
              <a:rPr lang="en-US" smtClean="0"/>
              <a:t>1</a:t>
            </a:fld>
            <a:endParaRPr lang="en-US"/>
          </a:p>
        </p:txBody>
      </p:sp>
      <p:sp>
        <p:nvSpPr>
          <p:cNvPr id="99" name="Act"/>
          <p:cNvSpPr txBox="1"/>
          <p:nvPr/>
        </p:nvSpPr>
        <p:spPr>
          <a:xfrm>
            <a:off x="274320" y="841248"/>
            <a:ext cx="8595360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buNone/>
            </a:pPr>
            <a:r>
              <a:rPr lang="en-US" sz="2000" b="1" i="0" dirty="0">
                <a:solidFill>
                  <a:srgbClr val="8E6F3E"/>
                </a:solidFill>
              </a:rPr>
              <a:t>Rest of Act 2: Controlling delegation to software agents</a:t>
            </a:r>
          </a:p>
        </p:txBody>
      </p:sp>
      <p:sp>
        <p:nvSpPr>
          <p:cNvPr id="100" name="Ch0"/>
          <p:cNvSpPr/>
          <p:nvPr/>
        </p:nvSpPr>
        <p:spPr>
          <a:xfrm>
            <a:off x="722376" y="1335024"/>
            <a:ext cx="1700784" cy="566928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5C4826"/>
                </a:solidFill>
              </a:rPr>
              <a:t>BOUND</a:t>
            </a:r>
          </a:p>
        </p:txBody>
      </p:sp>
      <p:cxnSp>
        <p:nvCxnSpPr>
          <p:cNvPr id="105" name="CA0"/>
          <p:cNvCxnSpPr/>
          <p:nvPr/>
        </p:nvCxnSpPr>
        <p:spPr>
          <a:xfrm>
            <a:off x="2432304" y="1618488"/>
            <a:ext cx="274320" cy="0"/>
          </a:xfrm>
          <a:prstGeom prst="straightConnector1">
            <a:avLst/>
          </a:prstGeom>
          <a:ln w="28575">
            <a:solidFill>
              <a:srgbClr val="8E6F3E"/>
            </a:solidFill>
            <a:tailEnd type="triangle" w="med" len="med"/>
          </a:ln>
        </p:spPr>
      </p:cxnSp>
      <p:sp>
        <p:nvSpPr>
          <p:cNvPr id="101" name="Ch1"/>
          <p:cNvSpPr/>
          <p:nvPr/>
        </p:nvSpPr>
        <p:spPr>
          <a:xfrm>
            <a:off x="2724912" y="1335024"/>
            <a:ext cx="1700784" cy="566928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5C4826"/>
                </a:solidFill>
              </a:rPr>
              <a:t>EQUIP</a:t>
            </a:r>
          </a:p>
        </p:txBody>
      </p:sp>
      <p:cxnSp>
        <p:nvCxnSpPr>
          <p:cNvPr id="106" name="CA1"/>
          <p:cNvCxnSpPr/>
          <p:nvPr/>
        </p:nvCxnSpPr>
        <p:spPr>
          <a:xfrm>
            <a:off x="4434840" y="1618488"/>
            <a:ext cx="274320" cy="0"/>
          </a:xfrm>
          <a:prstGeom prst="straightConnector1">
            <a:avLst/>
          </a:prstGeom>
          <a:ln w="28575">
            <a:solidFill>
              <a:srgbClr val="8E6F3E"/>
            </a:solidFill>
            <a:tailEnd type="triangle" w="med" len="med"/>
          </a:ln>
        </p:spPr>
      </p:cxnSp>
      <p:sp>
        <p:nvSpPr>
          <p:cNvPr id="102" name="Ch2"/>
          <p:cNvSpPr/>
          <p:nvPr/>
        </p:nvSpPr>
        <p:spPr>
          <a:xfrm>
            <a:off x="4727448" y="1335024"/>
            <a:ext cx="1700784" cy="566928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5C4826"/>
                </a:solidFill>
              </a:rPr>
              <a:t>AUTHORIZE</a:t>
            </a:r>
          </a:p>
        </p:txBody>
      </p:sp>
      <p:cxnSp>
        <p:nvCxnSpPr>
          <p:cNvPr id="107" name="CA2"/>
          <p:cNvCxnSpPr/>
          <p:nvPr/>
        </p:nvCxnSpPr>
        <p:spPr>
          <a:xfrm>
            <a:off x="6437376" y="1618488"/>
            <a:ext cx="274320" cy="0"/>
          </a:xfrm>
          <a:prstGeom prst="straightConnector1">
            <a:avLst/>
          </a:prstGeom>
          <a:ln w="28575">
            <a:solidFill>
              <a:srgbClr val="8E6F3E"/>
            </a:solidFill>
            <a:tailEnd type="triangle" w="med" len="med"/>
          </a:ln>
        </p:spPr>
      </p:cxnSp>
      <p:sp>
        <p:nvSpPr>
          <p:cNvPr id="103" name="Ch3"/>
          <p:cNvSpPr/>
          <p:nvPr/>
        </p:nvSpPr>
        <p:spPr>
          <a:xfrm>
            <a:off x="6729984" y="1335024"/>
            <a:ext cx="1700784" cy="566928"/>
          </a:xfrm>
          <a:prstGeom prst="rect">
            <a:avLst/>
          </a:prstGeom>
          <a:solidFill>
            <a:srgbClr val="F5F1E8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5C4826"/>
                </a:solidFill>
              </a:rPr>
              <a:t>VERIFY</a:t>
            </a:r>
          </a:p>
        </p:txBody>
      </p:sp>
      <p:sp>
        <p:nvSpPr>
          <p:cNvPr id="110" name="FQ0"/>
          <p:cNvSpPr/>
          <p:nvPr/>
        </p:nvSpPr>
        <p:spPr>
          <a:xfrm>
            <a:off x="274320" y="2212848"/>
            <a:ext cx="5212080" cy="877824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0" i="1" dirty="0">
                <a:solidFill>
                  <a:srgbClr val="555960"/>
                </a:solidFill>
              </a:rPr>
              <a:t>What consequential knowledge should</a:t>
            </a:r>
          </a:p>
          <a:p>
            <a:pPr algn="ctr">
              <a:spcBef>
                <a:spcPts val="40"/>
              </a:spcBef>
              <a:buNone/>
            </a:pPr>
            <a:r>
              <a:rPr lang="en-US" sz="1800" b="0" i="1" dirty="0">
                <a:solidFill>
                  <a:srgbClr val="555960"/>
                </a:solidFill>
              </a:rPr>
              <a:t>persist outside a reasoning episode?</a:t>
            </a:r>
          </a:p>
        </p:txBody>
      </p:sp>
      <p:cxnSp>
        <p:nvCxnSpPr>
          <p:cNvPr id="111" name="FA0"/>
          <p:cNvCxnSpPr/>
          <p:nvPr/>
        </p:nvCxnSpPr>
        <p:spPr>
          <a:xfrm>
            <a:off x="5541264" y="2651760"/>
            <a:ext cx="274320" cy="0"/>
          </a:xfrm>
          <a:prstGeom prst="straightConnector1">
            <a:avLst/>
          </a:prstGeom>
          <a:ln w="28575">
            <a:solidFill>
              <a:srgbClr val="8E6F3E"/>
            </a:solidFill>
            <a:tailEnd type="triangle" w="med" len="med"/>
          </a:ln>
        </p:spPr>
      </p:cxnSp>
      <p:sp>
        <p:nvSpPr>
          <p:cNvPr id="112" name="FD0"/>
          <p:cNvSpPr/>
          <p:nvPr/>
        </p:nvSpPr>
        <p:spPr>
          <a:xfrm>
            <a:off x="5888736" y="2212848"/>
            <a:ext cx="2980944" cy="877824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FFFFFF"/>
                </a:solidFill>
              </a:rPr>
              <a:t>MODELING</a:t>
            </a:r>
          </a:p>
        </p:txBody>
      </p:sp>
      <p:sp>
        <p:nvSpPr>
          <p:cNvPr id="113" name="FQ1"/>
          <p:cNvSpPr/>
          <p:nvPr/>
        </p:nvSpPr>
        <p:spPr>
          <a:xfrm>
            <a:off x="274320" y="3236976"/>
            <a:ext cx="5212080" cy="877824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0" i="1" dirty="0">
                <a:solidFill>
                  <a:srgbClr val="555960"/>
                </a:solidFill>
              </a:rPr>
              <a:t>When should an engineering obligation have</a:t>
            </a:r>
          </a:p>
          <a:p>
            <a:pPr algn="ctr">
              <a:spcBef>
                <a:spcPts val="40"/>
              </a:spcBef>
              <a:buNone/>
            </a:pPr>
            <a:r>
              <a:rPr lang="en-US" sz="1800" b="0" i="1" dirty="0">
                <a:solidFill>
                  <a:srgbClr val="555960"/>
                </a:solidFill>
              </a:rPr>
              <a:t>consequences beyond the reasoner’s judgment?</a:t>
            </a:r>
          </a:p>
        </p:txBody>
      </p:sp>
      <p:cxnSp>
        <p:nvCxnSpPr>
          <p:cNvPr id="114" name="FA1"/>
          <p:cNvCxnSpPr/>
          <p:nvPr/>
        </p:nvCxnSpPr>
        <p:spPr>
          <a:xfrm>
            <a:off x="5541264" y="3675888"/>
            <a:ext cx="274320" cy="0"/>
          </a:xfrm>
          <a:prstGeom prst="straightConnector1">
            <a:avLst/>
          </a:prstGeom>
          <a:ln w="28575">
            <a:solidFill>
              <a:srgbClr val="8E6F3E"/>
            </a:solidFill>
            <a:tailEnd type="triangle" w="med" len="med"/>
          </a:ln>
        </p:spPr>
      </p:cxnSp>
      <p:sp>
        <p:nvSpPr>
          <p:cNvPr id="115" name="FD1"/>
          <p:cNvSpPr/>
          <p:nvPr/>
        </p:nvSpPr>
        <p:spPr>
          <a:xfrm>
            <a:off x="5888736" y="3236976"/>
            <a:ext cx="2980944" cy="877824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FFFFFF"/>
                </a:solidFill>
              </a:rPr>
              <a:t>ALIGNMENT</a:t>
            </a:r>
          </a:p>
        </p:txBody>
      </p:sp>
      <p:sp>
        <p:nvSpPr>
          <p:cNvPr id="116" name="FQ2"/>
          <p:cNvSpPr/>
          <p:nvPr/>
        </p:nvSpPr>
        <p:spPr>
          <a:xfrm>
            <a:off x="274320" y="4261104"/>
            <a:ext cx="5212080" cy="877824"/>
          </a:xfrm>
          <a:prstGeom prst="rect">
            <a:avLst/>
          </a:prstGeom>
          <a:solidFill>
            <a:srgbClr val="FBF8F2"/>
          </a:solidFill>
          <a:ln w="12700">
            <a:solidFill>
              <a:srgbClr val="C9B991"/>
            </a:solidFill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0" i="1" dirty="0">
                <a:solidFill>
                  <a:srgbClr val="555960"/>
                </a:solidFill>
              </a:rPr>
              <a:t>What should change when reality</a:t>
            </a:r>
          </a:p>
          <a:p>
            <a:pPr algn="ctr">
              <a:spcBef>
                <a:spcPts val="40"/>
              </a:spcBef>
              <a:buNone/>
            </a:pPr>
            <a:r>
              <a:rPr lang="en-US" sz="1800" b="0" i="1" dirty="0">
                <a:solidFill>
                  <a:srgbClr val="555960"/>
                </a:solidFill>
              </a:rPr>
              <a:t>contradicts what we expected?</a:t>
            </a:r>
          </a:p>
        </p:txBody>
      </p:sp>
      <p:cxnSp>
        <p:nvCxnSpPr>
          <p:cNvPr id="117" name="FA2"/>
          <p:cNvCxnSpPr/>
          <p:nvPr/>
        </p:nvCxnSpPr>
        <p:spPr>
          <a:xfrm>
            <a:off x="5541264" y="4700016"/>
            <a:ext cx="274320" cy="0"/>
          </a:xfrm>
          <a:prstGeom prst="straightConnector1">
            <a:avLst/>
          </a:prstGeom>
          <a:ln w="28575">
            <a:solidFill>
              <a:srgbClr val="8E6F3E"/>
            </a:solidFill>
            <a:tailEnd type="triangle" w="med" len="med"/>
          </a:ln>
        </p:spPr>
      </p:cxnSp>
      <p:sp>
        <p:nvSpPr>
          <p:cNvPr id="118" name="FD2"/>
          <p:cNvSpPr/>
          <p:nvPr/>
        </p:nvSpPr>
        <p:spPr>
          <a:xfrm>
            <a:off x="5888736" y="4261104"/>
            <a:ext cx="2980944" cy="877824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1800" b="1" i="0" dirty="0">
                <a:solidFill>
                  <a:srgbClr val="FFFFFF"/>
                </a:solidFill>
              </a:rPr>
              <a:t>FAILURE-AWARE ENGINEERING</a:t>
            </a:r>
          </a:p>
        </p:txBody>
      </p:sp>
      <p:sp>
        <p:nvSpPr>
          <p:cNvPr id="199" name="FooterBand"/>
          <p:cNvSpPr/>
          <p:nvPr/>
        </p:nvSpPr>
        <p:spPr>
          <a:xfrm>
            <a:off x="274320" y="5605272"/>
            <a:ext cx="8595360" cy="777240"/>
          </a:xfrm>
          <a:prstGeom prst="rect">
            <a:avLst/>
          </a:prstGeom>
          <a:solidFill>
            <a:srgbClr val="8E6F3E"/>
          </a:solidFill>
          <a:ln>
            <a:noFill/>
          </a:ln>
        </p:spPr>
        <p:txBody>
          <a:bodyPr wrap="square" lIns="27432" tIns="22860" rIns="27432" bIns="22860" anchor="ctr"/>
          <a:lstStyle/>
          <a:p>
            <a:pPr algn="ctr">
              <a:buNone/>
            </a:pPr>
            <a:r>
              <a:rPr lang="en-US" sz="2000" b="1" i="0" dirty="0">
                <a:solidFill>
                  <a:srgbClr val="FFFFFF"/>
                </a:solidFill>
              </a:rPr>
              <a:t>Agents change who can perform realization.</a:t>
            </a:r>
          </a:p>
          <a:p>
            <a:pPr algn="ctr">
              <a:spcBef>
                <a:spcPts val="120"/>
              </a:spcBef>
              <a:buNone/>
            </a:pPr>
            <a:r>
              <a:rPr lang="en-US" sz="2000" b="1" i="0" dirty="0">
                <a:solidFill>
                  <a:srgbClr val="FFFFFF"/>
                </a:solidFill>
              </a:rPr>
              <a:t>The rest of Act II asks how engineering retains informed control.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fill this out by 4 PM today</a:t>
            </a:r>
          </a:p>
          <a:p>
            <a:r>
              <a:rPr lang="en-US" dirty="0"/>
              <a:t>https://forms.gle/3MvDXsy6XjrjCp2N6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Phase 2 honest individual status update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7EB45DA-9A0D-DC49-8E02-F30A5DDC21C3}" type="slidenum">
              <a:rPr lang="en-US" smtClean="0"/>
              <a:t>27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3984" y="2956964"/>
            <a:ext cx="2596032" cy="259603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urdue1">
  <a:themeElements>
    <a:clrScheme name="PurdueColors">
      <a:dk1>
        <a:srgbClr val="000000"/>
      </a:dk1>
      <a:lt1>
        <a:srgbClr val="000000"/>
      </a:lt1>
      <a:dk2>
        <a:srgbClr val="C4BFC0"/>
      </a:dk2>
      <a:lt2>
        <a:srgbClr val="C9B991"/>
      </a:lt2>
      <a:accent1>
        <a:srgbClr val="8E6F3E"/>
      </a:accent1>
      <a:accent2>
        <a:srgbClr val="555960"/>
      </a:accent2>
      <a:accent3>
        <a:srgbClr val="C9B991"/>
      </a:accent3>
      <a:accent4>
        <a:srgbClr val="FFFFFF"/>
      </a:accent4>
      <a:accent5>
        <a:srgbClr val="000000"/>
      </a:accent5>
      <a:accent6>
        <a:srgbClr val="555960"/>
      </a:accent6>
      <a:hlink>
        <a:srgbClr val="000000"/>
      </a:hlink>
      <a:folHlink>
        <a:srgbClr val="55596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U-CoBrand_Template_Gold_Theme_Std_Screen_2.pptx" id="{33130098-72E9-B14B-8D33-14895F32E203}" vid="{24A02D5D-460C-B047-B557-67731F776B7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'1.0' encoding='UTF-8' standalone='yes'?>
<Relationships xmlns="http://schemas.openxmlformats.org/package/2006/relationships"><Relationship Id="rId1" Type="http://schemas.microsoft.com/office/2011/relationships/webextension" Target="webextension1.xml"/><Relationship Id="rId2" Type="http://schemas.microsoft.com/office/2011/relationships/webextension" Target="webextension2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  <wetp:taskpane dockstate="right" visibility="0" width="350" row="0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02577843-0252-164E-9900-50E04AC84376}">
  <we:reference id="wa104381063" version="1.0.0.1" store="en-001" storeType="OMEX"/>
  <we:alternateReferences>
    <we:reference id="wa104381063" version="1.0.0.1" store="wa104381063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B2F6451B-05D5-964F-AC61-763C973265E8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1299b91e-8e0b-4b63-ab37-4fd482b31792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PU-CoBrand_Template_Gold_Theme_Std_Screen_2</Template>
  <TotalTime>8564</TotalTime>
  <Words>5079</Words>
  <Application>Microsoft Macintosh PowerPoint</Application>
  <PresentationFormat>On-screen Show (4:3)</PresentationFormat>
  <Paragraphs>694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Calibri</vt:lpstr>
      <vt:lpstr>Times</vt:lpstr>
      <vt:lpstr>Purdue1</vt:lpstr>
      <vt:lpstr>PowerPoint Presentation</vt:lpstr>
      <vt:lpstr>Engineers may delegate realization without delegating responsibility for the resulting system.</vt:lpstr>
      <vt:lpstr>Delegation did not begin with agents</vt:lpstr>
      <vt:lpstr>The recipient changes</vt:lpstr>
      <vt:lpstr>The delegation problem remains</vt:lpstr>
      <vt:lpstr>BOUND</vt:lpstr>
      <vt:lpstr>BOUND: design the delegated work</vt:lpstr>
      <vt:lpstr>A delegation boundary is a reasoning boundary</vt:lpstr>
      <vt:lpstr>Reasoning has a horizon</vt:lpstr>
      <vt:lpstr>Delegation leaves degrees of freedom</vt:lpstr>
      <vt:lpstr>EQUIP</vt:lpstr>
      <vt:lpstr>EQUIP: capability lives in a system</vt:lpstr>
      <vt:lpstr>Equip three things</vt:lpstr>
      <vt:lpstr>Choose the reasoner for the work</vt:lpstr>
      <vt:lpstr>Engineer the information available to it</vt:lpstr>
      <vt:lpstr>Representation can change the reasoning problem</vt:lpstr>
      <vt:lpstr>Give the agent means to observe and act</vt:lpstr>
      <vt:lpstr>A real harness engineers the reasoning surface</vt:lpstr>
      <vt:lpstr>Zoom out: the equipped agent</vt:lpstr>
      <vt:lpstr>How will you equip your agents?</vt:lpstr>
      <vt:lpstr>Stretch break</vt:lpstr>
      <vt:lpstr>AUTHORIZE</vt:lpstr>
      <vt:lpstr>Capability is not authority</vt:lpstr>
      <vt:lpstr>Authority follows consequence</vt:lpstr>
      <vt:lpstr>Authority should match the delegated work</vt:lpstr>
      <vt:lpstr>VERIFY</vt:lpstr>
      <vt:lpstr>VERIFY: what evidence closes the work?</vt:lpstr>
      <vt:lpstr>The producer is not independent evidence</vt:lpstr>
      <vt:lpstr>THE DELEGATION SYSTEM</vt:lpstr>
      <vt:lpstr>Engineer the delegation system</vt:lpstr>
      <vt:lpstr>Better agents change the delegation design</vt:lpstr>
      <vt:lpstr>What changes? What stays?</vt:lpstr>
      <vt:lpstr>What must exist outside the agent?</vt:lpstr>
      <vt:lpstr>Phase 2 honest individual status update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Bowers, Anna K</dc:creator>
  <cp:keywords/>
  <dc:description/>
  <cp:lastModifiedBy>James C Davis</cp:lastModifiedBy>
  <cp:revision>398</cp:revision>
  <dcterms:created xsi:type="dcterms:W3CDTF">2020-02-21T23:00:33Z</dcterms:created>
  <dcterms:modified xsi:type="dcterms:W3CDTF">2026-09-29T15:52:00Z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044bd30-2ed7-4c9d-9d12-46200872a97b_Enabled">
    <vt:lpwstr>true</vt:lpwstr>
  </property>
  <property fmtid="{D5CDD505-2E9C-101B-9397-08002B2CF9AE}" pid="3" name="MSIP_Label_4044bd30-2ed7-4c9d-9d12-46200872a97b_SetDate">
    <vt:lpwstr>2024-09-05T02:27:24Z</vt:lpwstr>
  </property>
  <property fmtid="{D5CDD505-2E9C-101B-9397-08002B2CF9AE}" pid="4" name="MSIP_Label_4044bd30-2ed7-4c9d-9d12-46200872a97b_Method">
    <vt:lpwstr>Standard</vt:lpwstr>
  </property>
  <property fmtid="{D5CDD505-2E9C-101B-9397-08002B2CF9AE}" pid="5" name="MSIP_Label_4044bd30-2ed7-4c9d-9d12-46200872a97b_Name">
    <vt:lpwstr>defa4170-0d19-0005-0004-bc88714345d2</vt:lpwstr>
  </property>
  <property fmtid="{D5CDD505-2E9C-101B-9397-08002B2CF9AE}" pid="6" name="MSIP_Label_4044bd30-2ed7-4c9d-9d12-46200872a97b_SiteId">
    <vt:lpwstr>4130bd39-7c53-419c-b1e5-8758d6d63f21</vt:lpwstr>
  </property>
  <property fmtid="{D5CDD505-2E9C-101B-9397-08002B2CF9AE}" pid="7" name="MSIP_Label_4044bd30-2ed7-4c9d-9d12-46200872a97b_ActionId">
    <vt:lpwstr>e1ff3097-c009-4f67-8781-6e468e7749d4</vt:lpwstr>
  </property>
  <property fmtid="{D5CDD505-2E9C-101B-9397-08002B2CF9AE}" pid="8" name="MSIP_Label_4044bd30-2ed7-4c9d-9d12-46200872a97b_ContentBits">
    <vt:lpwstr>0</vt:lpwstr>
  </property>
</Properties>
</file>