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38"/>
  </p:notesMasterIdLst>
  <p:sldIdLst>
    <p:sldId id="256" r:id="rId2"/>
    <p:sldId id="289" r:id="rId3"/>
    <p:sldId id="257" r:id="rId4"/>
    <p:sldId id="258" r:id="rId5"/>
    <p:sldId id="259" r:id="rId6"/>
    <p:sldId id="260" r:id="rId7"/>
    <p:sldId id="261" r:id="rId8"/>
    <p:sldId id="262" r:id="rId9"/>
    <p:sldId id="263" r:id="rId10"/>
    <p:sldId id="264" r:id="rId11"/>
    <p:sldId id="265" r:id="rId12"/>
    <p:sldId id="266" r:id="rId13"/>
    <p:sldId id="294" r:id="rId14"/>
    <p:sldId id="295" r:id="rId15"/>
    <p:sldId id="296" r:id="rId16"/>
    <p:sldId id="292" r:id="rId17"/>
    <p:sldId id="297" r:id="rId18"/>
    <p:sldId id="269" r:id="rId19"/>
    <p:sldId id="298" r:id="rId20"/>
    <p:sldId id="272" r:id="rId21"/>
    <p:sldId id="270" r:id="rId22"/>
    <p:sldId id="273" r:id="rId23"/>
    <p:sldId id="276" r:id="rId24"/>
    <p:sldId id="277" r:id="rId25"/>
    <p:sldId id="278" r:id="rId26"/>
    <p:sldId id="268" r:id="rId27"/>
    <p:sldId id="284" r:id="rId28"/>
    <p:sldId id="306" r:id="rId29"/>
    <p:sldId id="299" r:id="rId30"/>
    <p:sldId id="305" r:id="rId31"/>
    <p:sldId id="300" r:id="rId32"/>
    <p:sldId id="301" r:id="rId33"/>
    <p:sldId id="302" r:id="rId34"/>
    <p:sldId id="280" r:id="rId35"/>
    <p:sldId id="303" r:id="rId36"/>
    <p:sldId id="304"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FFB2F9-B20B-F3D9-E2CF-8A1B6FB546FE}" name="James C Davis" initials="JCD" userId="S::davisjam@purdue.edu::84778d94-b1cc-4a48-87ce-749e1d7d6e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73151"/>
  </p:normalViewPr>
  <p:slideViewPr>
    <p:cSldViewPr snapToGrid="0" snapToObjects="1">
      <p:cViewPr varScale="1">
        <p:scale>
          <a:sx n="87" d="100"/>
          <a:sy n="87" d="100"/>
        </p:scale>
        <p:origin x="1448" y="1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8B4C4-0720-F64E-9EEE-9472CF165DC6}" type="datetimeFigureOut">
              <a:t>10/1/26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09F92-05EE-6F4A-AD9C-ED35F0F76927}" type="slidenum">
              <a:t>‹#›</a:t>
            </a:fld>
            <a:endParaRPr lang="en-US"/>
          </a:p>
        </p:txBody>
      </p:sp>
    </p:spTree>
    <p:extLst>
      <p:ext uri="{BB962C8B-B14F-4D97-AF65-F5344CB8AC3E}">
        <p14:creationId xmlns:p14="http://schemas.microsoft.com/office/powerpoint/2010/main" val="52455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Lecture 1 of 2 on Modeling: one model, one question. Lecture 2 turns to systems of many models. Today is learning how to make a model, not a catalogue of model types. [ASSUMPTION per plan section 8.1: deck filename 2-2-Modeling-1-Purposeful-Reduction.pptx pending author ratification.]</a:t>
            </a:r>
          </a:p>
          <a:p>
            <a:r>
              <a:rPr dirty="0"/>
              <a:t>Today’s spine is the production equation from the theory chapter. Delegation introduced that picture qualitatively; today we bring it back quantified and point at the one term Modeling acts on; Alignment will return to the same drawing from the other side. Open on it deliberately: the environment picture, the production equation and “Open the box” are the map for the whole of Act II, not a warm-up.</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1.5 minutes — We ended Delegation with this picture. The agent does not work alone; it works inside an engineered environment.</a:t>
            </a:r>
          </a:p>
          <a:p>
            <a:endParaRPr dirty="0"/>
          </a:p>
          <a:p>
            <a:r>
              <a:rPr dirty="0"/>
              <a:t>- This is the master picture for the rest of Act II, and here it is still entirely qualitative. We are the ones bringing it back and putting numbers on it, starting today.</a:t>
            </a:r>
          </a:p>
          <a:p>
            <a:r>
              <a:rPr dirty="0"/>
              <a:t>- The path first. A task enters, a reasoner works, an artifact comes out. Nothing on this row is new — read it back, do not re-teach it.</a:t>
            </a:r>
          </a:p>
          <a:p>
            <a:r>
              <a:rPr dirty="0"/>
              <a:t>- Click one. MODELS is the one station drawn with a heavy rim, and its arrow enters the path BEFORE the reasoner runs. Leave the claim open: the arrow lands before the reasoner, and why that should matter is the question this lecture answers. Do NOT say what the models "set" — you have not earned it yet.</a:t>
            </a:r>
          </a:p>
          <a:p>
            <a:r>
              <a:rPr dirty="0"/>
              <a:t>- Today we are going to open up the left-hand side. In particular, what does putting a model between engineering intent and the reasoner actually change?</a:t>
            </a:r>
          </a:p>
          <a:p>
            <a:r>
              <a:rPr dirty="0"/>
              <a:t>- Click two. ALIGNMENT is the only annotation whose arrow crosses the boundary of the environment. We will return to the blue Alignment boundary later. For now, leave it in the picture but do not explain it — the on-slide gloss "governs what may pass" is all it gets, and declining to open a door you just revealed is a stronger deferral than never drawing it.</a:t>
            </a:r>
          </a:p>
          <a:p>
            <a:r>
              <a:rPr dirty="0"/>
              <a:t>- Click three raises the question the rest of the lecture answers. Ask it, then leave it standing: what must a representation preserve for this task?</a:t>
            </a:r>
          </a:p>
          <a:p>
            <a:r>
              <a:rPr dirty="0"/>
              <a:t>- The colour code belongs to this PICTURE, not to the deck: red is Modeling's lever, blue is Alignment's, and it returns whenever the picture returns. Nothing here rests on colour alone — the words carry it, and so does the drawing: Modeling's stroke is solid and lands on the path, Alignment's are dashed because passage is conditional, and only Alignment's crosses the boundary.</a:t>
            </a:r>
          </a:p>
          <a:p>
            <a:r>
              <a:rPr dirty="0"/>
              <a:t>- Leave the space under the station row empty and do not fill it. On "Open the box", that is exactly where the arithmetic arrives.</a:t>
            </a:r>
          </a:p>
          <a:p>
            <a:r>
              <a:rPr dirty="0"/>
              <a:t>- FORWARD HOOK, and you must say it out loud when you get there: on "Open the box", beat two, name this red arrow — "there it is: R is in the first two factors; that is what the arrow was pointing at." The visual rhyme will not connect itself.</a:t>
            </a:r>
          </a:p>
          <a:p>
            <a:r>
              <a:rPr dirty="0"/>
              <a:t>- Next we put a number on the production process.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Whole system before the lever. Put the equation up and ask the class to name the four terms before you reveal the labels; give it about a minute, no more.</a:t>
            </a:r>
          </a:p>
          <a:p>
            <a:r>
              <a:rPr dirty="0"/>
              <a:t>T is an engineering task or task family, M the reasoning model, R the representation available to it, H the harness and process through which production is organized. For a fixed engineering environment, p(T,M,R,H) is the probability that one attempt produces an acceptable candidate.</a:t>
            </a:r>
          </a:p>
          <a:p>
            <a:r>
              <a:rPr dirty="0"/>
              <a:t>Keep the thing they care about on screen: does the engineering system produce the thing? Four levers sit inside that one number, and an engineering organization can reach for any of them.</a:t>
            </a:r>
          </a:p>
          <a:p>
            <a:r>
              <a:rPr dirty="0"/>
              <a:t>Modeling is named on the picture behind you, but do not yet say which term it acts on. Naming the lever here spends the move of “Open the box”, which is to open the probability and point at the one term Modeling acts on. About 2.5 minutes including the naming exchange.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That single probability hides several distinct opportunities for failure. Open it: E is correct encoding of consequential intent, I correct interpretation of that encoding, L correct realization of the interpreted intent.</a:t>
            </a:r>
          </a:p>
          <a:p>
            <a:r>
              <a:rPr dirty="0"/>
              <a:t>Say the caveat out loud, and say it in these words: this is a chain decomposition, not an independence assumption. The stages will not in general be statistically independent. Students who have had a probability course will otherwise read the product as a claim of independence.</a:t>
            </a:r>
          </a:p>
          <a:p>
            <a:r>
              <a:rPr dirty="0"/>
              <a:t>LEVER DISTINCTION — the figure’s own annotations and the red arrow are about different levers, and a careless delivery makes the slide look self-contradicting. A better fabricator cannot raise P(E | R); a better representation can. Say exactly that. “Not raised by a better fabricator” sits under the first term, and the red arrow points at the same term, because the arrow is the representation lever and the annotation is the fabricator lever.</a:t>
            </a:r>
          </a:p>
          <a:p>
            <a:r>
              <a:rPr dirty="0"/>
              <a:t>R IN ALL THREE — long form puts an R in every factor, because one representation is held fixed across the whole chain. The overlay boxes only two. Name the asymmetry before a student asks: the lecture’s claim is about the two factors where representation does its work — did we manage to say the consequential thing, and did the agent manage to recover it. Realization is the agent doing work it already understood.</a:t>
            </a:r>
          </a:p>
          <a:p>
            <a:r>
              <a:rPr dirty="0"/>
              <a:t>The claim is deliberately twofold. Modeling helps the engineer encode consequential intent (P(E | R): did we manage to say it?) and helps the reasoner recover it (P(I | E, R): did the agent understand it?). After this slide, “we failed to say it” and “the agent failed to understand it” are two different failures with two different names.</a:t>
            </a:r>
          </a:p>
          <a:p>
            <a:r>
              <a:rPr dirty="0"/>
              <a:t>Do NOT show the limit equation here. It is held back to the capability slide later in the deck, where every symbol is already known.</a:t>
            </a:r>
          </a:p>
          <a:p>
            <a:r>
              <a:rPr dirty="0"/>
              <a:t>Click 2 brings in the red arrow and the closing question: so what makes one representation better than another? That question is the rest of the lecture. About 3 minutes.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Bridge from the Agents unit (2-1): implementation is cheap to delegate, and we cannot and should not specify every realization choice. Delegation therefore creates a problem of representation: what matters must survive the hop from engineer to agent. Modeling is the discipline that answers it.</a:t>
            </a:r>
          </a:p>
          <a:p>
            <a:r>
              <a:rPr dirty="0"/>
              <a:t>Retitle rationale: “The production equation” and “Open the box” just named the problem as representational, not merely informational. The hop is not a bandwidth shortage; it is an encode-and-recover chain. The engineer encodes (E), the agent interprets (I), so this picture is the first two factors of the decomposition drawn as people rather than as arithmetic. That is why the gap now carries E and I tags.</a:t>
            </a:r>
          </a:p>
          <a:p>
            <a:r>
              <a:rPr dirty="0"/>
              <a:t>The gap is a property of delegation, not a failure of the agent. Keep that line — students reach for “the agent was not smart enough” first, and the whole lecture depends on refusing it.</a:t>
            </a:r>
          </a:p>
          <a:p>
            <a:r>
              <a:rPr dirty="0"/>
              <a:t>Leave the question standing and do not answer it here: what must a representation preserve for this task? The rest of the lecture is the answer. About 1.5 minutes.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Section 1 no longer argues that questions come first. It SHOWS it: five diagrams over one territory, then the thesis, then the reuse slide. The definition is held back to the synthesis at the end of the lecture, where the four sections will have earned it.</a:t>
            </a:r>
          </a:p>
          <a:p>
            <a:r>
              <a:rPr lang="en-US" dirty="0"/>
              <a:t>State the tour's rule before starting it, so the pace does not read as rushing: the engineering question is the title, the diagram is the slide, and there is almost no prose. Forty-five to sixty seconds each. Five slides, about five minutes.</a:t>
            </a:r>
          </a:p>
          <a:p>
            <a:r>
              <a:rPr lang="en-US" dirty="0"/>
              <a:t>Do not teach notation syntax on any of them. If the room wants UML mechanics, that is what the reading is for.</a:t>
            </a:r>
          </a:p>
          <a:p>
            <a:r>
              <a:rPr lang="en-US" dirty="0"/>
              <a:t>The strip is the lecture's own discipline and it returns at every section break. This section is the ENGINEERING QUESTION beat — the highlighted box — because the tour's entire claim is that the question, not the notation, is what selects the model.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Twenty to sixty seconds. Name the form aloud once — this is a class diagram, the repertoire's answer to the what-exists question — and then move.</a:t>
            </a:r>
          </a:p>
          <a:p>
            <a:r>
              <a:rPr lang="en-US" dirty="0"/>
              <a:t>Name the territory once, here, and never set it up again: the course-registration system every person in this room has fought. That is why it was chosen. Zero setup cost per slide is what buys us five diagrams in ten minutes.</a:t>
            </a:r>
          </a:p>
          <a:p>
            <a:r>
              <a:rPr lang="en-US" dirty="0"/>
              <a:t>Do NOT teach notation. If someone asks what the 0..* means, answer in four words and move on. The tour is an existence proof, not a syntax lesson.</a:t>
            </a:r>
          </a:p>
          <a:p>
            <a:r>
              <a:rPr lang="en-US" dirty="0"/>
              <a:t>What this diagram preserves: which things exist and how they connect. What it throws away: order, state, branching, who wants what. Every one of those omissions is deliberate, and the remaining four tour slides each rescue exactly one of them.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Same territory. New question. Say that sentence, because it is the whole argument of the section and this is the first slide where students can verify it themselves.</a:t>
            </a:r>
          </a:p>
          <a:p>
            <a:r>
              <a:rPr lang="en-US" dirty="0"/>
              <a:t>Nothing about classes survives here. There is no inheritance, no attribute, no multiplicity. The entities appear only as lifelines — names with a timeline attached.</a:t>
            </a:r>
          </a:p>
          <a:p>
            <a:r>
              <a:rPr lang="en-US" dirty="0"/>
              <a:t>What this preserves that the class diagram could not: ORDER. The capacity check happens before the enrollment is created. That ordering is a fact about the system the previous diagram was structurally incapable of stating.</a:t>
            </a:r>
          </a:p>
          <a:p>
            <a:r>
              <a:rPr lang="en-US" dirty="0"/>
              <a:t>One breath, then move.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 territory's catalog side, not its enrollment side: a course proposal moving through registrar approval into the published catalog.</a:t>
            </a:r>
          </a:p>
          <a:p>
            <a:r>
              <a:rPr lang="en-US" dirty="0"/>
              <a:t>The content is the ILLEGALITY, not the legality. There is no arrow from Draft to Published. A model of states is mostly a statement about what cannot happen, and that is the first hint of Section 3's obligation argument.</a:t>
            </a:r>
          </a:p>
          <a:p>
            <a:r>
              <a:rPr lang="en-US" dirty="0"/>
              <a:t>The revise edge back to Draft is what makes this a machine rather than a pipeline. Point at it for one second.</a:t>
            </a:r>
          </a:p>
          <a:p>
            <a:r>
              <a:rPr lang="en-US" dirty="0"/>
              <a:t>BUILD NOTE, not spoken: this exact artwork returns in Section 2 — first on “How would you implement this?”, then as the one-model-many-implementations anchor on “One model, many implementations”. Visual identity between the two placements is required — it is literally the same image file. Do not let a later edit re-draw either one.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 BRANCH is the content. Everything else on this slide is scaffolding for the diamond.</a:t>
            </a:r>
          </a:p>
          <a:p>
            <a:r>
              <a:rPr lang="en-US" dirty="0"/>
              <a:t>One breath on how this differs from the sequence view, because students reliably conflate them: the sequence diagram asked WHO participates and in what order; this asks which PATHS execution can take. Same capacity check, two different questions about it.</a:t>
            </a:r>
          </a:p>
          <a:p>
            <a:r>
              <a:rPr lang="en-US" dirty="0"/>
              <a:t>Both diagrams are correct. Neither is more true. They preserve different distinctions because they were built to answer different questions — which is the thesis of “Same territory, different questions”, arriving by demonstration rather than by assertion.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Say this explicitly, because it is the beat students most often miss: this is a different ENGINEERING QUESTION, not merely a different notation. The previous four diagrams all described the system's insides. This one steps outside it and asks who wants something from it.</a:t>
            </a:r>
          </a:p>
          <a:p>
            <a:r>
              <a:rPr lang="en-US" dirty="0"/>
              <a:t>The actors are not classes. Registrar is not a table; it is a role that needs something.</a:t>
            </a:r>
          </a:p>
          <a:p>
            <a:r>
              <a:rPr lang="en-US" dirty="0"/>
              <a:t>Drop a course is drawn slightly accented on purpose — Section 3 starts its refinement chain from exactly that use case. Do not flag it now; it should feel like a callback later, not a forward reference now.</a:t>
            </a:r>
          </a:p>
          <a:p>
            <a:r>
              <a:rPr lang="en-US" dirty="0"/>
              <a:t>Last tour beat. “Same territory, different questions” is the punchline — do not deliver it here.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Five artifacts. One territory. Not one of them is the system, and not one of them is wrong. The spoken line, and it is the section's thesis: hold the system constant, change the question, watch the model change. Different questions preserve different distinctions.</a:t>
            </a:r>
          </a:p>
          <a:p>
            <a:r>
              <a:rPr lang="en-US" dirty="0"/>
              <a:t>This is where COMPLETENESS stops being a measure of model quality. None of these five is trying to be complete, and a version of any of them that tried would be worse. That point was asserted on a slide in the old deck; here the students have just watched it happen five times, which is why the assertion has been deleted.</a:t>
            </a:r>
          </a:p>
          <a:p>
            <a:r>
              <a:rPr lang="en-US" dirty="0"/>
              <a:t>The evidence is on the slide now. Each card carries its question and, in the pill beneath it, what that view keeps: STRUCTURE, ORDER, LIFECYCLE, BRANCHING, INTENT. Read the pill row left to right, once — do not walk all five diagrams again. For one concrete beat, contrast the first two cards: the class view records that one Section has many Enrollments and nothing about when; the sequence view records that register precedes enrolled and nothing about how many. The pictures themselves are small on purpose, and their fine labels do not carry past the front rows, so do not ask the room to read them. They are recall of five slides just seen full-size; the pills carry the claim. Forty-five seconds. Point, land the thesis, move.</a:t>
            </a:r>
          </a:p>
          <a:p>
            <a:r>
              <a:rPr lang="en-US" dirty="0"/>
              <a:t>Callback anchor: this slide is what the embedded battery example later reprises. When the controller's energy model arrives in Section 3, on “Top-down: preserve what the obligation requires”, the line is — you have seen this already, in software, on the tour; here it is on territory you can feel.</a:t>
            </a:r>
          </a:p>
          <a:p>
            <a:r>
              <a:rPr lang="en-US" dirty="0"/>
              <a:t>Five questions, five things worth keeping, one territory.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One slide, ninety seconds, and a named flex point — this is the first thing to compress if the room is running long.</a:t>
            </a:r>
          </a:p>
          <a:p>
            <a:r>
              <a:rPr lang="en-US" dirty="0"/>
              <a:t>Beat one: engineering has accumulated reusable ways to represent recurring questions. These four are not a reading list; they are evidence that the representations already exist and are maintained. Azure's catalogue is current practice, the Gang-of-Four book is thirty years old and still cited, the MBSE handbook is a 2023 reference work, and UML Distilled is how most engineers actually learned the notation.</a:t>
            </a:r>
          </a:p>
          <a:p>
            <a:r>
              <a:rPr lang="en-US" dirty="0"/>
              <a:t>Beat two, and this is the instruction: before you invent your own boxes and arrows, ask whether the profession already has a model for the thing you need to reason about. Read the four captions off the strip — patterns, design vocabulary, modeling methods, modeling notation — and let that be the argument. Do not walk the four items.</a:t>
            </a:r>
          </a:p>
          <a:p>
            <a:r>
              <a:rPr lang="en-US" dirty="0"/>
              <a:t>Beat three, say it plainly: this is an engineering principle, not an existence proof for tools. Do not teach any of these four, do not recommend them, and do not let the room turn it into a tooling discussion. The students can go find them.</a:t>
            </a:r>
          </a:p>
          <a:p>
            <a:r>
              <a:rPr lang="en-US" dirty="0"/>
              <a:t>The takeaway on the gold band is the spoken close: the forms already exist, so select before you invent.</a:t>
            </a:r>
          </a:p>
          <a:p>
            <a:r>
              <a:rPr lang="en-US" dirty="0"/>
              <a:t>Attribution is on the slide, in the two-line source foot. Three publisher covers reproduced for classroom teaching, one page capture from Microsoft Learn, and the Escher cover art on the Design Patterns jacket credited separately — that last one is a second rights holder, which is why it is named.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Section 2 is the hinge between seeing models and designing them. It makes one claim and then tests it on the room: a model fixes what must be true and deliberately leaves the rest free.</a:t>
            </a:r>
          </a:p>
          <a:p>
            <a:r>
              <a:rPr lang="en-US" dirty="0"/>
              <a:t>Three slides, and the room does most of the work. First they implement a model they already know. Then we show three realizations of it. Then we ask why we do not simply hand the model over and skip the coding — and we leave that question open.</a:t>
            </a:r>
          </a:p>
          <a:p>
            <a:r>
              <a:rPr lang="en-US" dirty="0"/>
              <a:t>Say the section title and the line under it, and move. Thirty seconds. The claim is not argued here; it is demonstrated on the next three slides.</a:t>
            </a:r>
          </a:p>
          <a:p>
            <a:r>
              <a:rPr lang="en-US" dirty="0"/>
              <a:t>Budget: eleven minutes, twelve if you take both optional beats on the reveal. Header 0.5, the exercise 4-5, the reveal 1.5 (2.5 with the subtle claim and the correspondence question), the closing questions 4-5.</a:t>
            </a:r>
          </a:p>
          <a:p>
            <a:r>
              <a:rPr lang="en-US" dirty="0"/>
              <a:t>Spine strip: PROPERTY highlighted — the claim this section makes expressible is that the model's constraints hold across every realization of it. The strip does not advance in section order and is not meant to: each header golds the one cell its section is about, so Section 3 golds MODEL after this one golds PROPERTY.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 figure is the same part as the state slide on the tour — literally the same image file, not a redrawing. Open with that: “you have seen this one.” The recognition is the setup. If they think it is a new diagram, the exercise loses its point.</a:t>
            </a:r>
          </a:p>
          <a:p>
            <a:r>
              <a:rPr lang="en-US" dirty="0"/>
              <a:t>Do not name an implementation. No enum, no State pattern, no transition table — those are the next slide, and naming one here collapses the exercise into a guessing game about what you have in mind. If the room stalls, ask one student what language they would reach for and build from there.</a:t>
            </a:r>
          </a:p>
          <a:p>
            <a:r>
              <a:rPr lang="en-US" dirty="0"/>
              <a:t>THINK, one minute, silent and written. Insist on the note; students who only think about it will not commit to anything, and the commitment is what makes the reveal land. “Concrete enough that another engineer could recognize your approach” is the bar — a data structure and a place the logic lives, not “I’d use objects.”</a:t>
            </a:r>
          </a:p>
          <a:p>
            <a:r>
              <a:rPr lang="en-US" dirty="0"/>
              <a:t>PAIR, one minute. The outcome you want is disagreement between neighbours. Walk one row, listen, and remember two names.</a:t>
            </a:r>
          </a:p>
          <a:p>
            <a:r>
              <a:rPr lang="en-US" dirty="0"/>
              <a:t>SHARE, one minute. Take two or three answers, no more. Write the approach names on the board — you will point back at them on the next slide. Do not evaluate any answer here; the next slide evaluates all of them at once by showing three side by side.</a:t>
            </a:r>
          </a:p>
          <a:p>
            <a:r>
              <a:rPr lang="en-US" dirty="0"/>
              <a:t>Three minutes of student work; four to five with setup and transitions. Timebox it and move even if the room is enjoying itself — the teaching is in the reveal, not in the share-out.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This slide is the answer to the previous one. Before clicking anything, name the approaches the room just gave you and say that they are about to appear. The cards are not new information; they are the room’s own answers, tidied.</a:t>
            </a:r>
          </a:p>
          <a:p>
            <a:r>
              <a:rPr lang="en-US" dirty="0"/>
              <a:t>Same state machine again — the same image file, not a redrawing. Third sighting: the tour, the exercise, and now the reveal. Say so if it helps: the model has not changed once.</a:t>
            </a:r>
          </a:p>
          <a:p>
            <a:r>
              <a:rPr lang="en-US" dirty="0"/>
              <a:t>Click one: all three realizations at once, not in sequence. The simultaneity is the claim. A state field plus transition logic; State objects, one class per state; a transition table an engine reads at runtime. None is more correct than the others, and the model does not choose between them.</a:t>
            </a:r>
          </a:p>
          <a:p>
            <a:r>
              <a:rPr lang="en-US" dirty="0"/>
              <a:t>If a student supplied a fourth approach — a database row with a status column, a workflow service, an event log — credit it out loud and leave the slide alone. A fourth box would say the set is closed, which is the opposite of the point.</a:t>
            </a:r>
          </a:p>
          <a:p>
            <a:r>
              <a:rPr lang="en-US" dirty="0"/>
              <a:t>OPTIONAL, IF TIME — THE SUBTLE CLAIM, and a sharp student will push on it. We are NOT saying that every implementation compatible with the model’s syntax is good engineering; plenty of them would be bad code. We are saying the model deliberately leaves some realization decisions unconstrained, and that a reasonable engineer exercises judgment inside that space. The model bounds the judgment. It does not replace it.</a:t>
            </a:r>
          </a:p>
          <a:p>
            <a:r>
              <a:rPr lang="en-US" dirty="0"/>
              <a:t>Click two, then click three: “All are reasonable. All can correspond to the model,” then the footer. Read the footer; do not paraphrase it.</a:t>
            </a:r>
          </a:p>
          <a:p>
            <a:r>
              <a:rPr lang="en-US" dirty="0"/>
              <a:t>OPTIONAL, IF TIME — the correspondence question, asked orally and held to half a minute: what has to remain true for each of these to correspond to the model? The answers you are fishing for are that the four states exist and are distinguishable, that the legal transitions are exactly those and no others, and that there is no path from Draft to Published. It is off the slide on purpose — the room has just spent three minutes answering one question, and a second open question here costs a minute the section does not have.</a:t>
            </a:r>
          </a:p>
          <a:p>
            <a:r>
              <a:rPr lang="en-US" dirty="0"/>
              <a:t>This is what makes degrees of freedom concrete. Between the boundaries the model establishes, the implementation has enormous freedom — and that freedom is not sloppiness, it is what the reduction bought.</a:t>
            </a:r>
          </a:p>
          <a:p>
            <a:r>
              <a:rPr lang="en-US" dirty="0"/>
              <a:t>Hand off by asking the next slide’s own first question, in its words: if this works, why do software engineers draw boxes and arrows for a day, then go code for a week? Do not answer it here.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First question, and let it sit. We have just argued that a model constrains implementation without determining it — so why does anybody spend a day on boxes and arrows and then a week writing code? Let them answer. Their answers are the content of this slide.</a:t>
            </a:r>
          </a:p>
          <a:p>
            <a:r>
              <a:rPr lang="en-US" dirty="0"/>
              <a:t>Answers to collect rather than supply: the model leaves out most of what has to be decided; the decisions it leaves free still have to be made by someone competent; the model says nothing about how to make them well; and nothing in the drawing tells you whether what you built actually matches it.</a:t>
            </a:r>
          </a:p>
          <a:p>
            <a:r>
              <a:rPr lang="en-US" dirty="0"/>
              <a:t>Second question: outsourcing. This one usually lands harder, because several students have lived it. Steer toward specification cost and recovered intent — not toward time zones, not toward language.</a:t>
            </a:r>
          </a:p>
          <a:p>
            <a:r>
              <a:rPr lang="en-US" dirty="0"/>
              <a:t>Then the figure. It is deliberately the slide-5 picture again, one layer finer. The first engineer’s intent, context and judgment do not travel. Only the representation travels. What arrives is whatever the second engineer can reconstruct from it, and the reconstruction is not guaranteed to recover the part that mattered.</a:t>
            </a:r>
          </a:p>
          <a:p>
            <a:r>
              <a:rPr lang="en-US" dirty="0"/>
              <a:t>Say the mind-meld line out loud and keep it off the slide: “We cannot merge minds. So we encode what we know, ship the encoding, and hope interpretation recovers the part that mattered.” That is the whole problem of delegation, human or otherwise.</a:t>
            </a:r>
          </a:p>
          <a:p>
            <a:r>
              <a:rPr lang="en-US" dirty="0"/>
              <a:t>Then the claim, on its own click, once the figure has been narrated: delegation requires consequential knowledge to survive encoding and interpretation. Read it, do not gloss it — the next two sections are its consequences.</a:t>
            </a:r>
          </a:p>
          <a:p>
            <a:r>
              <a:rPr lang="en-US" dirty="0"/>
              <a:t>Last click brings the GenAI question, and then you STOP. Do not answer “does GenAI change this?” here. The cost discussion and the coda are the answer, and the question earns its weight by staying open for the next half hour. If a student answers it, thank them and write it on the board unresolved.</a:t>
            </a:r>
          </a:p>
          <a:p>
            <a:r>
              <a:rPr lang="en-US" dirty="0"/>
              <a:t>No equation on this slide, on purpose. The production equation from the opening comes back once, at the cost discussion, where “but you forgot cost” is exactly the objection you want.</a:t>
            </a:r>
          </a:p>
          <a:p>
            <a:r>
              <a:rPr lang="en-US" dirty="0"/>
              <a:t>About four to five minutes, nearly all of it discussion. These three questions return verbatim at the cost discussion — keep the wording stable.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The conceptual center of the lecture. One direction of reasoning, worked live on one embedded system: start from the engineering obligation, and let it decide what the model must preserve.</a:t>
            </a:r>
          </a:p>
          <a:p>
            <a:r>
              <a:rPr dirty="0"/>
              <a:t>There is no bottom-up section. The question it used to ask - does every distinction we kept earn its place? - returns at the end of the lecture, as the economics of delegation.</a:t>
            </a:r>
          </a:p>
          <a:p>
            <a:r>
              <a:rPr dirty="0"/>
              <a:t>Spine strip: MODEL highlighted - the cell this section is about. The strip runs in the discipline's order, not the lecture's, so the highlight steps back left from Section 2's PROPERTY; say so if the room notices. The synthesis slide near the end of the lecture names all four; do not promise it here.</a:t>
            </a:r>
          </a:p>
          <a:p>
            <a:r>
              <a:rPr dirty="0"/>
              <a:t>ASSUMPTION (plan section 8.3): spine strip motif ENGINEERING QUESTION - MODEL - PROPERTY - QUALITY per the plan recommendation; author ratification pending.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Why this slide exists: the next slide drops the room into a controller and an 8-hour question. Without this, that question has no provenance.</a:t>
            </a:r>
          </a:p>
          <a:p>
            <a:r>
              <a:rPr dirty="0"/>
              <a:t>Read the three cards in order. The first sentence is what a customer says. The second is what engineers must be able to check. Only the third one is ours.</a:t>
            </a:r>
          </a:p>
          <a:p>
            <a:r>
              <a:rPr dirty="0"/>
              <a:t>Say it once: V_min is the minimum safe voltage - the phrase the next two slides use.</a:t>
            </a:r>
          </a:p>
          <a:p>
            <a:r>
              <a:rPr dirty="0"/>
              <a:t>The footer is the point: students already know requirement, specification, implementation. Modeling is not a new stage bolted on - it sits between the specification and the design, and it is how the obligation gets answered before anything is built.</a:t>
            </a:r>
          </a:p>
          <a:p>
            <a:r>
              <a:rPr dirty="0"/>
              <a:t>Do NOT teach this controller's architecture here. One click per card, then move on. 90 seconds.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The previous slide posed the question. This slide answers 'of what?' - here is the design the 8-hour obligation is about.</a:t>
            </a:r>
          </a:p>
          <a:p>
            <a:r>
              <a:rPr dirty="0"/>
              <a:t>Territory an ECE student grasps in thirty seconds - that is why it, and not a software system, carries the method.</a:t>
            </a:r>
          </a:p>
          <a:p>
            <a:r>
              <a:rPr dirty="0"/>
              <a:t>Present territory before model; the model does not exist yet.</a:t>
            </a:r>
          </a:p>
          <a:p>
            <a:r>
              <a:rPr dirty="0"/>
              <a:t>The footer restates the specification in the room's own words: can the battery run out before the 8 hours end? Same obligation, informal register.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This slide teaches the general pattern; the next one instantiates it. Walk the left column and the right rail together, one click at a time - the pattern, then its instance.</a:t>
            </a:r>
          </a:p>
          <a:p>
            <a:r>
              <a:rPr dirty="0"/>
              <a:t>Row 1 is not the spine's ENGINEERING QUESTION restated. The question asks whether the design holds; the obligation states what holding means. Say which is which.</a:t>
            </a:r>
          </a:p>
          <a:p>
            <a:r>
              <a:rPr dirty="0"/>
              <a:t>The MODEL row is the one to dwell on - it is the only outlined box: the obligation picks the distinctions, and the distinctions decide what the model has to say. Nothing is in the model because it happened to be available.</a:t>
            </a:r>
          </a:p>
          <a:p>
            <a:r>
              <a:rPr dirty="0"/>
              <a:t>LEGITIMATE FREEDOM is the complement of row 2, not a product of row 3 - everything the required distinctions did not require. Degrees of freedom, called back from the Architecture/Design unit: the obligation bounds acceptable realizations without choosing one.</a:t>
            </a:r>
          </a:p>
          <a:p>
            <a:r>
              <a:rPr dirty="0"/>
              <a:t>DOF is known freedom, not ignorance - we know these choices are open, and we leave them open on purpose.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Everything on this slide is visible on arrival; there is no reveal. The previous slide's rail already named the four quantities, so do not ask the room to guess them - ask how six components became four numbers, and walk the fan-in.</a:t>
            </a:r>
          </a:p>
          <a:p>
            <a:r>
              <a:rPr dirty="0"/>
              <a:t>This is the previous slide's pattern instantiated - obligation, required distinctions, model, and an explicit list of what stayed free. Point back at the four-box flow once, then stay here.</a:t>
            </a:r>
          </a:p>
          <a:p>
            <a:r>
              <a:rPr dirty="0"/>
              <a:t>The obligation (8+ hours above minimum safe voltage) demands: battery usable energy, power by operating mode, time in each mode, the safety threshold. Nothing else.</a:t>
            </a:r>
          </a:p>
          <a:p>
            <a:r>
              <a:rPr dirty="0"/>
              <a:t>The system has become a small quantitative model; keep the math no harder than the sum. This is where the property itself gets written down - point at the line on the slide, not at the spine strip, whose PROPERTY cell belongs to Section 2. Same property, same notation, as the previous slide's rail.</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ROLE CHANGE, stated aloud: Section 3 taught how to reason about a reduction. This section asks how you find out whether you reduced the right things.</a:t>
            </a:r>
          </a:p>
          <a:p>
            <a:r>
              <a:rPr lang="en-US" dirty="0"/>
              <a:t>The frame: we have spent this lecture telling you to leave things out. Correspondence is the test of whether you left out the right ones. Two cases — one failure, one success.</a:t>
            </a:r>
          </a:p>
          <a:p>
            <a:r>
              <a:rPr lang="en-US" dirty="0"/>
              <a:t>Both cases use the same three tiers: the facts, then the model itself, then the consequence. The models are deliberately different kinds — a data schema and a behavioural model — so nobody leaves thinking "model" means boxes and arrows.</a:t>
            </a:r>
          </a:p>
          <a:p>
            <a:r>
              <a:rPr lang="en-US" dirty="0"/>
              <a:t>The two cards at the foot of this slide are the whole section: one failure, one success. Name them on the way past - do not explain them here.</a:t>
            </a:r>
          </a:p>
          <a:p>
            <a:r>
              <a:rPr lang="en-US" dirty="0"/>
              <a:t>Spine strip: QUALITY highlighted, the fourth of the four questions — is the reduction adequate for the question, and does its representation make the intended interpretation sufficiently likely? That is exactly what correspondence tests, and it is the last cell the lecture lights.</a:t>
            </a:r>
          </a:p>
          <a:p>
            <a:r>
              <a:rPr lang="en-US" dirty="0"/>
              <a:t>Both cases are self-contained. Neither needs any project background to tell; if you find yourself explaining where they came from, you have added something the case does not need.</a:t>
            </a:r>
          </a:p>
          <a:p>
            <a:r>
              <a:rPr lang="en-US" dirty="0"/>
              <a:t>TERMINOLOGY GUARD, for your own speech as much as for the slides: this section is about correspondence between a model and whatever realizes it. Model refinement — one model inducing others — is Lecture 2, and this deck no longer promises it. Never use the meta- prefix here.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Walk the three tiers in order. FACTS: an account is either metered or unlimited; a metered account can run out; and those two states require different behavior from the system. That last line is the obligation.</a:t>
            </a:r>
          </a:p>
          <a:p>
            <a:r>
              <a:rPr lang="en-US" dirty="0"/>
              <a:t>MODEL: the point of this tier is that BOTH boxes are models. The richer one names a quota type, a credit balance, and a renewal rule. Someone proposes reducing it to one integer. Say "reduce" out loud as a modeling decision, not a coding decision.</a:t>
            </a:r>
          </a:p>
          <a:p>
            <a:r>
              <a:rPr lang="en-US" dirty="0"/>
              <a:t>Read the callout aloud, then add the oral line: models don't have to be boxes and arrows — a schema is a model. Hand this schema to two competent engineers and you will get two quite different databases that both faithfully realize it. That is the think-pair-share from Section 2, in a second notation.</a:t>
            </a:r>
          </a:p>
          <a:p>
            <a:r>
              <a:rPr lang="en-US" dirty="0"/>
              <a:t>The collision is the whole case. An unlimited account has no credit balance to report, so it arrives as 0. An exhausted account has run out, so it arrives as 0. Two states the obligation says must behave differently, one model state. Let the room sit with it for a beat before you say the bottom line.</a:t>
            </a:r>
          </a:p>
          <a:p>
            <a:r>
              <a:rPr lang="en-US" dirty="0"/>
              <a:t>CONSEQUENCE: name it as correspondence, not as a bug. The model and the obligation disagree about which distinctions exist. Once a distinction is discarded, no amount of downstream reasoning recovers it — a more capable implementer cannot restore what the representation never encoded.</a:t>
            </a:r>
          </a:p>
          <a:p>
            <a:r>
              <a:rPr lang="en-US" dirty="0"/>
              <a:t>Keep this schema's wording stable: a later slide quotes it as a hypothetical. Nothing to foreshadow here.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Same three tiers, deliberately a different kind of model. FACTS: a lease records who owns it, a generation, a lifetime, and a reclamation rule. One thing is forbidden outright — a holder on a stale generation must never release the current lease. How the work is spread out is not part of that obligation.</a:t>
            </a:r>
          </a:p>
          <a:p>
            <a:r>
              <a:rPr lang="en-US" dirty="0"/>
              <a:t>MODEL: this is not a schema, and say so. It is a relationship with a prohibition in it. Worker owns Lease; the lease carries generation, lifetime, reclamation; and the dashed edge is the one move the model forbids. Point at the dashed edge: a model can constrain behaviour, not just data.</a:t>
            </a:r>
          </a:p>
          <a:p>
            <a:r>
              <a:rPr lang="en-US" dirty="0"/>
              <a:t>Then the two realizations beneath. Both satisfy the same lease model — one service making a single pass, and a coordinator fanning work across chunk workers and merging the results. The dashed "realized by" lines are the claim. This is exactly what one-model-many-implementations asserted back in Section 2, now graded by evidence instead of asserted on a slide.</a:t>
            </a:r>
          </a:p>
          <a:p>
            <a:r>
              <a:rPr lang="en-US" dirty="0"/>
              <a:t>The topology changed in a dimension the model deliberately left free, and nothing in the model had to move. That is what a good omission looks like after the fact: it was a degree of freedom, not an oversight.</a:t>
            </a:r>
          </a:p>
          <a:p>
            <a:r>
              <a:rPr lang="en-US" dirty="0"/>
              <a:t>The pair's spoken payoff — say it here, once, as the conclusion of both cases: "Represent no more than the question requires, but no less than the obligation requires."</a:t>
            </a:r>
          </a:p>
          <a:p>
            <a:r>
              <a:rPr lang="en-US" dirty="0"/>
              <a:t>Keep both cases portable. Neither needs provenance; if you catch yourself saying where these came from, cut it.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 synthesis beat. The definition is no longer an assertion the students have to accept on faith — it is an explanation of the four sections they just sat through. Every diagram in SEE THE MODELS left out almost everything and was useful anyway; MODELS CONSTRAIN IMPLEMENTATION showed what the omissions buy; DESIGNING THE MODEL asked what must remain; CORRESPONDENCE graded the reduction. Say it as an earned summary, not as a new claim.</a:t>
            </a:r>
          </a:p>
          <a:p>
            <a:r>
              <a:rPr lang="en-US" dirty="0"/>
              <a:t>Read the definition aloud, slowly, once: a model is a representation in which some consequential question becomes cheap to answer. Both halves carry weight. CONSEQUENTIAL — not any question. CHEAP — not merely possible.</a:t>
            </a:r>
          </a:p>
          <a:p>
            <a:r>
              <a:rPr lang="en-US" dirty="0"/>
              <a:t>The premise line underneath is the pair of claims that used to open the lecture: a model is useful because it leaves things out, AND because it makes explicit what must remain. The four sections earned both.</a:t>
            </a:r>
          </a:p>
          <a:p>
            <a:r>
              <a:rPr lang="en-US" dirty="0"/>
              <a:t>Say the strip line aloud once, here, as a retrospective. These four questions — engineering question, model, property, quality — opened every section the room just sat through, and this is where they are claimed rather than promised. The strip is deliberately unhighlighted on this slide: the section headers gold the one cell that section is about, and here all four are live. They are also what the students carry out — they organize the cost discussion that follows, and they organize Lecture 2.</a:t>
            </a:r>
          </a:p>
          <a:p>
            <a:r>
              <a:rPr lang="en-US" dirty="0"/>
              <a:t>A line worth keeping in your pocket if the room needs it: a reduction you can hold in view beats a faithful copy too large to reason through.</a:t>
            </a:r>
          </a:p>
          <a:p>
            <a:r>
              <a:rPr lang="en-US" dirty="0"/>
              <a:t>About two minutes. This slide closes the four sections and hands off, through the stretch break, to “The cost discussion” — where the production equation returns and the room puts cost back into it.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~2-3 minutes. Placed after the synthesis — “Modeling is purposeful reduction” — and immediately before “The cost discussion”. Its original anchor was the mid-lecture Reduce activity, which has been cut, so the break now separates the four sections from the closing cost argument.</a:t>
            </a:r>
          </a:p>
          <a:p>
            <a:r>
              <a:rPr dirty="0"/>
              <a:t>[OPEN QUESTION for the author: the content brief never asked for a stretch break. Both its existence and this placement are recommendations, still unratified.]</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4D80E-ED0D-9631-7FA2-0166B5B3ADCE}"/>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AF5746C7-F3D7-50BE-FB42-6FD8036E2032}"/>
              </a:ext>
            </a:extLst>
          </p:cNvPr>
          <p:cNvSpPr>
            <a:spLocks noGrp="1"/>
          </p:cNvSpPr>
          <p:nvPr>
            <p:ph type="body" idx="1"/>
          </p:nvPr>
        </p:nvSpPr>
        <p:spPr/>
        <p:txBody>
          <a:bodyPr/>
          <a:lstStyle/>
          <a:p>
            <a:r>
              <a:rPr lang="en-US" dirty="0"/>
              <a:t>ROLE CHANGE, stated aloud: Section 3 taught how to reason about a reduction. This section asks how you find out whether you reduced the right things.</a:t>
            </a:r>
          </a:p>
          <a:p>
            <a:r>
              <a:rPr lang="en-US" dirty="0"/>
              <a:t>The frame: we have spent this lecture telling you to leave things out. Correspondence is the test of whether you left out the right ones. Two cases — one failure, one success.</a:t>
            </a:r>
          </a:p>
          <a:p>
            <a:r>
              <a:rPr lang="en-US" dirty="0"/>
              <a:t>Both cases use the same three tiers: the facts, then the model itself, then the consequence. The models are deliberately different kinds — a data schema and a behavioural model — so nobody leaves thinking "model" means boxes and arrows.</a:t>
            </a:r>
          </a:p>
          <a:p>
            <a:r>
              <a:rPr lang="en-US" dirty="0"/>
              <a:t>The two cards at the foot of this slide are the whole section: one failure, one success. Name them on the way past - do not explain them here.</a:t>
            </a:r>
          </a:p>
          <a:p>
            <a:r>
              <a:rPr lang="en-US" dirty="0"/>
              <a:t>Spine strip: QUALITY highlighted, the fourth of the four questions — is the reduction adequate for the question, and does its representation make the intended interpretation sufficiently likely? That is exactly what correspondence tests, and it is the last cell the lecture lights.</a:t>
            </a:r>
          </a:p>
          <a:p>
            <a:r>
              <a:rPr lang="en-US" dirty="0"/>
              <a:t>Both cases are self-contained. Neither needs any project background to tell; if you find yourself explaining where they came from, you have added something the case does not need.</a:t>
            </a:r>
          </a:p>
          <a:p>
            <a:r>
              <a:rPr lang="en-US" dirty="0"/>
              <a:t>TERMINOLOGY GUARD, for your own speech as much as for the slides: this section is about correspondence between a model and whatever realizes it. Model refinement — one model inducing others — is Lecture 2, and this deck no longer promises it. Never use the meta- prefix here.</a:t>
            </a:r>
          </a:p>
        </p:txBody>
      </p:sp>
    </p:spTree>
    <p:extLst>
      <p:ext uri="{BB962C8B-B14F-4D97-AF65-F5344CB8AC3E}">
        <p14:creationId xmlns:p14="http://schemas.microsoft.com/office/powerpoint/2010/main" val="41566977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Note: Modeling -&gt; Agent costs us when we delegate and then make sure the delegation works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Open by reading the recall strip back. These are the three questions the room was left holding at the close of Section 2, on “Why don't we just hand off the model?” — word for word, deliberately. Do not paraphrase. The repetition is what makes the next question land as the answer to something they already care about, rather than as a fresh hypothetical.</a:t>
            </a:r>
          </a:p>
          <a:p>
            <a:r>
              <a:rPr lang="en-US" dirty="0"/>
              <a:t>Then the question, and the honest thing to do with it is to leave it open. It runs both directions. Cheaper implementation makes modeling look less attractive, because “just build it and see” gets cheap. And delegation at vastly higher implementation throughput makes mistakes, rework, communication, and the preservation of consequential intent relatively MORE important. Both are true. Do not resolve the tension — the unresolved tension is the deliverable. If a student resolves it, thank them and write it on the board unresolved beside the other direction.</a:t>
            </a:r>
          </a:p>
          <a:p>
            <a:r>
              <a:rPr lang="en-US" dirty="0"/>
              <a:t>Point at the whiteboard while they argue: the question is literally which column moves, and by how much. Some costs fall (representation effort, if the model can be generated). Some benefits rise (communication and preserved intent, at higher delegation volume). Nobody in the room, including you, knows the net.</a:t>
            </a:r>
          </a:p>
          <a:p>
            <a:r>
              <a:rPr lang="en-US" dirty="0"/>
              <a:t>Close on the final question and let it be the last thing they hear on modeling economics: when is whiteboard plus code economically rational, and when is an explicit model worth maintaining? “Worth maintaining” is the whole qualification — not “correct,” not “complete,” worth paying for.</a:t>
            </a:r>
          </a:p>
          <a:p>
            <a:r>
              <a:rPr lang="en-US" dirty="0"/>
              <a:t>The line to end on, if the room has earned it: a good model is not a small copy of the system. It preserves the distinctions worth paying to preserve.</a:t>
            </a:r>
          </a:p>
          <a:p>
            <a:r>
              <a:rPr lang="en-US" dirty="0"/>
              <a:t>Then hand off to the coda, which takes the cost argument one step further than the room expects: “We have been asking how much the model costs. Now ask the other side — can we push this further? How cheap can we make the implementer?”</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Picks up the hand-off from the previous slide: we have been asking what the model costs. Now the other side of the ledger — how cheap can we make the implementer? The title is the answer to the question they were left holding.</a:t>
            </a:r>
          </a:p>
          <a:p>
            <a:r>
              <a:rPr lang="en-US" dirty="0"/>
              <a:t>Run the row one click at a time, and say the scaffolding out loud as it appears. Senior engineer: give them the model, you get working software. Junior engineer: maybe add some context. Purdue intern: add examples and constraints. Still a check mark each time.</a:t>
            </a:r>
          </a:p>
          <a:p>
            <a:r>
              <a:rPr lang="en-US" dirty="0"/>
              <a:t>STOP at the IU intern. Let the laugh happen, then let the question mark sit there for a beat and ask the room directly: is more scaffolding still buying us anything? Do not answer it. Then accelerate — high-school intern, ten babies, a thousand monkeys, waves hitting a rock connected to a keyboard — clicking faster as the verdicts go to crosses.</a:t>
            </a:r>
          </a:p>
          <a:p>
            <a:r>
              <a:rPr lang="en-US" dirty="0"/>
              <a:t>Do NOT explain the babies or the monkeys. The absurdity is doing the work and the slide deliberately says nothing about them. The spoken line is: we cannot get ten babies, or a thousand monkeys, or waves hitting a rock wired to a keyboard to implement our database no matter how exquisite the UML.</a:t>
            </a:r>
          </a:p>
          <a:p>
            <a:r>
              <a:rPr lang="en-US" dirty="0"/>
              <a:t>Then point at the bars. Scaffolding is rising monotonically across the whole row — every step gets MORE support than the one before it — while the verdicts fall. That opposition is the entire picture; make sure they see it as one shape rather than eight separate jokes.</a:t>
            </a:r>
          </a:p>
          <a:p>
            <a:r>
              <a:rPr lang="en-US" dirty="0"/>
              <a:t>The callback to human outsourcing: scaffolding humans arbitrarily heavily never manufactures capability they do not have. You can write more detailed requirements, hold more meetings, add more review layers, and past some point none of it helps — eventually you need a competent person. That is what the crosses mean.</a:t>
            </a:r>
          </a:p>
          <a:p>
            <a:r>
              <a:rPr lang="en-US" dirty="0"/>
              <a:t>So the first line: more scaffolding can compensate for less capability, but only up to a point. And then the claim the rest of the coda depends on: scaffolding does not create capability. Land that one and stop talking.</a:t>
            </a:r>
          </a:p>
          <a:p>
            <a:r>
              <a:rPr lang="en-US" dirty="0"/>
              <a:t>Hand off into the next slide by turning it around: every rung on that ladder was a human, and cost tracked capability all the way down. Now look at what we actually have.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This is the quietest slide in the deck and it is sparse on purpose. No boxes, no borders, nothing to read but the three terms. Do not fill the silence — let each one land and let the room do the arithmetic.</a:t>
            </a:r>
          </a:p>
          <a:p>
            <a:r>
              <a:rPr lang="en-US" dirty="0"/>
              <a:t>ORAL ONLY, and deliberately not on the slide: the middle term is the distilled wisdom of GitHub and the Internet. Say it; do not put it up. The on-slide wording stays the corpus line, because as a technical description of what training produces the catchier phrase is wrong, and the slide is the thing students photograph.</a:t>
            </a:r>
          </a:p>
          <a:p>
            <a:r>
              <a:rPr lang="en-US" dirty="0"/>
              <a:t>The surprise is economic, not technical. Every rung on the previous slide's ladder was a human, and for humans cost and capability track each other — that is why the continuum declined monotonically. GenAI sits far off that historical curve: a dollar of inference is priced like the bottom of the ladder and performs somewhere near the top. The curve says this point should not exist.</a:t>
            </a:r>
          </a:p>
          <a:p>
            <a:r>
              <a:rPr lang="en-US" dirty="0"/>
              <a:t>So say the next line with the room's own disbelief in it: it sure seems like this should work. Not that it does work — that it seems like it should, which is a different and more honest claim.</a:t>
            </a:r>
          </a:p>
          <a:p>
            <a:r>
              <a:rPr lang="en-US" dirty="0"/>
              <a:t>Close on the question, because it is the one the rest of the lecture answers: how little do we have to specify? Everything after this slide is an attempt to answer it, and the answer turns out not to be 'almost nothing.'</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This is the optimistic economic story, told straight. Do not hedge it here — the reversal has its own slides and arrives soon enough. For ninety seconds let the good version of the argument stand undefended.</a:t>
            </a:r>
          </a:p>
          <a:p>
            <a:r>
              <a:rPr lang="en-US" dirty="0"/>
              <a:t>Point at the asymmetry, because the asymmetry is the argument. On the left, a small statement of what must be true: obligations and the distinctions that matter. On the right, a large working implementation full of choices nobody asked us to make. The boxes are deliberately not the same size.</a:t>
            </a:r>
          </a:p>
          <a:p>
            <a:r>
              <a:rPr lang="en-US" dirty="0"/>
              <a:t>Ground it in Section 2. The state model admitted an enum, State objects, or a transition table — all three satisfied the model, and the model did not care which one you picked. So if all three satisfy it, why pay an engineer to choose? That is a realization choice we deliberately left free, and a competent delegate can supply it.</a:t>
            </a:r>
          </a:p>
          <a:p>
            <a:r>
              <a:rPr lang="en-US" dirty="0"/>
              <a:t>The genuinely interesting consequence: this could make modeling MORE attractive, not less. You pay for a compact statement of what matters and receive a large implementation cheaply. The leverage ratio between the two boxes is the return on modeling.</a:t>
            </a:r>
          </a:p>
          <a:p>
            <a:r>
              <a:rPr lang="en-US" dirty="0"/>
              <a:t>GUARD, for the lecturer: do not introduce scaffolding on this slide, and do not pre-empt the catch. Every instinct will be to say 'but of course you have to tell it more than that.' Save it. The next slides take it apart properly, and the reversal only works if the optimism was allowed to sound reasonable first.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These are different questions. The product may not care whether I use a B-tree index. But my agent might repeatedly make a terrible database design unless I tell it. That information is not an obligation of the product. It is scaffolding for this delegate.</a:t>
            </a:r>
          </a:p>
          <a:p>
            <a:r>
              <a:rPr lang="en-US" dirty="0"/>
              <a:t>ON ARRIVAL — the container only: EVERYTHING ABOUT THE IMPLEMENTATION. Nothing inside it yet. Scaffolding re-enters the lecture here; the previous slide deliberately did not mention it.</a:t>
            </a:r>
          </a:p>
          <a:p>
            <a:r>
              <a:rPr lang="en-US" dirty="0"/>
              <a:t>CLICK 1 — OBLIGATION, the inner region, drawn with a SOLID boundary. This inner boundary comes from the product. It is what must be true, and it does not move when we change delegate.</a:t>
            </a:r>
          </a:p>
          <a:p>
            <a:r>
              <a:rPr lang="en-US" dirty="0"/>
              <a:t>CLICK 2 — the SCAFFOLDING region around it, drawn with a DASHED boundary. What this agent needs in order to realize the obligation reliably: examples, decomposition, intermediate structure. The dash is the point — this boundary depends on the delegate, so it moves.</a:t>
            </a:r>
          </a:p>
          <a:p>
            <a:r>
              <a:rPr lang="en-US" dirty="0"/>
              <a:t>CLICK 3 — the remainder is DEGREES OF FREEDOM. Everything outside what we wrote down is the realization's to choose. Reading order matters: obligation inside, specification outside. Do not reveal them the other way round — it teaches the reverse of the argument.</a:t>
            </a:r>
          </a:p>
          <a:p>
            <a:r>
              <a:rPr lang="en-US" dirty="0"/>
              <a:t>CLICK 4 — the question to the room. How wide is the gap between what the product requires and what the agent needs specified? Leave it open; the next slide answers it by making the gap grow, and the one after that asks how small it can get.</a:t>
            </a:r>
          </a:p>
          <a:p>
            <a:r>
              <a:rPr lang="en-US" dirty="0"/>
              <a:t>Rebuilt from the old 'Obligation and specification are different boundaries' slide, which taught the same two boundaries before the cost discussion existed. It is motivated now by the economics, which is why it sits here and not in Section 4.</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CONDITIONAL, and it has to stay conditional. The scenario is: this agent keeps making unacceptable choices, SO we respond by constraining them. Nothing here says indexes, joins or transaction boundaries must always be specified — a capable delegate on a well-posed model may need none of them. The kicker and the column header both say so on the slide; say it out loud too.</a:t>
            </a:r>
          </a:p>
          <a:p>
            <a:r>
              <a:rPr lang="en-US" dirty="0"/>
              <a:t>HYPOTHETICAL, not a third correspondence case. The schema is quoted from the account case on “Too much reduction loses the obligation” so the room recognizes it instantly, but we are not grading its correspondence now. We are asking what happens to the cost of delegation when the realization keeps coming back wrong.</a:t>
            </a:r>
          </a:p>
          <a:p>
            <a:r>
              <a:rPr lang="en-US" dirty="0"/>
              <a:t>ON ARRIVAL — the optimistic pipeline from the economics slide, instantiated: the tiny model goes to the agent, the agent returns an implementation, and the whole implementation is the agent's to choose. 'Great. Let the agent choose the realization.'</a:t>
            </a:r>
          </a:p>
          <a:p>
            <a:r>
              <a:rPr lang="en-US" dirty="0"/>
              <a:t>CLICKS 1–5 — each click is a response to a bad choice, and each one takes a bite out of what the agent still supplies. Persistence, then lookup, then the join; then three at once, because by now we are not reasoning, we are dictating; then the variable name. Do not explain the last one — let the room laugh.</a:t>
            </a:r>
          </a:p>
          <a:p>
            <a:r>
              <a:rPr lang="en-US" dirty="0"/>
              <a:t>Watch the right-hand region, not the list. It gets smaller on every single click, and by the last click the agent is supplying about a third of what it started with. That shrinking region is the argument.</a:t>
            </a:r>
          </a:p>
          <a:p>
            <a:r>
              <a:rPr lang="en-US" dirty="0"/>
              <a:t>CLICK 6 — 'Oops. We are writing the implementation again.' Let it land. This is the joke and it is also the whole point.</a:t>
            </a:r>
          </a:p>
          <a:p>
            <a:r>
              <a:rPr lang="en-US" dirty="0"/>
              <a:t>CLICK 7 — the payoff: cheap realization only helps while the scaffolding needed to obtain it remains cheap.</a:t>
            </a:r>
          </a:p>
          <a:p>
            <a:r>
              <a:rPr lang="en-US" dirty="0"/>
              <a:t>THE OUTSOURCING CALLBACK, spoken. This is the same pathology as outsourcing software development: progressively more detailed requirements, then architecture documents, then meetings, then review — until coordination and specification cost eats the labor arbitrage you were buying. GenAI moves that boundary dramatically. It does not abolish it.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 ENDING. Nothing follows this slide — no summary, no outro. Land the close and stop.</a:t>
            </a:r>
          </a:p>
          <a:p>
            <a:r>
              <a:rPr lang="en-US" dirty="0"/>
              <a:t>ON ARRIVAL — the continuum only: too little at one end, too much at the other. Too little is the product model on its own; too much is the code itself.</a:t>
            </a:r>
          </a:p>
          <a:p>
            <a:r>
              <a:rPr lang="en-US" dirty="0"/>
              <a:t>CLICK 1 — the two failure modes, one at each end. Under-specify and you get the previous slide — “What if the agent keeps choosing badly?”: repeated bad realization choices, correction, rework, unreliable outcomes. Over-specify and modeling becomes implementation, the freedom disappears, and the savings you delegated for disappear with it.</a:t>
            </a:r>
          </a:p>
          <a:p>
            <a:r>
              <a:rPr lang="en-US" dirty="0"/>
              <a:t>CLICK 2 — the question the whole lecture has been walking toward. Read it out. It is the largest thing on the slide because it is the thing to remember.</a:t>
            </a:r>
          </a:p>
          <a:p>
            <a:r>
              <a:rPr lang="en-US" dirty="0"/>
              <a:t>CLICK 3 — and these are two different questions, not one. The product question asks what distinctions the model must preserve. The delegation question asks what additional distinctions THIS fabricator must be given. Section 3's per-distinction move — make every distinction earn its place, ask what this one buys us — belongs to the first question; the second is new.</a:t>
            </a:r>
          </a:p>
          <a:p>
            <a:r>
              <a:rPr lang="en-US" dirty="0"/>
              <a:t>CLICKS 4–7 — the recovered claim, and the only optimistic note in the coda. A more capable delegate needs less scaffolding, which gives back more legitimate freedom. Then the wall: the product obligation did not move. Capability can reduce scaffolding. It cannot reduce what must be true.</a:t>
            </a:r>
          </a:p>
          <a:p>
            <a:r>
              <a:rPr lang="en-US" dirty="0"/>
              <a:t>Better reasoning cannot recover consequential intent the representation failed to encode.</a:t>
            </a:r>
          </a:p>
          <a:p>
            <a:r>
              <a:rPr lang="en-US" dirty="0"/>
              <a:t>THE SPOKEN CLOSE. GenAI does not make modeling disappear. It changes the economic question. There are two sets of distinctions now — the ones the product requires, and the extra ones this delegate needs — and if the second set grows until we are specifying every implementation choice, we have lost the economic advantage we were trying to get from delegation. Point back at the center question and leave it with them.</a:t>
            </a:r>
          </a:p>
          <a:p>
            <a:r>
              <a:rPr lang="en-US" dirty="0"/>
              <a:t>Then one sentence of next time: Lecture 2 moves from one model to systems of models — how models refine into other models, and how a set of them stays trustworthy together. Stop there.</a:t>
            </a:r>
          </a:p>
          <a:p>
            <a:r>
              <a:rPr lang="en-US" dirty="0"/>
              <a:t>[QR placeholder — the feedback form URL does not exist yet; the void mark stands in. A finisher unit drops in the real QR PNG with alt text = URL. This is the deck's only QR mark: both activity slides' marks were deleted with the activities.]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simple">
    <p:spTree>
      <p:nvGrpSpPr>
        <p:cNvPr id="1" name=""/>
        <p:cNvGrpSpPr/>
        <p:nvPr/>
      </p:nvGrpSpPr>
      <p:grpSpPr>
        <a:xfrm>
          <a:off x="0" y="0"/>
          <a:ext cx="0" cy="0"/>
          <a:chOff x="0" y="0"/>
          <a:chExt cx="0" cy="0"/>
        </a:xfrm>
      </p:grpSpPr>
      <p:sp>
        <p:nvSpPr>
          <p:cNvPr id="251918" name="Rectangle 14"/>
          <p:cNvSpPr>
            <a:spLocks noGrp="1" noChangeArrowheads="1"/>
          </p:cNvSpPr>
          <p:nvPr>
            <p:ph type="subTitle" idx="1"/>
          </p:nvPr>
        </p:nvSpPr>
        <p:spPr>
          <a:xfrm>
            <a:off x="1308100" y="3235325"/>
            <a:ext cx="6400800" cy="1881188"/>
          </a:xfrm>
        </p:spPr>
        <p:txBody>
          <a:bodyPr/>
          <a:lstStyle>
            <a:lvl1pPr marL="0" indent="0" algn="ctr">
              <a:buFont typeface="Times" pitchFamily="18" charset="0"/>
              <a:buNone/>
              <a:defRPr>
                <a:solidFill>
                  <a:srgbClr val="000000"/>
                </a:solidFill>
                <a:latin typeface="Calibri" panose="020F0502020204030204" pitchFamily="34" charset="0"/>
                <a:cs typeface="Calibri" panose="020F0502020204030204" pitchFamily="34" charset="0"/>
              </a:defRPr>
            </a:lvl1pPr>
          </a:lstStyle>
          <a:p>
            <a:r>
              <a:rPr lang="en-US" altLang="ko-KR" dirty="0"/>
              <a:t>Click to edit Master subtitle style</a:t>
            </a:r>
          </a:p>
        </p:txBody>
      </p:sp>
      <p:sp>
        <p:nvSpPr>
          <p:cNvPr id="251914" name="Rectangle 10"/>
          <p:cNvSpPr>
            <a:spLocks noGrp="1" noChangeArrowheads="1"/>
          </p:cNvSpPr>
          <p:nvPr>
            <p:ph type="ctrTitle" hasCustomPrompt="1"/>
          </p:nvPr>
        </p:nvSpPr>
        <p:spPr>
          <a:xfrm>
            <a:off x="1127125" y="2078038"/>
            <a:ext cx="7031038" cy="874712"/>
          </a:xfrm>
          <a:ln>
            <a:noFill/>
          </a:ln>
        </p:spPr>
        <p:txBody>
          <a:bodyPr/>
          <a:lstStyle>
            <a:lvl1pPr algn="ctr">
              <a:defRPr sz="3600" cap="none">
                <a:solidFill>
                  <a:srgbClr val="000000"/>
                </a:solidFill>
                <a:latin typeface="Calibri" panose="020F0502020204030204" pitchFamily="34" charset="0"/>
                <a:cs typeface="Calibri" panose="020F0502020204030204" pitchFamily="34" charset="0"/>
              </a:defRPr>
            </a:lvl1pPr>
          </a:lstStyle>
          <a:p>
            <a:r>
              <a:rPr lang="en-US" altLang="ko-KR" dirty="0"/>
              <a:t>Click to edit master title style</a:t>
            </a:r>
          </a:p>
        </p:txBody>
      </p:sp>
      <p:sp>
        <p:nvSpPr>
          <p:cNvPr id="8" name="Line 66">
            <a:extLst>
              <a:ext uri="{FF2B5EF4-FFF2-40B4-BE49-F238E27FC236}">
                <a16:creationId xmlns:a16="http://schemas.microsoft.com/office/drawing/2014/main" id="{9629C0A1-FA46-974B-8B59-DAFA34D587F5}"/>
              </a:ext>
            </a:extLst>
          </p:cNvPr>
          <p:cNvSpPr>
            <a:spLocks noChangeShapeType="1"/>
          </p:cNvSpPr>
          <p:nvPr userDrawn="1"/>
        </p:nvSpPr>
        <p:spPr bwMode="auto">
          <a:xfrm flipV="1">
            <a:off x="-16760" y="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1" name="Line 66">
            <a:extLst>
              <a:ext uri="{FF2B5EF4-FFF2-40B4-BE49-F238E27FC236}">
                <a16:creationId xmlns:a16="http://schemas.microsoft.com/office/drawing/2014/main" id="{F21F285B-3B58-4149-B959-9010CE636448}"/>
              </a:ext>
            </a:extLst>
          </p:cNvPr>
          <p:cNvSpPr>
            <a:spLocks noChangeShapeType="1"/>
          </p:cNvSpPr>
          <p:nvPr userDrawn="1"/>
        </p:nvSpPr>
        <p:spPr bwMode="auto">
          <a:xfrm flipV="1">
            <a:off x="0" y="685800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0" name="Slide Number Placeholder 4">
            <a:extLst>
              <a:ext uri="{FF2B5EF4-FFF2-40B4-BE49-F238E27FC236}">
                <a16:creationId xmlns:a16="http://schemas.microsoft.com/office/drawing/2014/main" id="{5F3C42A2-A875-7F49-9930-886B64F2621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pic>
        <p:nvPicPr>
          <p:cNvPr id="1026" name="Purdue CoBrand">
            <a:extLst>
              <a:ext uri="{FF2B5EF4-FFF2-40B4-BE49-F238E27FC236}">
                <a16:creationId xmlns:a16="http://schemas.microsoft.com/office/drawing/2014/main" id="{BCBD89D8-43BD-5D41-99C6-91B0B6A51904}"/>
              </a:ext>
            </a:extLst>
          </p:cNvPr>
          <p:cNvPicPr>
            <a:picLocks noChangeAspect="1"/>
          </p:cNvPicPr>
          <p:nvPr userDrawn="1"/>
        </p:nvPicPr>
        <p:blipFill>
          <a:blip r:embed="rId2"/>
          <a:stretch>
            <a:fillRect/>
          </a:stretch>
        </p:blipFill>
        <p:spPr>
          <a:xfrm>
            <a:off x="2097131" y="5715964"/>
            <a:ext cx="5091026" cy="542584"/>
          </a:xfrm>
          <a:prstGeom prst="rect">
            <a:avLst/>
          </a:prstGeom>
        </p:spPr>
      </p:pic>
    </p:spTree>
    <p:extLst>
      <p:ext uri="{BB962C8B-B14F-4D97-AF65-F5344CB8AC3E}">
        <p14:creationId xmlns:p14="http://schemas.microsoft.com/office/powerpoint/2010/main" val="423260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277148" y="1305004"/>
            <a:ext cx="8557768" cy="5166916"/>
          </a:xfrm>
        </p:spPr>
        <p:txBody>
          <a:bodyPr/>
          <a:lstStyle>
            <a:lvl2pPr>
              <a:defRPr/>
            </a:lvl2pPr>
            <a:lvl3pPr>
              <a:defRPr/>
            </a:lvl3pPr>
          </a:lstStyle>
          <a:p>
            <a:pPr lvl="0"/>
            <a:r>
              <a:rPr lang="en-US" altLang="ko-KR" dirty="0"/>
              <a:t>Words</a:t>
            </a:r>
            <a:endParaRPr lang="ko-KR" altLang="en-US" dirty="0"/>
          </a:p>
          <a:p>
            <a:pPr lvl="1"/>
            <a:r>
              <a:rPr lang="en-US" altLang="ko-KR" dirty="0"/>
              <a:t>Words</a:t>
            </a:r>
            <a:endParaRPr lang="ko-KR" altLang="en-US" dirty="0"/>
          </a:p>
          <a:p>
            <a:pPr lvl="2"/>
            <a:r>
              <a:rPr lang="en-US" altLang="ko-KR" dirty="0"/>
              <a:t>Words</a:t>
            </a:r>
          </a:p>
          <a:p>
            <a:pPr lvl="3"/>
            <a:r>
              <a:rPr lang="en-US" altLang="ko-KR" dirty="0"/>
              <a:t>Words</a:t>
            </a:r>
          </a:p>
          <a:p>
            <a:pPr lvl="4"/>
            <a:r>
              <a:rPr lang="en-US" altLang="ko-KR" dirty="0"/>
              <a:t>Words</a:t>
            </a:r>
            <a:endParaRPr lang="ko-KR" altLang="en-US" dirty="0"/>
          </a:p>
        </p:txBody>
      </p:sp>
      <p:sp>
        <p:nvSpPr>
          <p:cNvPr id="5" name="제목 1"/>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4" name="Line 66">
            <a:extLst>
              <a:ext uri="{FF2B5EF4-FFF2-40B4-BE49-F238E27FC236}">
                <a16:creationId xmlns:a16="http://schemas.microsoft.com/office/drawing/2014/main" id="{67B3E873-1394-3543-8BD2-2C910090ECBD}"/>
              </a:ext>
            </a:extLst>
          </p:cNvPr>
          <p:cNvSpPr>
            <a:spLocks noChangeShapeType="1"/>
          </p:cNvSpPr>
          <p:nvPr userDrawn="1"/>
        </p:nvSpPr>
        <p:spPr bwMode="auto">
          <a:xfrm flipV="1">
            <a:off x="277148" y="756603"/>
            <a:ext cx="8557769" cy="0"/>
          </a:xfrm>
          <a:prstGeom prst="line">
            <a:avLst/>
          </a:prstGeom>
          <a:noFill/>
          <a:ln w="381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010635A2-0953-8C4C-807B-9F1EE80A1BF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3328718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3" name="내용 개체 틀 2"/>
          <p:cNvSpPr>
            <a:spLocks noGrp="1"/>
          </p:cNvSpPr>
          <p:nvPr>
            <p:ph sz="half" idx="1" hasCustomPrompt="1"/>
          </p:nvPr>
        </p:nvSpPr>
        <p:spPr>
          <a:xfrm>
            <a:off x="484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4" name="내용 개체 틀 3"/>
          <p:cNvSpPr>
            <a:spLocks noGrp="1"/>
          </p:cNvSpPr>
          <p:nvPr>
            <p:ph sz="half" idx="2" hasCustomPrompt="1"/>
          </p:nvPr>
        </p:nvSpPr>
        <p:spPr>
          <a:xfrm>
            <a:off x="4675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7" name="Line 66">
            <a:extLst>
              <a:ext uri="{FF2B5EF4-FFF2-40B4-BE49-F238E27FC236}">
                <a16:creationId xmlns:a16="http://schemas.microsoft.com/office/drawing/2014/main" id="{43238AEC-E676-EF48-A1EE-CE1856C5DB8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2" name="제목 1">
            <a:extLst>
              <a:ext uri="{FF2B5EF4-FFF2-40B4-BE49-F238E27FC236}">
                <a16:creationId xmlns:a16="http://schemas.microsoft.com/office/drawing/2014/main" id="{4EEA1B3E-FF6B-734D-830E-C9FC203C0A8A}"/>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9" name="Slide Number Placeholder 4">
            <a:extLst>
              <a:ext uri="{FF2B5EF4-FFF2-40B4-BE49-F238E27FC236}">
                <a16:creationId xmlns:a16="http://schemas.microsoft.com/office/drawing/2014/main" id="{3596EAF3-2266-1C40-896A-50BCE8F3A59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9469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685800" y="2747963"/>
            <a:ext cx="7772400" cy="1362075"/>
          </a:xfrm>
          <a:ln>
            <a:noFill/>
          </a:ln>
        </p:spPr>
        <p:txBody>
          <a:bodyPr anchor="t"/>
          <a:lstStyle>
            <a:lvl1pPr algn="ctr">
              <a:defRPr sz="4000" b="0" cap="none"/>
            </a:lvl1pPr>
          </a:lstStyle>
          <a:p>
            <a:r>
              <a:rPr lang="en-US" altLang="ko-KR" dirty="0"/>
              <a:t>Section heading</a:t>
            </a:r>
            <a:endParaRPr lang="ko-KR" altLang="en-US" dirty="0"/>
          </a:p>
        </p:txBody>
      </p:sp>
      <p:sp>
        <p:nvSpPr>
          <p:cNvPr id="5" name="Line 66">
            <a:extLst>
              <a:ext uri="{FF2B5EF4-FFF2-40B4-BE49-F238E27FC236}">
                <a16:creationId xmlns:a16="http://schemas.microsoft.com/office/drawing/2014/main" id="{5A7CBECB-F891-1E49-A038-D12E9EBD544E}"/>
              </a:ext>
            </a:extLst>
          </p:cNvPr>
          <p:cNvSpPr>
            <a:spLocks noChangeShapeType="1"/>
          </p:cNvSpPr>
          <p:nvPr userDrawn="1"/>
        </p:nvSpPr>
        <p:spPr bwMode="auto">
          <a:xfrm flipV="1">
            <a:off x="-57794"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6" name="Line 66">
            <a:extLst>
              <a:ext uri="{FF2B5EF4-FFF2-40B4-BE49-F238E27FC236}">
                <a16:creationId xmlns:a16="http://schemas.microsoft.com/office/drawing/2014/main" id="{A0F4931F-670B-5345-A445-E4A05AED83C7}"/>
              </a:ext>
            </a:extLst>
          </p:cNvPr>
          <p:cNvSpPr>
            <a:spLocks noChangeShapeType="1"/>
          </p:cNvSpPr>
          <p:nvPr userDrawn="1"/>
        </p:nvSpPr>
        <p:spPr bwMode="auto">
          <a:xfrm flipV="1">
            <a:off x="-78517"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Slide Number Placeholder 4">
            <a:extLst>
              <a:ext uri="{FF2B5EF4-FFF2-40B4-BE49-F238E27FC236}">
                <a16:creationId xmlns:a16="http://schemas.microsoft.com/office/drawing/2014/main" id="{8B85C08C-FD8D-C643-B13D-155D9A63D5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90925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content - titled">
    <p:spTree>
      <p:nvGrpSpPr>
        <p:cNvPr id="1" name=""/>
        <p:cNvGrpSpPr/>
        <p:nvPr/>
      </p:nvGrpSpPr>
      <p:grpSpPr>
        <a:xfrm>
          <a:off x="0" y="0"/>
          <a:ext cx="0" cy="0"/>
          <a:chOff x="0" y="0"/>
          <a:chExt cx="0" cy="0"/>
        </a:xfrm>
      </p:grpSpPr>
      <p:sp>
        <p:nvSpPr>
          <p:cNvPr id="3" name="텍스트 개체 틀 2"/>
          <p:cNvSpPr>
            <a:spLocks noGrp="1"/>
          </p:cNvSpPr>
          <p:nvPr>
            <p:ph type="body" idx="1" hasCustomPrompt="1"/>
          </p:nvPr>
        </p:nvSpPr>
        <p:spPr>
          <a:xfrm>
            <a:off x="457200" y="1258655"/>
            <a:ext cx="4040188"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Left title</a:t>
            </a:r>
            <a:endParaRPr lang="ko-KR" altLang="en-US" dirty="0"/>
          </a:p>
        </p:txBody>
      </p:sp>
      <p:sp>
        <p:nvSpPr>
          <p:cNvPr id="4" name="내용 개체 틀 3"/>
          <p:cNvSpPr>
            <a:spLocks noGrp="1"/>
          </p:cNvSpPr>
          <p:nvPr>
            <p:ph sz="half" idx="2" hasCustomPrompt="1"/>
          </p:nvPr>
        </p:nvSpPr>
        <p:spPr>
          <a:xfrm>
            <a:off x="457200" y="1898417"/>
            <a:ext cx="4040188"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5" name="텍스트 개체 틀 4"/>
          <p:cNvSpPr>
            <a:spLocks noGrp="1"/>
          </p:cNvSpPr>
          <p:nvPr>
            <p:ph type="body" sz="quarter" idx="3" hasCustomPrompt="1"/>
          </p:nvPr>
        </p:nvSpPr>
        <p:spPr>
          <a:xfrm>
            <a:off x="4645025" y="1258655"/>
            <a:ext cx="4041775"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Right title</a:t>
            </a:r>
            <a:endParaRPr lang="ko-KR" altLang="en-US" dirty="0"/>
          </a:p>
        </p:txBody>
      </p:sp>
      <p:sp>
        <p:nvSpPr>
          <p:cNvPr id="6" name="내용 개체 틀 5"/>
          <p:cNvSpPr>
            <a:spLocks noGrp="1"/>
          </p:cNvSpPr>
          <p:nvPr>
            <p:ph sz="quarter" idx="4" hasCustomPrompt="1"/>
          </p:nvPr>
        </p:nvSpPr>
        <p:spPr>
          <a:xfrm>
            <a:off x="4645025" y="1898417"/>
            <a:ext cx="4041775"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9" name="Line 66">
            <a:extLst>
              <a:ext uri="{FF2B5EF4-FFF2-40B4-BE49-F238E27FC236}">
                <a16:creationId xmlns:a16="http://schemas.microsoft.com/office/drawing/2014/main" id="{2473502F-33E0-294C-B0A7-D634CB78173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3" name="제목 1">
            <a:extLst>
              <a:ext uri="{FF2B5EF4-FFF2-40B4-BE49-F238E27FC236}">
                <a16:creationId xmlns:a16="http://schemas.microsoft.com/office/drawing/2014/main" id="{AA231EA3-1A2F-1844-B410-74339C343F3B}"/>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11" name="Slide Number Placeholder 4">
            <a:extLst>
              <a:ext uri="{FF2B5EF4-FFF2-40B4-BE49-F238E27FC236}">
                <a16:creationId xmlns:a16="http://schemas.microsoft.com/office/drawing/2014/main" id="{9B355AFC-141A-4E45-A581-13630ADD3A56}"/>
              </a:ext>
            </a:extLst>
          </p:cNvPr>
          <p:cNvSpPr>
            <a:spLocks noGrp="1"/>
          </p:cNvSpPr>
          <p:nvPr>
            <p:ph type="sldNum" sz="quarter" idx="11"/>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7216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border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6ABDBE64-F9E8-B742-A7A4-414B9EF73E5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173529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5" name="그림 개체 틀 2">
            <a:extLst>
              <a:ext uri="{FF2B5EF4-FFF2-40B4-BE49-F238E27FC236}">
                <a16:creationId xmlns:a16="http://schemas.microsoft.com/office/drawing/2014/main" id="{672F7B82-6823-A344-B297-9A5CC48E1F13}"/>
              </a:ext>
            </a:extLst>
          </p:cNvPr>
          <p:cNvSpPr>
            <a:spLocks noGrp="1"/>
          </p:cNvSpPr>
          <p:nvPr>
            <p:ph type="pic" idx="1"/>
          </p:nvPr>
        </p:nvSpPr>
        <p:spPr>
          <a:xfrm>
            <a:off x="877888"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7" name="그림 개체 틀 2">
            <a:extLst>
              <a:ext uri="{FF2B5EF4-FFF2-40B4-BE49-F238E27FC236}">
                <a16:creationId xmlns:a16="http://schemas.microsoft.com/office/drawing/2014/main" id="{07CA502D-41E1-4240-B817-57AFD70BC6F0}"/>
              </a:ext>
            </a:extLst>
          </p:cNvPr>
          <p:cNvSpPr>
            <a:spLocks noGrp="1"/>
          </p:cNvSpPr>
          <p:nvPr>
            <p:ph type="pic" idx="10"/>
          </p:nvPr>
        </p:nvSpPr>
        <p:spPr>
          <a:xfrm>
            <a:off x="5204723"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2" name="그림 개체 틀 2">
            <a:extLst>
              <a:ext uri="{FF2B5EF4-FFF2-40B4-BE49-F238E27FC236}">
                <a16:creationId xmlns:a16="http://schemas.microsoft.com/office/drawing/2014/main" id="{D1C72364-3DC9-604F-9514-883DF7EEBE18}"/>
              </a:ext>
            </a:extLst>
          </p:cNvPr>
          <p:cNvSpPr>
            <a:spLocks noGrp="1"/>
          </p:cNvSpPr>
          <p:nvPr>
            <p:ph type="pic" idx="11"/>
          </p:nvPr>
        </p:nvSpPr>
        <p:spPr>
          <a:xfrm>
            <a:off x="877887" y="3596647"/>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6" name="그림 개체 틀 2">
            <a:extLst>
              <a:ext uri="{FF2B5EF4-FFF2-40B4-BE49-F238E27FC236}">
                <a16:creationId xmlns:a16="http://schemas.microsoft.com/office/drawing/2014/main" id="{4193784B-AAFC-0447-AC84-915471C69183}"/>
              </a:ext>
            </a:extLst>
          </p:cNvPr>
          <p:cNvSpPr>
            <a:spLocks noGrp="1"/>
          </p:cNvSpPr>
          <p:nvPr>
            <p:ph type="pic" idx="12"/>
          </p:nvPr>
        </p:nvSpPr>
        <p:spPr>
          <a:xfrm>
            <a:off x="5204723" y="3616525"/>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32" name="Text Placeholder 31">
            <a:extLst>
              <a:ext uri="{FF2B5EF4-FFF2-40B4-BE49-F238E27FC236}">
                <a16:creationId xmlns:a16="http://schemas.microsoft.com/office/drawing/2014/main" id="{4036BF46-3CC3-FB43-A785-15DF5595B707}"/>
              </a:ext>
            </a:extLst>
          </p:cNvPr>
          <p:cNvSpPr>
            <a:spLocks noGrp="1"/>
          </p:cNvSpPr>
          <p:nvPr>
            <p:ph type="body" sz="quarter" idx="13" hasCustomPrompt="1"/>
          </p:nvPr>
        </p:nvSpPr>
        <p:spPr>
          <a:xfrm>
            <a:off x="877819" y="213987"/>
            <a:ext cx="3136900" cy="550603"/>
          </a:xfrm>
        </p:spPr>
        <p:txBody>
          <a:bodyPr/>
          <a:lstStyle>
            <a:lvl1pPr marL="0" indent="0" algn="ctr">
              <a:buNone/>
              <a:defRPr sz="3200"/>
            </a:lvl1pPr>
          </a:lstStyle>
          <a:p>
            <a:pPr lvl="0"/>
            <a:r>
              <a:rPr lang="en-US" dirty="0"/>
              <a:t>Title</a:t>
            </a:r>
          </a:p>
        </p:txBody>
      </p:sp>
      <p:sp>
        <p:nvSpPr>
          <p:cNvPr id="36" name="Text Placeholder 31">
            <a:extLst>
              <a:ext uri="{FF2B5EF4-FFF2-40B4-BE49-F238E27FC236}">
                <a16:creationId xmlns:a16="http://schemas.microsoft.com/office/drawing/2014/main" id="{8484378F-A4EB-7845-937E-05F967178942}"/>
              </a:ext>
            </a:extLst>
          </p:cNvPr>
          <p:cNvSpPr>
            <a:spLocks noGrp="1"/>
          </p:cNvSpPr>
          <p:nvPr>
            <p:ph type="body" sz="quarter" idx="14" hasCustomPrompt="1"/>
          </p:nvPr>
        </p:nvSpPr>
        <p:spPr>
          <a:xfrm>
            <a:off x="5205344" y="213987"/>
            <a:ext cx="3136900" cy="550603"/>
          </a:xfrm>
        </p:spPr>
        <p:txBody>
          <a:bodyPr/>
          <a:lstStyle>
            <a:lvl1pPr marL="0" indent="0" algn="ctr">
              <a:buNone/>
              <a:defRPr sz="3200"/>
            </a:lvl1pPr>
          </a:lstStyle>
          <a:p>
            <a:pPr lvl="0"/>
            <a:r>
              <a:rPr lang="en-US" dirty="0"/>
              <a:t>Title</a:t>
            </a:r>
          </a:p>
        </p:txBody>
      </p:sp>
      <p:sp>
        <p:nvSpPr>
          <p:cNvPr id="37" name="Text Placeholder 31">
            <a:extLst>
              <a:ext uri="{FF2B5EF4-FFF2-40B4-BE49-F238E27FC236}">
                <a16:creationId xmlns:a16="http://schemas.microsoft.com/office/drawing/2014/main" id="{1EB6C479-EE50-B041-BED8-613EFA5D95F7}"/>
              </a:ext>
            </a:extLst>
          </p:cNvPr>
          <p:cNvSpPr>
            <a:spLocks noGrp="1"/>
          </p:cNvSpPr>
          <p:nvPr>
            <p:ph type="body" sz="quarter" idx="15" hasCustomPrompt="1"/>
          </p:nvPr>
        </p:nvSpPr>
        <p:spPr>
          <a:xfrm>
            <a:off x="877819" y="6093410"/>
            <a:ext cx="3136900" cy="550603"/>
          </a:xfrm>
        </p:spPr>
        <p:txBody>
          <a:bodyPr/>
          <a:lstStyle>
            <a:lvl1pPr marL="0" indent="0" algn="ctr">
              <a:buNone/>
              <a:defRPr sz="3200"/>
            </a:lvl1pPr>
          </a:lstStyle>
          <a:p>
            <a:pPr lvl="0"/>
            <a:r>
              <a:rPr lang="en-US" dirty="0"/>
              <a:t>Title</a:t>
            </a:r>
          </a:p>
        </p:txBody>
      </p:sp>
      <p:sp>
        <p:nvSpPr>
          <p:cNvPr id="38" name="Text Placeholder 31">
            <a:extLst>
              <a:ext uri="{FF2B5EF4-FFF2-40B4-BE49-F238E27FC236}">
                <a16:creationId xmlns:a16="http://schemas.microsoft.com/office/drawing/2014/main" id="{7D0CA80B-F16F-FF48-80A3-27652129D326}"/>
              </a:ext>
            </a:extLst>
          </p:cNvPr>
          <p:cNvSpPr>
            <a:spLocks noGrp="1"/>
          </p:cNvSpPr>
          <p:nvPr>
            <p:ph type="body" sz="quarter" idx="16" hasCustomPrompt="1"/>
          </p:nvPr>
        </p:nvSpPr>
        <p:spPr>
          <a:xfrm>
            <a:off x="5205344" y="6093410"/>
            <a:ext cx="3136900" cy="550603"/>
          </a:xfrm>
        </p:spPr>
        <p:txBody>
          <a:bodyPr/>
          <a:lstStyle>
            <a:lvl1pPr marL="0" indent="0" algn="ctr">
              <a:buNone/>
              <a:defRPr sz="3200"/>
            </a:lvl1pPr>
          </a:lstStyle>
          <a:p>
            <a:pPr lvl="0"/>
            <a:r>
              <a:rPr lang="en-US" dirty="0"/>
              <a:t>Title</a:t>
            </a:r>
          </a:p>
        </p:txBody>
      </p:sp>
      <p:sp>
        <p:nvSpPr>
          <p:cNvPr id="14" name="Slide Number Placeholder 4">
            <a:extLst>
              <a:ext uri="{FF2B5EF4-FFF2-40B4-BE49-F238E27FC236}">
                <a16:creationId xmlns:a16="http://schemas.microsoft.com/office/drawing/2014/main" id="{A66D64DC-EDD3-FD46-B93B-F8B818A43FD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82239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lstStyle>
            <a:lvl1pPr algn="l">
              <a:defRPr sz="2000" b="1">
                <a:latin typeface="Calibri" panose="020F0502020204030204" pitchFamily="34" charset="0"/>
                <a:cs typeface="Calibri" panose="020F0502020204030204" pitchFamily="34" charset="0"/>
              </a:defRPr>
            </a:lvl1pPr>
          </a:lstStyle>
          <a:p>
            <a:r>
              <a:rPr lang="en-US" altLang="ko-KR" dirty="0"/>
              <a:t>Title</a:t>
            </a:r>
            <a:endParaRPr lang="ko-KR" altLang="en-US" dirty="0"/>
          </a:p>
        </p:txBody>
      </p:sp>
      <p:sp>
        <p:nvSpPr>
          <p:cNvPr id="3" name="그림 개체 틀 2"/>
          <p:cNvSpPr>
            <a:spLocks noGrp="1"/>
          </p:cNvSpPr>
          <p:nvPr>
            <p:ph type="pic" idx="1"/>
          </p:nvPr>
        </p:nvSpPr>
        <p:spPr>
          <a:xfrm>
            <a:off x="1792288" y="612775"/>
            <a:ext cx="5486400" cy="4114800"/>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dirty="0"/>
              <a:t>Remarks</a:t>
            </a:r>
            <a:endParaRPr lang="ko-KR" altLang="en-US" dirty="0"/>
          </a:p>
        </p:txBody>
      </p:sp>
      <p:sp>
        <p:nvSpPr>
          <p:cNvPr id="7" name="Line 66">
            <a:extLst>
              <a:ext uri="{FF2B5EF4-FFF2-40B4-BE49-F238E27FC236}">
                <a16:creationId xmlns:a16="http://schemas.microsoft.com/office/drawing/2014/main" id="{00379C94-9660-514E-8573-54286DE89411}"/>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Line 66">
            <a:extLst>
              <a:ext uri="{FF2B5EF4-FFF2-40B4-BE49-F238E27FC236}">
                <a16:creationId xmlns:a16="http://schemas.microsoft.com/office/drawing/2014/main" id="{D15DDF22-1F41-F644-A1F1-7ADD56BDE3A3}"/>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11" name="Slide Number Placeholder 4">
            <a:extLst>
              <a:ext uri="{FF2B5EF4-FFF2-40B4-BE49-F238E27FC236}">
                <a16:creationId xmlns:a16="http://schemas.microsoft.com/office/drawing/2014/main" id="{68A78BD7-835C-4B42-B0A0-24D4E1AA390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69961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ribu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3A8F23-A2CA-264E-8907-B0144A7D91AF}"/>
              </a:ext>
            </a:extLst>
          </p:cNvPr>
          <p:cNvSpPr>
            <a:spLocks noGrp="1"/>
          </p:cNvSpPr>
          <p:nvPr>
            <p:ph type="body" sz="quarter" idx="10" hasCustomPrompt="1"/>
          </p:nvPr>
        </p:nvSpPr>
        <p:spPr>
          <a:xfrm>
            <a:off x="595200" y="106023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1</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5" name="Line 66">
            <a:extLst>
              <a:ext uri="{FF2B5EF4-FFF2-40B4-BE49-F238E27FC236}">
                <a16:creationId xmlns:a16="http://schemas.microsoft.com/office/drawing/2014/main" id="{86516E46-FEB4-8747-ABDB-067B42ABF68D}"/>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8" name="Picture Placeholder 7">
            <a:extLst>
              <a:ext uri="{FF2B5EF4-FFF2-40B4-BE49-F238E27FC236}">
                <a16:creationId xmlns:a16="http://schemas.microsoft.com/office/drawing/2014/main" id="{21898EFD-2916-7E45-875E-EDC4A17C4091}"/>
              </a:ext>
            </a:extLst>
          </p:cNvPr>
          <p:cNvSpPr>
            <a:spLocks noGrp="1"/>
          </p:cNvSpPr>
          <p:nvPr>
            <p:ph type="pic" sz="quarter" idx="11"/>
          </p:nvPr>
        </p:nvSpPr>
        <p:spPr>
          <a:xfrm>
            <a:off x="1761066" y="1749288"/>
            <a:ext cx="1456267" cy="914400"/>
          </a:xfrm>
        </p:spPr>
        <p:txBody>
          <a:bodyPr/>
          <a:lstStyle/>
          <a:p>
            <a:endParaRPr lang="en-US"/>
          </a:p>
        </p:txBody>
      </p:sp>
      <p:sp>
        <p:nvSpPr>
          <p:cNvPr id="9" name="Picture Placeholder 7">
            <a:extLst>
              <a:ext uri="{FF2B5EF4-FFF2-40B4-BE49-F238E27FC236}">
                <a16:creationId xmlns:a16="http://schemas.microsoft.com/office/drawing/2014/main" id="{1F72ABDE-5179-AD48-8D9D-B12289E15BEC}"/>
              </a:ext>
            </a:extLst>
          </p:cNvPr>
          <p:cNvSpPr>
            <a:spLocks noGrp="1"/>
          </p:cNvSpPr>
          <p:nvPr>
            <p:ph type="pic" sz="quarter" idx="12"/>
          </p:nvPr>
        </p:nvSpPr>
        <p:spPr>
          <a:xfrm>
            <a:off x="3843866" y="1749288"/>
            <a:ext cx="1456267" cy="914400"/>
          </a:xfrm>
        </p:spPr>
        <p:txBody>
          <a:bodyPr/>
          <a:lstStyle/>
          <a:p>
            <a:endParaRPr lang="en-US"/>
          </a:p>
        </p:txBody>
      </p:sp>
      <p:sp>
        <p:nvSpPr>
          <p:cNvPr id="22" name="Text Placeholder 3">
            <a:extLst>
              <a:ext uri="{FF2B5EF4-FFF2-40B4-BE49-F238E27FC236}">
                <a16:creationId xmlns:a16="http://schemas.microsoft.com/office/drawing/2014/main" id="{B91A572F-A890-4245-9D69-1E7986ADF746}"/>
              </a:ext>
            </a:extLst>
          </p:cNvPr>
          <p:cNvSpPr>
            <a:spLocks noGrp="1"/>
          </p:cNvSpPr>
          <p:nvPr>
            <p:ph type="body" sz="quarter" idx="13" hasCustomPrompt="1"/>
          </p:nvPr>
        </p:nvSpPr>
        <p:spPr>
          <a:xfrm>
            <a:off x="595200" y="312988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2</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23" name="Picture Placeholder 7">
            <a:extLst>
              <a:ext uri="{FF2B5EF4-FFF2-40B4-BE49-F238E27FC236}">
                <a16:creationId xmlns:a16="http://schemas.microsoft.com/office/drawing/2014/main" id="{15D737B2-4D4D-4242-8E23-8DE607338BCE}"/>
              </a:ext>
            </a:extLst>
          </p:cNvPr>
          <p:cNvSpPr>
            <a:spLocks noGrp="1"/>
          </p:cNvSpPr>
          <p:nvPr>
            <p:ph type="pic" sz="quarter" idx="14"/>
          </p:nvPr>
        </p:nvSpPr>
        <p:spPr>
          <a:xfrm>
            <a:off x="1761066" y="3818938"/>
            <a:ext cx="1456267" cy="914400"/>
          </a:xfrm>
        </p:spPr>
        <p:txBody>
          <a:bodyPr/>
          <a:lstStyle/>
          <a:p>
            <a:endParaRPr lang="en-US"/>
          </a:p>
        </p:txBody>
      </p:sp>
      <p:sp>
        <p:nvSpPr>
          <p:cNvPr id="24" name="Picture Placeholder 7">
            <a:extLst>
              <a:ext uri="{FF2B5EF4-FFF2-40B4-BE49-F238E27FC236}">
                <a16:creationId xmlns:a16="http://schemas.microsoft.com/office/drawing/2014/main" id="{96C1B088-3A02-5945-975E-54F1F9D0E5EF}"/>
              </a:ext>
            </a:extLst>
          </p:cNvPr>
          <p:cNvSpPr>
            <a:spLocks noGrp="1"/>
          </p:cNvSpPr>
          <p:nvPr>
            <p:ph type="pic" sz="quarter" idx="15"/>
          </p:nvPr>
        </p:nvSpPr>
        <p:spPr>
          <a:xfrm>
            <a:off x="3843866" y="3818938"/>
            <a:ext cx="1456267" cy="914400"/>
          </a:xfrm>
        </p:spPr>
        <p:txBody>
          <a:bodyPr/>
          <a:lstStyle/>
          <a:p>
            <a:endParaRPr lang="en-US"/>
          </a:p>
        </p:txBody>
      </p:sp>
      <p:sp>
        <p:nvSpPr>
          <p:cNvPr id="11" name="제목 1">
            <a:extLst>
              <a:ext uri="{FF2B5EF4-FFF2-40B4-BE49-F238E27FC236}">
                <a16:creationId xmlns:a16="http://schemas.microsoft.com/office/drawing/2014/main" id="{763F7E14-41AB-9449-929A-4F43668AF032}"/>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Summary of contributions</a:t>
            </a:r>
            <a:endParaRPr lang="ko-KR" altLang="en-US" dirty="0"/>
          </a:p>
        </p:txBody>
      </p:sp>
      <p:sp>
        <p:nvSpPr>
          <p:cNvPr id="13" name="Slide Number Placeholder 4">
            <a:extLst>
              <a:ext uri="{FF2B5EF4-FFF2-40B4-BE49-F238E27FC236}">
                <a16:creationId xmlns:a16="http://schemas.microsoft.com/office/drawing/2014/main" id="{218A7F7C-A154-3640-88AE-9E855B94CC3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62595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close up of a sign&#10;&#10;Description automatically generated">
            <a:extLst>
              <a:ext uri="{FF2B5EF4-FFF2-40B4-BE49-F238E27FC236}">
                <a16:creationId xmlns:a16="http://schemas.microsoft.com/office/drawing/2014/main" id="{C6965342-B6F4-4E4D-AE27-465DB42B2B52}"/>
              </a:ext>
            </a:extLst>
          </p:cNvPr>
          <p:cNvPicPr>
            <a:picLocks noChangeAspect="1"/>
          </p:cNvPicPr>
          <p:nvPr userDrawn="1"/>
        </p:nvPicPr>
        <p:blipFill>
          <a:blip r:embed="rId11"/>
          <a:stretch>
            <a:fillRect/>
          </a:stretch>
        </p:blipFill>
        <p:spPr>
          <a:xfrm>
            <a:off x="8746670" y="6562249"/>
            <a:ext cx="292555" cy="156273"/>
          </a:xfrm>
          <a:prstGeom prst="rect">
            <a:avLst/>
          </a:prstGeom>
        </p:spPr>
      </p:pic>
      <p:sp>
        <p:nvSpPr>
          <p:cNvPr id="5" name="Slide Number Placeholder 4">
            <a:extLst>
              <a:ext uri="{FF2B5EF4-FFF2-40B4-BE49-F238E27FC236}">
                <a16:creationId xmlns:a16="http://schemas.microsoft.com/office/drawing/2014/main" id="{00ABD288-7B20-F443-BAE8-CBAAD13A464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400">
                <a:solidFill>
                  <a:srgbClr val="555960"/>
                </a:solidFill>
              </a:defRPr>
            </a:lvl1pPr>
          </a:lstStyle>
          <a:p>
            <a:fld id="{B7EB45DA-9A0D-DC49-8E02-F30A5DDC21C3}" type="slidenum">
              <a:t>‹#›</a:t>
            </a:fld>
            <a:endParaRPr lang="en-US"/>
          </a:p>
        </p:txBody>
      </p: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6"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Lst>
  <p:hf hdr="0" dt="0"/>
  <p:txStyles>
    <p:titleStyle>
      <a:lvl1pPr algn="ctr" defTabSz="914400" rtl="0" eaLnBrk="1" latinLnBrk="0" hangingPunct="1">
        <a:lnSpc>
          <a:spcPct val="90000"/>
        </a:lnSpc>
        <a:spcBef>
          <a:spcPct val="0"/>
        </a:spcBef>
        <a:buNone/>
        <a:defRPr sz="2600" kern="1200" cap="none" spc="200" baseline="0">
          <a:solidFill>
            <a:srgbClr val="262626"/>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orient="horz" pos="4056">
          <p15:clr>
            <a:srgbClr val="F26B43"/>
          </p15:clr>
        </p15:guide>
        <p15:guide id="4" orient="horz" pos="39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7291C3-5AE9-477A-3F39-34A06A62D99C}"/>
              </a:ext>
            </a:extLst>
          </p:cNvPr>
          <p:cNvSpPr txBox="1">
            <a:spLocks/>
          </p:cNvSpPr>
          <p:nvPr/>
        </p:nvSpPr>
        <p:spPr bwMode="black">
          <a:xfrm>
            <a:off x="439339" y="565149"/>
            <a:ext cx="8265319" cy="1195411"/>
          </a:xfrm>
          <a:prstGeom prst="rect">
            <a:avLst/>
          </a:prstGeom>
          <a:solidFill>
            <a:srgbClr val="FFFFFF"/>
          </a:solid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3600" kern="1200" cap="none" spc="200" baseline="0">
                <a:solidFill>
                  <a:srgbClr val="000000"/>
                </a:solidFill>
                <a:latin typeface="Calibri" panose="020F0502020204030204" pitchFamily="34" charset="0"/>
                <a:ea typeface="+mj-ea"/>
                <a:cs typeface="Calibri" panose="020F0502020204030204" pitchFamily="34" charset="0"/>
              </a:defRPr>
            </a:lvl1pPr>
          </a:lstStyle>
          <a:p>
            <a:r>
              <a:rPr lang="en-US" sz="2000" i="1" dirty="0"/>
              <a:t>Software Engineering</a:t>
            </a:r>
            <a:br>
              <a:rPr lang="en-US" sz="2000" i="1" dirty="0"/>
            </a:br>
            <a:br>
              <a:rPr lang="en-US" sz="2000" i="1" dirty="0"/>
            </a:br>
            <a:r>
              <a:rPr lang="en-US" sz="1600" i="1" dirty="0"/>
              <a:t>ECE 30861 / CSCI 45000</a:t>
            </a:r>
            <a:endParaRPr lang="en-US" sz="2000" i="1" dirty="0"/>
          </a:p>
        </p:txBody>
      </p:sp>
      <p:sp>
        <p:nvSpPr>
          <p:cNvPr id="3" name="Slide Number Placeholder 5"/>
          <p:cNvSpPr>
            <a:spLocks noGrp="1"/>
          </p:cNvSpPr>
          <p:nvPr>
            <p:ph type="sldNum" sz="quarter" idx="4"/>
          </p:nvPr>
        </p:nvSpPr>
        <p:spPr/>
        <p:txBody>
          <a:bodyPr/>
          <a:lstStyle/>
          <a:p>
            <a:fld id="{B7EB45DA-9A0D-DC49-8E02-F30A5DDC21C3}" type="slidenum">
              <a:rPr lang="en-US" smtClean="0"/>
              <a:t>1</a:t>
            </a:fld>
            <a:endParaRPr lang="en-US"/>
          </a:p>
        </p:txBody>
      </p:sp>
      <p:sp>
        <p:nvSpPr>
          <p:cNvPr id="100" name="TitleBlock"/>
          <p:cNvSpPr txBox="1"/>
          <p:nvPr/>
        </p:nvSpPr>
        <p:spPr>
          <a:xfrm>
            <a:off x="224028" y="1829140"/>
            <a:ext cx="8695944" cy="2148840"/>
          </a:xfrm>
          <a:prstGeom prst="rect">
            <a:avLst/>
          </a:prstGeom>
          <a:noFill/>
          <a:ln>
            <a:noFill/>
          </a:ln>
        </p:spPr>
        <p:txBody>
          <a:bodyPr wrap="square" lIns="0" tIns="0" rIns="0" bIns="0" anchor="t"/>
          <a:lstStyle/>
          <a:p>
            <a:pPr algn="ctr">
              <a:buNone/>
            </a:pPr>
            <a:r>
              <a:rPr lang="en-US" sz="4000" b="0" i="0" dirty="0">
                <a:solidFill>
                  <a:srgbClr val="000000"/>
                </a:solidFill>
              </a:rPr>
              <a:t>Modeling: Purposeful Reduction</a:t>
            </a:r>
          </a:p>
          <a:p>
            <a:pPr algn="ctr">
              <a:buNone/>
            </a:pPr>
            <a:r>
              <a:rPr lang="en-US" sz="2300" b="0" i="1" dirty="0">
                <a:solidFill>
                  <a:srgbClr val="8E6F3E"/>
                </a:solidFill>
              </a:rPr>
              <a:t>What must the model preserve?</a:t>
            </a:r>
          </a:p>
          <a:p>
            <a:pPr algn="ctr">
              <a:buNone/>
            </a:pPr>
            <a:r>
              <a:rPr lang="en-US" sz="2000" b="0" i="1" dirty="0">
                <a:solidFill>
                  <a:srgbClr val="000000"/>
                </a:solidFill>
              </a:rPr>
              <a:t>Prof. James C. Davis</a:t>
            </a:r>
          </a:p>
          <a:p>
            <a:pPr algn="ctr">
              <a:buNone/>
            </a:pPr>
            <a:r>
              <a:rPr lang="en-US" sz="2000" b="0" i="1" dirty="0">
                <a:solidFill>
                  <a:srgbClr val="000000"/>
                </a:solidFill>
              </a:rPr>
              <a:t>Prof. Steve France</a:t>
            </a:r>
          </a:p>
        </p:txBody>
      </p:sp>
      <p:cxnSp>
        <p:nvCxnSpPr>
          <p:cNvPr id="212" name="RAr1"/>
          <p:cNvCxnSpPr/>
          <p:nvPr/>
        </p:nvCxnSpPr>
        <p:spPr>
          <a:xfrm>
            <a:off x="2903015" y="3963221"/>
            <a:ext cx="548640" cy="0"/>
          </a:xfrm>
          <a:prstGeom prst="straightConnector1">
            <a:avLst/>
          </a:prstGeom>
          <a:ln w="57150">
            <a:solidFill>
              <a:srgbClr val="8E6F3E"/>
            </a:solidFill>
            <a:tailEnd type="triangle" w="med" len="med"/>
          </a:ln>
        </p:spPr>
      </p:cxnSp>
      <p:cxnSp>
        <p:nvCxnSpPr>
          <p:cNvPr id="223" name="RAr2"/>
          <p:cNvCxnSpPr/>
          <p:nvPr/>
        </p:nvCxnSpPr>
        <p:spPr>
          <a:xfrm>
            <a:off x="5615862" y="3963221"/>
            <a:ext cx="548640" cy="0"/>
          </a:xfrm>
          <a:prstGeom prst="straightConnector1">
            <a:avLst/>
          </a:prstGeom>
          <a:ln w="57150">
            <a:solidFill>
              <a:srgbClr val="8E6F3E"/>
            </a:solidFill>
            <a:headEnd type="triangle" w="med" len="med"/>
          </a:ln>
        </p:spPr>
      </p:cxnSp>
      <p:grpSp>
        <p:nvGrpSpPr>
          <p:cNvPr id="17" name="Group 16">
            <a:extLst>
              <a:ext uri="{FF2B5EF4-FFF2-40B4-BE49-F238E27FC236}">
                <a16:creationId xmlns:a16="http://schemas.microsoft.com/office/drawing/2014/main" id="{AC5098E7-4E8B-C248-A6EB-785537FE5FB8}"/>
              </a:ext>
            </a:extLst>
          </p:cNvPr>
          <p:cNvGrpSpPr/>
          <p:nvPr/>
        </p:nvGrpSpPr>
        <p:grpSpPr>
          <a:xfrm>
            <a:off x="3928755" y="3870568"/>
            <a:ext cx="1371600" cy="684754"/>
            <a:chOff x="4606290" y="4254246"/>
            <a:chExt cx="1371600" cy="684754"/>
          </a:xfrm>
        </p:grpSpPr>
        <p:sp>
          <p:nvSpPr>
            <p:cNvPr id="220" name="MS0"/>
            <p:cNvSpPr/>
            <p:nvPr/>
          </p:nvSpPr>
          <p:spPr>
            <a:xfrm>
              <a:off x="4903470" y="4254246"/>
              <a:ext cx="182880" cy="182880"/>
            </a:xfrm>
            <a:prstGeom prst="rect">
              <a:avLst/>
            </a:prstGeom>
            <a:solidFill>
              <a:srgbClr val="C9B991"/>
            </a:solidFill>
            <a:ln>
              <a:noFill/>
            </a:ln>
          </p:spPr>
          <p:txBody>
            <a:bodyPr/>
            <a:lstStyle/>
            <a:p>
              <a:endParaRPr lang="en-US"/>
            </a:p>
          </p:txBody>
        </p:sp>
        <p:sp>
          <p:nvSpPr>
            <p:cNvPr id="221" name="MS1"/>
            <p:cNvSpPr/>
            <p:nvPr/>
          </p:nvSpPr>
          <p:spPr>
            <a:xfrm>
              <a:off x="5177790" y="4254246"/>
              <a:ext cx="182880" cy="182880"/>
            </a:xfrm>
            <a:prstGeom prst="ellipse">
              <a:avLst/>
            </a:prstGeom>
            <a:solidFill>
              <a:srgbClr val="C9B991"/>
            </a:solidFill>
            <a:ln>
              <a:noFill/>
            </a:ln>
          </p:spPr>
          <p:txBody>
            <a:bodyPr/>
            <a:lstStyle/>
            <a:p>
              <a:endParaRPr lang="en-US"/>
            </a:p>
          </p:txBody>
        </p:sp>
        <p:sp>
          <p:nvSpPr>
            <p:cNvPr id="222" name="MS2"/>
            <p:cNvSpPr/>
            <p:nvPr/>
          </p:nvSpPr>
          <p:spPr>
            <a:xfrm>
              <a:off x="5452110" y="4311396"/>
              <a:ext cx="228600" cy="68580"/>
            </a:xfrm>
            <a:prstGeom prst="rect">
              <a:avLst/>
            </a:prstGeom>
            <a:solidFill>
              <a:srgbClr val="C9B991"/>
            </a:solidFill>
            <a:ln>
              <a:noFill/>
            </a:ln>
          </p:spPr>
          <p:txBody>
            <a:bodyPr/>
            <a:lstStyle/>
            <a:p>
              <a:endParaRPr lang="en-US"/>
            </a:p>
          </p:txBody>
        </p:sp>
        <p:sp>
          <p:nvSpPr>
            <p:cNvPr id="226" name="LblModel"/>
            <p:cNvSpPr txBox="1"/>
            <p:nvPr/>
          </p:nvSpPr>
          <p:spPr>
            <a:xfrm>
              <a:off x="4606290" y="4699000"/>
              <a:ext cx="1371600" cy="240000"/>
            </a:xfrm>
            <a:prstGeom prst="rect">
              <a:avLst/>
            </a:prstGeom>
            <a:noFill/>
            <a:ln>
              <a:noFill/>
            </a:ln>
          </p:spPr>
          <p:txBody>
            <a:bodyPr wrap="square" lIns="0" tIns="0" rIns="0" bIns="0" anchor="t"/>
            <a:lstStyle/>
            <a:p>
              <a:pPr algn="ctr">
                <a:spcAft>
                  <a:spcPts val="0"/>
                </a:spcAft>
                <a:buNone/>
              </a:pPr>
              <a:r>
                <a:rPr lang="en-US" sz="1400" b="1" dirty="0">
                  <a:solidFill>
                    <a:srgbClr val="8E6F3E"/>
                  </a:solidFill>
                </a:rPr>
                <a:t>MODEL</a:t>
              </a:r>
            </a:p>
          </p:txBody>
        </p:sp>
      </p:grpSp>
      <p:grpSp>
        <p:nvGrpSpPr>
          <p:cNvPr id="18" name="Group 17">
            <a:extLst>
              <a:ext uri="{FF2B5EF4-FFF2-40B4-BE49-F238E27FC236}">
                <a16:creationId xmlns:a16="http://schemas.microsoft.com/office/drawing/2014/main" id="{DD69ACE2-8677-E377-1F0F-4C6678A1F180}"/>
              </a:ext>
            </a:extLst>
          </p:cNvPr>
          <p:cNvGrpSpPr/>
          <p:nvPr/>
        </p:nvGrpSpPr>
        <p:grpSpPr>
          <a:xfrm>
            <a:off x="1262400" y="3757776"/>
            <a:ext cx="1371600" cy="753334"/>
            <a:chOff x="2146730" y="4130536"/>
            <a:chExt cx="1371600" cy="753334"/>
          </a:xfrm>
        </p:grpSpPr>
        <p:sp>
          <p:nvSpPr>
            <p:cNvPr id="224" name="ReqIcon"/>
            <p:cNvSpPr/>
            <p:nvPr/>
          </p:nvSpPr>
          <p:spPr>
            <a:xfrm>
              <a:off x="2672510" y="4130536"/>
              <a:ext cx="320040" cy="320040"/>
            </a:xfrm>
            <a:custGeom>
              <a:avLst/>
              <a:gdLst/>
              <a:ahLst/>
              <a:cxnLst/>
              <a:rect l="0" t="0" r="320040" b="320040"/>
              <a:pathLst>
                <a:path w="320040" h="320040" fill="none">
                  <a:moveTo>
                    <a:pt x="48006" y="176022"/>
                  </a:moveTo>
                  <a:lnTo>
                    <a:pt x="128016" y="264033"/>
                  </a:lnTo>
                  <a:lnTo>
                    <a:pt x="272034" y="64008"/>
                  </a:lnTo>
                </a:path>
              </a:pathLst>
            </a:custGeom>
            <a:noFill/>
            <a:ln w="57150" cap="rnd">
              <a:solidFill>
                <a:srgbClr val="8E6F3E"/>
              </a:solidFill>
              <a:round/>
            </a:ln>
          </p:spPr>
          <p:txBody>
            <a:bodyPr/>
            <a:lstStyle/>
            <a:p>
              <a:endParaRPr lang="en-US"/>
            </a:p>
          </p:txBody>
        </p:sp>
        <p:sp>
          <p:nvSpPr>
            <p:cNvPr id="227" name="LblObligation"/>
            <p:cNvSpPr txBox="1"/>
            <p:nvPr/>
          </p:nvSpPr>
          <p:spPr>
            <a:xfrm>
              <a:off x="2146730" y="4643870"/>
              <a:ext cx="1371600" cy="240000"/>
            </a:xfrm>
            <a:prstGeom prst="rect">
              <a:avLst/>
            </a:prstGeom>
            <a:noFill/>
            <a:ln>
              <a:noFill/>
            </a:ln>
          </p:spPr>
          <p:txBody>
            <a:bodyPr wrap="square" lIns="0" tIns="0" rIns="0" bIns="0" anchor="t"/>
            <a:lstStyle/>
            <a:p>
              <a:pPr algn="ctr">
                <a:spcAft>
                  <a:spcPts val="0"/>
                </a:spcAft>
                <a:buNone/>
              </a:pPr>
              <a:r>
                <a:rPr lang="en-US" sz="1400" b="1" dirty="0">
                  <a:solidFill>
                    <a:srgbClr val="8E6F3E"/>
                  </a:solidFill>
                </a:rPr>
                <a:t>OBLIGATION</a:t>
              </a:r>
            </a:p>
          </p:txBody>
        </p:sp>
      </p:grpSp>
      <p:sp>
        <p:nvSpPr>
          <p:cNvPr id="109" name="TwoLines"/>
          <p:cNvSpPr txBox="1"/>
          <p:nvPr/>
        </p:nvSpPr>
        <p:spPr>
          <a:xfrm>
            <a:off x="224028" y="4956048"/>
            <a:ext cx="8695944" cy="822960"/>
          </a:xfrm>
          <a:prstGeom prst="rect">
            <a:avLst/>
          </a:prstGeom>
          <a:noFill/>
          <a:ln>
            <a:noFill/>
          </a:ln>
        </p:spPr>
        <p:txBody>
          <a:bodyPr wrap="square" lIns="0" tIns="0" rIns="0" bIns="0" anchor="t"/>
          <a:lstStyle/>
          <a:p>
            <a:pPr algn="ctr">
              <a:buNone/>
            </a:pPr>
            <a:r>
              <a:rPr lang="en-US" sz="2000" b="0" i="0" dirty="0">
                <a:solidFill>
                  <a:srgbClr val="555960"/>
                </a:solidFill>
              </a:rPr>
              <a:t>Lecture 1 </a:t>
            </a:r>
            <a:r>
              <a:rPr lang="en-US" sz="2000" dirty="0">
                <a:solidFill>
                  <a:srgbClr val="555960"/>
                </a:solidFill>
              </a:rPr>
              <a:t>(today)</a:t>
            </a:r>
            <a:r>
              <a:rPr lang="en-US" sz="2000" b="0" i="0" dirty="0">
                <a:solidFill>
                  <a:srgbClr val="555960"/>
                </a:solidFill>
              </a:rPr>
              <a:t>: </a:t>
            </a:r>
            <a:r>
              <a:rPr lang="en-US" sz="2000" dirty="0">
                <a:solidFill>
                  <a:srgbClr val="555960"/>
                </a:solidFill>
              </a:rPr>
              <a:t>O</a:t>
            </a:r>
            <a:r>
              <a:rPr lang="en-US" sz="2000" b="0" i="0" dirty="0">
                <a:solidFill>
                  <a:srgbClr val="555960"/>
                </a:solidFill>
              </a:rPr>
              <a:t>ne model, one question.</a:t>
            </a:r>
          </a:p>
          <a:p>
            <a:pPr algn="ctr">
              <a:spcBef>
                <a:spcPts val="160"/>
              </a:spcBef>
              <a:buNone/>
            </a:pPr>
            <a:r>
              <a:rPr lang="en-US" sz="2000" b="0" i="0" dirty="0">
                <a:solidFill>
                  <a:srgbClr val="555960"/>
                </a:solidFill>
              </a:rPr>
              <a:t>Lecture 2: Modeling larger systems</a:t>
            </a:r>
          </a:p>
        </p:txBody>
      </p:sp>
      <p:grpSp>
        <p:nvGrpSpPr>
          <p:cNvPr id="19" name="Group 18">
            <a:extLst>
              <a:ext uri="{FF2B5EF4-FFF2-40B4-BE49-F238E27FC236}">
                <a16:creationId xmlns:a16="http://schemas.microsoft.com/office/drawing/2014/main" id="{6F3A5A9A-02FE-680C-23F4-3B3CEC707CD7}"/>
              </a:ext>
            </a:extLst>
          </p:cNvPr>
          <p:cNvGrpSpPr/>
          <p:nvPr/>
        </p:nvGrpSpPr>
        <p:grpSpPr>
          <a:xfrm>
            <a:off x="6732270" y="3639682"/>
            <a:ext cx="1508760" cy="915640"/>
            <a:chOff x="6691685" y="4023360"/>
            <a:chExt cx="1508760" cy="915640"/>
          </a:xfrm>
        </p:grpSpPr>
        <p:sp>
          <p:nvSpPr>
            <p:cNvPr id="4" name="M0">
              <a:extLst>
                <a:ext uri="{FF2B5EF4-FFF2-40B4-BE49-F238E27FC236}">
                  <a16:creationId xmlns:a16="http://schemas.microsoft.com/office/drawing/2014/main" id="{E193AD8B-3A76-AD0C-5D1D-311D7DD87F69}"/>
                </a:ext>
              </a:extLst>
            </p:cNvPr>
            <p:cNvSpPr/>
            <p:nvPr/>
          </p:nvSpPr>
          <p:spPr>
            <a:xfrm>
              <a:off x="6691685" y="4050792"/>
              <a:ext cx="182880" cy="182880"/>
            </a:xfrm>
            <a:prstGeom prst="rect">
              <a:avLst/>
            </a:prstGeom>
            <a:solidFill>
              <a:srgbClr val="C9B991"/>
            </a:solidFill>
            <a:ln>
              <a:noFill/>
            </a:ln>
          </p:spPr>
          <p:txBody>
            <a:bodyPr/>
            <a:lstStyle/>
            <a:p>
              <a:endParaRPr lang="en-US"/>
            </a:p>
          </p:txBody>
        </p:sp>
        <p:sp>
          <p:nvSpPr>
            <p:cNvPr id="5" name="M1">
              <a:extLst>
                <a:ext uri="{FF2B5EF4-FFF2-40B4-BE49-F238E27FC236}">
                  <a16:creationId xmlns:a16="http://schemas.microsoft.com/office/drawing/2014/main" id="{0DC84FBB-88D2-3F25-9332-9C5D93E6ED90}"/>
                </a:ext>
              </a:extLst>
            </p:cNvPr>
            <p:cNvSpPr/>
            <p:nvPr/>
          </p:nvSpPr>
          <p:spPr>
            <a:xfrm>
              <a:off x="6920285" y="4279392"/>
              <a:ext cx="137160" cy="137160"/>
            </a:xfrm>
            <a:prstGeom prst="ellipse">
              <a:avLst/>
            </a:prstGeom>
            <a:solidFill>
              <a:srgbClr val="C9B991"/>
            </a:solidFill>
            <a:ln>
              <a:noFill/>
            </a:ln>
          </p:spPr>
          <p:txBody>
            <a:bodyPr/>
            <a:lstStyle/>
            <a:p>
              <a:endParaRPr lang="en-US"/>
            </a:p>
          </p:txBody>
        </p:sp>
        <p:sp>
          <p:nvSpPr>
            <p:cNvPr id="6" name="M2">
              <a:extLst>
                <a:ext uri="{FF2B5EF4-FFF2-40B4-BE49-F238E27FC236}">
                  <a16:creationId xmlns:a16="http://schemas.microsoft.com/office/drawing/2014/main" id="{8DA0E25E-2504-8971-F95B-6AD925DBEA12}"/>
                </a:ext>
              </a:extLst>
            </p:cNvPr>
            <p:cNvSpPr/>
            <p:nvPr/>
          </p:nvSpPr>
          <p:spPr>
            <a:xfrm>
              <a:off x="6794555" y="4576572"/>
              <a:ext cx="228600" cy="68580"/>
            </a:xfrm>
            <a:prstGeom prst="rect">
              <a:avLst/>
            </a:prstGeom>
            <a:solidFill>
              <a:srgbClr val="C9B991"/>
            </a:solidFill>
            <a:ln>
              <a:noFill/>
            </a:ln>
          </p:spPr>
          <p:txBody>
            <a:bodyPr/>
            <a:lstStyle/>
            <a:p>
              <a:endParaRPr lang="en-US"/>
            </a:p>
          </p:txBody>
        </p:sp>
        <p:sp>
          <p:nvSpPr>
            <p:cNvPr id="7" name="M3">
              <a:extLst>
                <a:ext uri="{FF2B5EF4-FFF2-40B4-BE49-F238E27FC236}">
                  <a16:creationId xmlns:a16="http://schemas.microsoft.com/office/drawing/2014/main" id="{1EACDCAA-95F5-D55D-4A87-F9995EFD0504}"/>
                </a:ext>
              </a:extLst>
            </p:cNvPr>
            <p:cNvSpPr/>
            <p:nvPr/>
          </p:nvSpPr>
          <p:spPr>
            <a:xfrm>
              <a:off x="7103165" y="4023360"/>
              <a:ext cx="205740" cy="137160"/>
            </a:xfrm>
            <a:prstGeom prst="rect">
              <a:avLst/>
            </a:prstGeom>
            <a:solidFill>
              <a:srgbClr val="C9B991"/>
            </a:solidFill>
            <a:ln>
              <a:noFill/>
            </a:ln>
          </p:spPr>
          <p:txBody>
            <a:bodyPr/>
            <a:lstStyle/>
            <a:p>
              <a:endParaRPr lang="en-US"/>
            </a:p>
          </p:txBody>
        </p:sp>
        <p:sp>
          <p:nvSpPr>
            <p:cNvPr id="8" name="M4">
              <a:extLst>
                <a:ext uri="{FF2B5EF4-FFF2-40B4-BE49-F238E27FC236}">
                  <a16:creationId xmlns:a16="http://schemas.microsoft.com/office/drawing/2014/main" id="{09EF95A2-2E68-EF3F-7FF4-9A978E1E2A29}"/>
                </a:ext>
              </a:extLst>
            </p:cNvPr>
            <p:cNvSpPr/>
            <p:nvPr/>
          </p:nvSpPr>
          <p:spPr>
            <a:xfrm>
              <a:off x="7194605" y="4416552"/>
              <a:ext cx="182880" cy="182880"/>
            </a:xfrm>
            <a:prstGeom prst="ellipse">
              <a:avLst/>
            </a:prstGeom>
            <a:solidFill>
              <a:srgbClr val="C9B991"/>
            </a:solidFill>
            <a:ln>
              <a:noFill/>
            </a:ln>
          </p:spPr>
          <p:txBody>
            <a:bodyPr/>
            <a:lstStyle/>
            <a:p>
              <a:endParaRPr lang="en-US"/>
            </a:p>
          </p:txBody>
        </p:sp>
        <p:sp>
          <p:nvSpPr>
            <p:cNvPr id="9" name="M5">
              <a:extLst>
                <a:ext uri="{FF2B5EF4-FFF2-40B4-BE49-F238E27FC236}">
                  <a16:creationId xmlns:a16="http://schemas.microsoft.com/office/drawing/2014/main" id="{F53C05BC-A0C0-1BBB-EFC3-2FB3993E0BF7}"/>
                </a:ext>
              </a:extLst>
            </p:cNvPr>
            <p:cNvSpPr/>
            <p:nvPr/>
          </p:nvSpPr>
          <p:spPr>
            <a:xfrm>
              <a:off x="7377485" y="4050792"/>
              <a:ext cx="137160" cy="205740"/>
            </a:xfrm>
            <a:prstGeom prst="rect">
              <a:avLst/>
            </a:prstGeom>
            <a:solidFill>
              <a:srgbClr val="C9B991"/>
            </a:solidFill>
            <a:ln>
              <a:noFill/>
            </a:ln>
          </p:spPr>
          <p:txBody>
            <a:bodyPr/>
            <a:lstStyle/>
            <a:p>
              <a:endParaRPr lang="en-US"/>
            </a:p>
          </p:txBody>
        </p:sp>
        <p:sp>
          <p:nvSpPr>
            <p:cNvPr id="10" name="M6">
              <a:extLst>
                <a:ext uri="{FF2B5EF4-FFF2-40B4-BE49-F238E27FC236}">
                  <a16:creationId xmlns:a16="http://schemas.microsoft.com/office/drawing/2014/main" id="{79FA4EDC-A64A-D907-D600-8253B15D50DD}"/>
                </a:ext>
              </a:extLst>
            </p:cNvPr>
            <p:cNvSpPr/>
            <p:nvPr/>
          </p:nvSpPr>
          <p:spPr>
            <a:xfrm>
              <a:off x="7514645" y="4462272"/>
              <a:ext cx="114300" cy="114300"/>
            </a:xfrm>
            <a:prstGeom prst="ellipse">
              <a:avLst/>
            </a:prstGeom>
            <a:solidFill>
              <a:srgbClr val="C9B991"/>
            </a:solidFill>
            <a:ln>
              <a:noFill/>
            </a:ln>
          </p:spPr>
          <p:txBody>
            <a:bodyPr/>
            <a:lstStyle/>
            <a:p>
              <a:endParaRPr lang="en-US"/>
            </a:p>
          </p:txBody>
        </p:sp>
        <p:sp>
          <p:nvSpPr>
            <p:cNvPr id="11" name="M7">
              <a:extLst>
                <a:ext uri="{FF2B5EF4-FFF2-40B4-BE49-F238E27FC236}">
                  <a16:creationId xmlns:a16="http://schemas.microsoft.com/office/drawing/2014/main" id="{CF75CA27-268A-39A9-6383-319BA9C46270}"/>
                </a:ext>
              </a:extLst>
            </p:cNvPr>
            <p:cNvSpPr/>
            <p:nvPr/>
          </p:nvSpPr>
          <p:spPr>
            <a:xfrm>
              <a:off x="7606085" y="4233672"/>
              <a:ext cx="160020" cy="160020"/>
            </a:xfrm>
            <a:prstGeom prst="rect">
              <a:avLst/>
            </a:prstGeom>
            <a:solidFill>
              <a:srgbClr val="C9B991"/>
            </a:solidFill>
            <a:ln>
              <a:noFill/>
            </a:ln>
          </p:spPr>
          <p:txBody>
            <a:bodyPr/>
            <a:lstStyle/>
            <a:p>
              <a:endParaRPr lang="en-US"/>
            </a:p>
          </p:txBody>
        </p:sp>
        <p:sp>
          <p:nvSpPr>
            <p:cNvPr id="12" name="M8">
              <a:extLst>
                <a:ext uri="{FF2B5EF4-FFF2-40B4-BE49-F238E27FC236}">
                  <a16:creationId xmlns:a16="http://schemas.microsoft.com/office/drawing/2014/main" id="{4A5BECD4-2388-9AD4-0481-7AB90168AA17}"/>
                </a:ext>
              </a:extLst>
            </p:cNvPr>
            <p:cNvSpPr/>
            <p:nvPr/>
          </p:nvSpPr>
          <p:spPr>
            <a:xfrm>
              <a:off x="7743245" y="4023360"/>
              <a:ext cx="137160" cy="137160"/>
            </a:xfrm>
            <a:prstGeom prst="rect">
              <a:avLst/>
            </a:prstGeom>
            <a:solidFill>
              <a:srgbClr val="C9B991"/>
            </a:solidFill>
            <a:ln>
              <a:noFill/>
            </a:ln>
          </p:spPr>
          <p:txBody>
            <a:bodyPr/>
            <a:lstStyle/>
            <a:p>
              <a:endParaRPr lang="en-US"/>
            </a:p>
          </p:txBody>
        </p:sp>
        <p:sp>
          <p:nvSpPr>
            <p:cNvPr id="13" name="M9">
              <a:extLst>
                <a:ext uri="{FF2B5EF4-FFF2-40B4-BE49-F238E27FC236}">
                  <a16:creationId xmlns:a16="http://schemas.microsoft.com/office/drawing/2014/main" id="{B0E6D59E-D285-754B-0E11-9D054B7C88D4}"/>
                </a:ext>
              </a:extLst>
            </p:cNvPr>
            <p:cNvSpPr/>
            <p:nvPr/>
          </p:nvSpPr>
          <p:spPr>
            <a:xfrm>
              <a:off x="7834685" y="4462272"/>
              <a:ext cx="137160" cy="137160"/>
            </a:xfrm>
            <a:prstGeom prst="ellipse">
              <a:avLst/>
            </a:prstGeom>
            <a:solidFill>
              <a:srgbClr val="C9B991"/>
            </a:solidFill>
            <a:ln>
              <a:noFill/>
            </a:ln>
          </p:spPr>
          <p:txBody>
            <a:bodyPr/>
            <a:lstStyle/>
            <a:p>
              <a:endParaRPr lang="en-US"/>
            </a:p>
          </p:txBody>
        </p:sp>
        <p:sp>
          <p:nvSpPr>
            <p:cNvPr id="14" name="M10">
              <a:extLst>
                <a:ext uri="{FF2B5EF4-FFF2-40B4-BE49-F238E27FC236}">
                  <a16:creationId xmlns:a16="http://schemas.microsoft.com/office/drawing/2014/main" id="{A2233ED2-5254-3491-BD9F-5B1D4BF7FC6A}"/>
                </a:ext>
              </a:extLst>
            </p:cNvPr>
            <p:cNvSpPr/>
            <p:nvPr/>
          </p:nvSpPr>
          <p:spPr>
            <a:xfrm>
              <a:off x="7971845" y="4279392"/>
              <a:ext cx="114300" cy="114300"/>
            </a:xfrm>
            <a:prstGeom prst="rect">
              <a:avLst/>
            </a:prstGeom>
            <a:solidFill>
              <a:srgbClr val="C9B991"/>
            </a:solidFill>
            <a:ln>
              <a:noFill/>
            </a:ln>
          </p:spPr>
          <p:txBody>
            <a:bodyPr/>
            <a:lstStyle/>
            <a:p>
              <a:endParaRPr lang="en-US"/>
            </a:p>
          </p:txBody>
        </p:sp>
        <p:sp>
          <p:nvSpPr>
            <p:cNvPr id="15" name="M11">
              <a:extLst>
                <a:ext uri="{FF2B5EF4-FFF2-40B4-BE49-F238E27FC236}">
                  <a16:creationId xmlns:a16="http://schemas.microsoft.com/office/drawing/2014/main" id="{BA4AA580-D524-D7D5-3646-1FB9EED67736}"/>
                </a:ext>
              </a:extLst>
            </p:cNvPr>
            <p:cNvSpPr/>
            <p:nvPr/>
          </p:nvSpPr>
          <p:spPr>
            <a:xfrm>
              <a:off x="8109005" y="4096512"/>
              <a:ext cx="91440" cy="91440"/>
            </a:xfrm>
            <a:prstGeom prst="ellipse">
              <a:avLst/>
            </a:prstGeom>
            <a:solidFill>
              <a:srgbClr val="C9B991"/>
            </a:solidFill>
            <a:ln>
              <a:noFill/>
            </a:ln>
          </p:spPr>
          <p:txBody>
            <a:bodyPr/>
            <a:lstStyle/>
            <a:p>
              <a:endParaRPr lang="en-US"/>
            </a:p>
          </p:txBody>
        </p:sp>
        <p:sp>
          <p:nvSpPr>
            <p:cNvPr id="16" name="LblTerritory">
              <a:extLst>
                <a:ext uri="{FF2B5EF4-FFF2-40B4-BE49-F238E27FC236}">
                  <a16:creationId xmlns:a16="http://schemas.microsoft.com/office/drawing/2014/main" id="{2A59FBC1-031C-6BC5-A6ED-2D11AE925F0C}"/>
                </a:ext>
              </a:extLst>
            </p:cNvPr>
            <p:cNvSpPr txBox="1"/>
            <p:nvPr/>
          </p:nvSpPr>
          <p:spPr>
            <a:xfrm>
              <a:off x="6760265" y="4699000"/>
              <a:ext cx="1371600" cy="240000"/>
            </a:xfrm>
            <a:prstGeom prst="rect">
              <a:avLst/>
            </a:prstGeom>
            <a:noFill/>
            <a:ln>
              <a:noFill/>
            </a:ln>
          </p:spPr>
          <p:txBody>
            <a:bodyPr wrap="square" lIns="0" tIns="0" rIns="0" bIns="0" anchor="t"/>
            <a:lstStyle/>
            <a:p>
              <a:pPr algn="ctr">
                <a:spcAft>
                  <a:spcPts val="0"/>
                </a:spcAft>
                <a:buNone/>
              </a:pPr>
              <a:r>
                <a:rPr lang="en-US" sz="1400" b="1" dirty="0">
                  <a:solidFill>
                    <a:srgbClr val="8E6F3E"/>
                  </a:solidFill>
                </a:rPr>
                <a:t>TERRITORY</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77" y="136525"/>
            <a:ext cx="9724102" cy="638175"/>
          </a:xfrm>
        </p:spPr>
        <p:txBody>
          <a:bodyPr>
            <a:noAutofit/>
          </a:bodyPr>
          <a:lstStyle/>
          <a:p>
            <a:pPr>
              <a:buNone/>
              <a:defRPr b="0"/>
            </a:pPr>
            <a:r>
              <a:rPr lang="en-US" sz="2000" b="0" i="0" dirty="0">
                <a:solidFill>
                  <a:srgbClr val="000000"/>
                </a:solidFill>
              </a:rPr>
              <a:t>Our delegate, the agent, works inside an engineer-able environment</a:t>
            </a:r>
          </a:p>
        </p:txBody>
      </p:sp>
      <p:sp>
        <p:nvSpPr>
          <p:cNvPr id="3" name="Slide Number Placeholder 3"/>
          <p:cNvSpPr>
            <a:spLocks noGrp="1"/>
          </p:cNvSpPr>
          <p:nvPr>
            <p:ph type="sldNum" sz="quarter" idx="4"/>
          </p:nvPr>
        </p:nvSpPr>
        <p:spPr/>
        <p:txBody>
          <a:bodyPr/>
          <a:lstStyle/>
          <a:p>
            <a:fld id="{B7EB45DA-9A0D-DC49-8E02-F30A5DDC21C3}" type="slidenum">
              <a:rPr lang="en-US" smtClean="0"/>
              <a:t>2</a:t>
            </a:fld>
            <a:endParaRPr lang="en-US"/>
          </a:p>
        </p:txBody>
      </p:sp>
      <p:sp>
        <p:nvSpPr>
          <p:cNvPr id="100" name="Env" descr="Enclosure labelled ENGINEERING ENVIRONMENT containing the whole delegation path: a task enters, a reasoner works, an artifact comes out, and a models station feeds the path before the reasoner runs."/>
          <p:cNvSpPr/>
          <p:nvPr/>
        </p:nvSpPr>
        <p:spPr>
          <a:xfrm>
            <a:off x="274320" y="896112"/>
            <a:ext cx="7498080" cy="4370832"/>
          </a:xfrm>
          <a:prstGeom prst="rect">
            <a:avLst/>
          </a:prstGeom>
          <a:noFill/>
          <a:ln w="25400">
            <a:solidFill>
              <a:srgbClr val="8E6F3E"/>
            </a:solidFill>
          </a:ln>
        </p:spPr>
        <p:txBody>
          <a:bodyPr/>
          <a:lstStyle/>
          <a:p>
            <a:endParaRPr/>
          </a:p>
        </p:txBody>
      </p:sp>
      <p:sp>
        <p:nvSpPr>
          <p:cNvPr id="101" name="EnvLbl" descr="Label: ENGINEERING ENVIRONMENT"/>
          <p:cNvSpPr txBox="1"/>
          <p:nvPr/>
        </p:nvSpPr>
        <p:spPr>
          <a:xfrm>
            <a:off x="548640" y="969264"/>
            <a:ext cx="6949440" cy="384048"/>
          </a:xfrm>
          <a:prstGeom prst="rect">
            <a:avLst/>
          </a:prstGeom>
          <a:noFill/>
          <a:ln>
            <a:noFill/>
          </a:ln>
        </p:spPr>
        <p:txBody>
          <a:bodyPr wrap="square" lIns="0" tIns="0" rIns="0" bIns="0" anchor="ctr"/>
          <a:lstStyle/>
          <a:p>
            <a:pPr algn="ctr">
              <a:buNone/>
            </a:pPr>
            <a:r>
              <a:rPr lang="en-US" sz="2000" b="1" i="0" dirty="0">
                <a:solidFill>
                  <a:srgbClr val="8E6F3E"/>
                </a:solidFill>
              </a:rPr>
              <a:t>ENGINEERING ENVIRONMENT</a:t>
            </a:r>
          </a:p>
        </p:txBody>
      </p:sp>
      <p:sp>
        <p:nvSpPr>
          <p:cNvPr id="102" name="Task" descr="Station 1 of 4: TASK, what we want done."/>
          <p:cNvSpPr/>
          <p:nvPr/>
        </p:nvSpPr>
        <p:spPr>
          <a:xfrm>
            <a:off x="548640" y="3438144"/>
            <a:ext cx="1645920" cy="731520"/>
          </a:xfrm>
          <a:prstGeom prst="rect">
            <a:avLst/>
          </a:prstGeom>
          <a:solidFill>
            <a:srgbClr val="F5F1E8"/>
          </a:solidFill>
          <a:ln w="19050">
            <a:solidFill>
              <a:srgbClr val="C9B991"/>
            </a:solidFill>
          </a:ln>
        </p:spPr>
        <p:txBody>
          <a:bodyPr wrap="square" lIns="27432" tIns="22860" rIns="27432" bIns="22860" anchor="ctr"/>
          <a:lstStyle/>
          <a:p>
            <a:pPr algn="ctr">
              <a:buNone/>
            </a:pPr>
            <a:r>
              <a:rPr lang="en-US" sz="1800" b="1" i="0" dirty="0">
                <a:solidFill>
                  <a:srgbClr val="5C4826"/>
                </a:solidFill>
              </a:rPr>
              <a:t>TASK</a:t>
            </a:r>
          </a:p>
        </p:txBody>
      </p:sp>
      <p:cxnSp>
        <p:nvCxnSpPr>
          <p:cNvPr id="103" name="Conn1" descr="Arrow from TASK to REASONER; the models station feeds this segment."/>
          <p:cNvCxnSpPr/>
          <p:nvPr/>
        </p:nvCxnSpPr>
        <p:spPr>
          <a:xfrm>
            <a:off x="2258568" y="3803904"/>
            <a:ext cx="886968" cy="0"/>
          </a:xfrm>
          <a:prstGeom prst="straightConnector1">
            <a:avLst/>
          </a:prstGeom>
          <a:ln w="34925">
            <a:solidFill>
              <a:srgbClr val="8E6F3E"/>
            </a:solidFill>
            <a:tailEnd type="triangle" w="lg" len="lg"/>
          </a:ln>
        </p:spPr>
      </p:cxnSp>
      <p:sp>
        <p:nvSpPr>
          <p:cNvPr id="104" name="Reasoner" descr="Station 3 of 4: REASONER, what does the work."/>
          <p:cNvSpPr/>
          <p:nvPr/>
        </p:nvSpPr>
        <p:spPr>
          <a:xfrm>
            <a:off x="3200400" y="3438144"/>
            <a:ext cx="1645920" cy="731520"/>
          </a:xfrm>
          <a:prstGeom prst="rect">
            <a:avLst/>
          </a:prstGeom>
          <a:solidFill>
            <a:srgbClr val="F5F1E8"/>
          </a:solidFill>
          <a:ln w="19050">
            <a:solidFill>
              <a:srgbClr val="C9B991"/>
            </a:solidFill>
          </a:ln>
        </p:spPr>
        <p:txBody>
          <a:bodyPr wrap="square" lIns="27432" tIns="22860" rIns="27432" bIns="22860" anchor="ctr"/>
          <a:lstStyle/>
          <a:p>
            <a:pPr algn="ctr">
              <a:buNone/>
            </a:pPr>
            <a:r>
              <a:rPr lang="en-US" sz="1800" b="1" i="0" dirty="0">
                <a:solidFill>
                  <a:srgbClr val="5C4826"/>
                </a:solidFill>
              </a:rPr>
              <a:t>REASONER</a:t>
            </a:r>
          </a:p>
        </p:txBody>
      </p:sp>
      <p:sp>
        <p:nvSpPr>
          <p:cNvPr id="105" name="RealLbl" descr="Label on the arrow from REASONER to ARTIFACT: realization."/>
          <p:cNvSpPr txBox="1"/>
          <p:nvPr/>
        </p:nvSpPr>
        <p:spPr>
          <a:xfrm>
            <a:off x="4846320" y="3456432"/>
            <a:ext cx="1005840" cy="292608"/>
          </a:xfrm>
          <a:prstGeom prst="rect">
            <a:avLst/>
          </a:prstGeom>
          <a:noFill/>
          <a:ln>
            <a:noFill/>
          </a:ln>
        </p:spPr>
        <p:txBody>
          <a:bodyPr wrap="none" lIns="0" tIns="0" rIns="0" bIns="0" anchor="ctr"/>
          <a:lstStyle/>
          <a:p>
            <a:pPr algn="ctr">
              <a:buNone/>
            </a:pPr>
            <a:r>
              <a:rPr lang="en-US" sz="1500" b="0" i="1" dirty="0">
                <a:solidFill>
                  <a:srgbClr val="555960"/>
                </a:solidFill>
              </a:rPr>
              <a:t>realization</a:t>
            </a:r>
          </a:p>
        </p:txBody>
      </p:sp>
      <p:cxnSp>
        <p:nvCxnSpPr>
          <p:cNvPr id="106" name="Conn2" descr="Arrow from REASONER to ARTIFACT, labelled realization."/>
          <p:cNvCxnSpPr/>
          <p:nvPr/>
        </p:nvCxnSpPr>
        <p:spPr>
          <a:xfrm>
            <a:off x="4910328" y="3803904"/>
            <a:ext cx="886968" cy="0"/>
          </a:xfrm>
          <a:prstGeom prst="straightConnector1">
            <a:avLst/>
          </a:prstGeom>
          <a:ln w="34925">
            <a:solidFill>
              <a:srgbClr val="8E6F3E"/>
            </a:solidFill>
            <a:tailEnd type="triangle" w="lg" len="lg"/>
          </a:ln>
        </p:spPr>
      </p:cxnSp>
      <p:sp>
        <p:nvSpPr>
          <p:cNvPr id="107" name="Artifact" descr="Station 4 of 4: ARTIFACT, what comes out."/>
          <p:cNvSpPr/>
          <p:nvPr/>
        </p:nvSpPr>
        <p:spPr>
          <a:xfrm>
            <a:off x="5852160" y="3438144"/>
            <a:ext cx="1645920" cy="731520"/>
          </a:xfrm>
          <a:prstGeom prst="rect">
            <a:avLst/>
          </a:prstGeom>
          <a:solidFill>
            <a:srgbClr val="F5F1E8"/>
          </a:solidFill>
          <a:ln w="19050">
            <a:solidFill>
              <a:srgbClr val="C9B991"/>
            </a:solidFill>
          </a:ln>
        </p:spPr>
        <p:txBody>
          <a:bodyPr wrap="square" lIns="27432" tIns="22860" rIns="27432" bIns="22860" anchor="ctr"/>
          <a:lstStyle/>
          <a:p>
            <a:pPr algn="ctr">
              <a:buNone/>
            </a:pPr>
            <a:r>
              <a:rPr lang="en-US" sz="1800" b="1" i="0" dirty="0">
                <a:solidFill>
                  <a:srgbClr val="5C4826"/>
                </a:solidFill>
              </a:rPr>
              <a:t>ARTIFACT</a:t>
            </a:r>
          </a:p>
        </p:txBody>
      </p:sp>
      <p:sp>
        <p:nvSpPr>
          <p:cNvPr id="110" name="ModAnn" descr="Annotation, left: MODELING changes the reasoning surface."/>
          <p:cNvSpPr txBox="1"/>
          <p:nvPr/>
        </p:nvSpPr>
        <p:spPr>
          <a:xfrm>
            <a:off x="1143000" y="1399032"/>
            <a:ext cx="3108960" cy="640080"/>
          </a:xfrm>
          <a:prstGeom prst="rect">
            <a:avLst/>
          </a:prstGeom>
          <a:noFill/>
          <a:ln>
            <a:noFill/>
          </a:ln>
        </p:spPr>
        <p:txBody>
          <a:bodyPr wrap="square" lIns="0" tIns="0" rIns="0" bIns="0" anchor="ctr"/>
          <a:lstStyle/>
          <a:p>
            <a:pPr algn="ctr">
              <a:buNone/>
            </a:pPr>
            <a:r>
              <a:rPr lang="en-US" sz="1800" b="1" i="0" dirty="0">
                <a:solidFill>
                  <a:srgbClr val="C8102E"/>
                </a:solidFill>
              </a:rPr>
              <a:t>MODELING</a:t>
            </a:r>
          </a:p>
          <a:p>
            <a:pPr algn="ctr">
              <a:spcBef>
                <a:spcPts val="120"/>
              </a:spcBef>
              <a:buNone/>
            </a:pPr>
            <a:r>
              <a:rPr lang="en-US" sz="1500" b="0" i="1" dirty="0">
                <a:solidFill>
                  <a:srgbClr val="555960"/>
                </a:solidFill>
              </a:rPr>
              <a:t>changes the reasoning surface</a:t>
            </a:r>
          </a:p>
        </p:txBody>
      </p:sp>
      <p:sp>
        <p:nvSpPr>
          <p:cNvPr id="111" name="Models" descr="Station 2 of 4, drawn with the heavy rim because it is the one station this lecture pair is about: MODELS, the representation."/>
          <p:cNvSpPr/>
          <p:nvPr/>
        </p:nvSpPr>
        <p:spPr>
          <a:xfrm>
            <a:off x="1874520" y="2148840"/>
            <a:ext cx="1645920" cy="731520"/>
          </a:xfrm>
          <a:prstGeom prst="rect">
            <a:avLst/>
          </a:prstGeom>
          <a:solidFill>
            <a:srgbClr val="FFFFFF"/>
          </a:solidFill>
          <a:ln w="28575">
            <a:solidFill>
              <a:srgbClr val="8E6F3E"/>
            </a:solidFill>
          </a:ln>
        </p:spPr>
        <p:txBody>
          <a:bodyPr wrap="square" lIns="27432" tIns="22860" rIns="27432" bIns="22860" anchor="ctr"/>
          <a:lstStyle/>
          <a:p>
            <a:pPr algn="ctr">
              <a:buNone/>
            </a:pPr>
            <a:r>
              <a:rPr lang="en-US" sz="1800" b="1" i="0" dirty="0">
                <a:solidFill>
                  <a:srgbClr val="5C4826"/>
                </a:solidFill>
              </a:rPr>
              <a:t>MODELS</a:t>
            </a:r>
          </a:p>
        </p:txBody>
      </p:sp>
      <p:cxnSp>
        <p:nvCxnSpPr>
          <p:cNvPr id="112" name="ModArrow" descr="Modeling's lever, one solid stroke ending in an arrowhead that lands on the segment between TASK and REASONER: the representation is on the path before the reasoner ever runs."/>
          <p:cNvCxnSpPr/>
          <p:nvPr/>
        </p:nvCxnSpPr>
        <p:spPr>
          <a:xfrm>
            <a:off x="2697480" y="2916936"/>
            <a:ext cx="0" cy="877824"/>
          </a:xfrm>
          <a:prstGeom prst="straightConnector1">
            <a:avLst/>
          </a:prstGeom>
          <a:ln w="34925">
            <a:solidFill>
              <a:srgbClr val="C8102E"/>
            </a:solidFill>
            <a:tailEnd type="triangle" w="lg" len="lg"/>
          </a:ln>
        </p:spPr>
      </p:cxnSp>
      <p:sp>
        <p:nvSpPr>
          <p:cNvPr id="120" name="AlnAnn" descr="Annotation, right: ALIGNMENT governs what may pass."/>
          <p:cNvSpPr txBox="1"/>
          <p:nvPr/>
        </p:nvSpPr>
        <p:spPr>
          <a:xfrm>
            <a:off x="5440680" y="1399032"/>
            <a:ext cx="2468880" cy="640080"/>
          </a:xfrm>
          <a:prstGeom prst="rect">
            <a:avLst/>
          </a:prstGeom>
          <a:noFill/>
          <a:ln>
            <a:noFill/>
          </a:ln>
        </p:spPr>
        <p:txBody>
          <a:bodyPr wrap="square" lIns="0" tIns="0" rIns="0" bIns="0" anchor="ctr"/>
          <a:lstStyle/>
          <a:p>
            <a:pPr algn="ctr">
              <a:buNone/>
            </a:pPr>
            <a:r>
              <a:rPr lang="en-US" sz="1800" b="1" i="0" dirty="0">
                <a:solidFill>
                  <a:srgbClr val="2E74B5"/>
                </a:solidFill>
              </a:rPr>
              <a:t>ALIGNMENT</a:t>
            </a:r>
          </a:p>
          <a:p>
            <a:pPr algn="ctr">
              <a:spcBef>
                <a:spcPts val="120"/>
              </a:spcBef>
              <a:buNone/>
            </a:pPr>
            <a:r>
              <a:rPr lang="en-US" sz="1500" b="0" i="1" dirty="0">
                <a:solidFill>
                  <a:srgbClr val="555960"/>
                </a:solidFill>
              </a:rPr>
              <a:t>governs what may pass</a:t>
            </a:r>
          </a:p>
        </p:txBody>
      </p:sp>
      <p:cxnSp>
        <p:nvCxnSpPr>
          <p:cNvPr id="121" name="AlnArrow" descr="Alignment's gate, part one: a solid stroke down from the annotation onto the ARTIFACT. It ends in a bar rather than an arrowhead because the gate always acts."/>
          <p:cNvCxnSpPr/>
          <p:nvPr/>
        </p:nvCxnSpPr>
        <p:spPr>
          <a:xfrm>
            <a:off x="6675120" y="2148840"/>
            <a:ext cx="0" cy="1261872"/>
          </a:xfrm>
          <a:prstGeom prst="straightConnector1">
            <a:avLst/>
          </a:prstGeom>
          <a:ln w="34925">
            <a:solidFill>
              <a:srgbClr val="2E74B5"/>
            </a:solidFill>
          </a:ln>
        </p:spPr>
      </p:cxnSp>
      <p:sp>
        <p:nvSpPr>
          <p:cNvPr id="124" name="AlnGate" descr="Alignment's gate, part two: a bar laid across the top edge of the ARTIFACT, the checkpoint every realization is judged at."/>
          <p:cNvSpPr/>
          <p:nvPr/>
        </p:nvSpPr>
        <p:spPr>
          <a:xfrm>
            <a:off x="5732587" y="3406140"/>
            <a:ext cx="1884365" cy="45719"/>
          </a:xfrm>
          <a:prstGeom prst="rect">
            <a:avLst/>
          </a:prstGeom>
          <a:solidFill>
            <a:srgbClr val="2E74B5"/>
          </a:solidFill>
          <a:ln>
            <a:noFill/>
          </a:ln>
        </p:spPr>
        <p:txBody>
          <a:bodyPr/>
          <a:lstStyle/>
          <a:p>
            <a:endParaRPr/>
          </a:p>
        </p:txBody>
      </p:sp>
      <p:cxnSp>
        <p:nvCxnSpPr>
          <p:cNvPr id="122" name="ExitArrow" descr="The egress, and the only stroke that crosses the environment's boundary. It is dashed because that passage is the one conditional thing in the picture: the artifact leaves the engineering environment and acquires consequence only if Alignment's gate lets it."/>
          <p:cNvCxnSpPr/>
          <p:nvPr/>
        </p:nvCxnSpPr>
        <p:spPr>
          <a:xfrm>
            <a:off x="7562088" y="3803904"/>
            <a:ext cx="1170432" cy="0"/>
          </a:xfrm>
          <a:prstGeom prst="straightConnector1">
            <a:avLst/>
          </a:prstGeom>
          <a:ln w="34925">
            <a:solidFill>
              <a:srgbClr val="2E74B5"/>
            </a:solidFill>
            <a:prstDash val="dash"/>
            <a:tailEnd type="triangle" w="lg" len="lg"/>
          </a:ln>
        </p:spPr>
      </p:cxnSp>
      <p:sp>
        <p:nvSpPr>
          <p:cNvPr id="123" name="ExitLbl" descr="Label on the arrow leaving the environment: consequence."/>
          <p:cNvSpPr txBox="1"/>
          <p:nvPr/>
        </p:nvSpPr>
        <p:spPr>
          <a:xfrm>
            <a:off x="7891272" y="3456432"/>
            <a:ext cx="978408" cy="292608"/>
          </a:xfrm>
          <a:prstGeom prst="rect">
            <a:avLst/>
          </a:prstGeom>
          <a:noFill/>
          <a:ln>
            <a:noFill/>
          </a:ln>
        </p:spPr>
        <p:txBody>
          <a:bodyPr wrap="none" lIns="0" tIns="0" rIns="0" bIns="0" anchor="ctr"/>
          <a:lstStyle/>
          <a:p>
            <a:pPr algn="ctr">
              <a:buNone/>
            </a:pPr>
            <a:r>
              <a:rPr lang="en-US" sz="1500" b="0" i="1" dirty="0">
                <a:solidFill>
                  <a:srgbClr val="555960"/>
                </a:solidFill>
              </a:rPr>
              <a:t>consequence</a:t>
            </a:r>
          </a:p>
        </p:txBody>
      </p:sp>
      <p:sp>
        <p:nvSpPr>
          <p:cNvPr id="199" name="FooterBand" descr="Footer: Today: what does Modeling change about this production system?"/>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buNone/>
            </a:pPr>
            <a:r>
              <a:rPr lang="en-US" sz="2000" b="1" i="0" dirty="0">
                <a:solidFill>
                  <a:srgbClr val="FFFFFF"/>
                </a:solidFill>
              </a:rPr>
              <a:t>Today: what does Modeling change about this production system?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par>
                                <p:cTn id="11" presetID="10" presetClass="entr" presetSubtype="0" fill="hold" nodeType="withEffect">
                                  <p:stCondLst>
                                    <p:cond delay="0"/>
                                  </p:stCondLst>
                                  <p:childTnLst>
                                    <p:set>
                                      <p:cBhvr>
                                        <p:cTn id="12" dur="1" fill="hold">
                                          <p:stCondLst>
                                            <p:cond delay="0"/>
                                          </p:stCondLst>
                                        </p:cTn>
                                        <p:tgtEl>
                                          <p:spTgt spid="112"/>
                                        </p:tgtEl>
                                        <p:attrNameLst>
                                          <p:attrName>style.visibility</p:attrName>
                                        </p:attrNameLst>
                                      </p:cBhvr>
                                      <p:to>
                                        <p:strVal val="visible"/>
                                      </p:to>
                                    </p:set>
                                    <p:animEffect transition="in" filter="fade">
                                      <p:cBhvr>
                                        <p:cTn id="13" dur="500"/>
                                        <p:tgtEl>
                                          <p:spTgt spid="1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0"/>
                                        </p:tgtEl>
                                        <p:attrNameLst>
                                          <p:attrName>style.visibility</p:attrName>
                                        </p:attrNameLst>
                                      </p:cBhvr>
                                      <p:to>
                                        <p:strVal val="visible"/>
                                      </p:to>
                                    </p:set>
                                    <p:animEffect transition="in" filter="fade">
                                      <p:cBhvr>
                                        <p:cTn id="18" dur="500"/>
                                        <p:tgtEl>
                                          <p:spTgt spid="120"/>
                                        </p:tgtEl>
                                      </p:cBhvr>
                                    </p:animEffect>
                                  </p:childTnLst>
                                </p:cTn>
                              </p:par>
                              <p:par>
                                <p:cTn id="19" presetID="10" presetClass="entr" presetSubtype="0" fill="hold" nodeType="withEffect">
                                  <p:stCondLst>
                                    <p:cond delay="0"/>
                                  </p:stCondLst>
                                  <p:childTnLst>
                                    <p:set>
                                      <p:cBhvr>
                                        <p:cTn id="20" dur="1" fill="hold">
                                          <p:stCondLst>
                                            <p:cond delay="0"/>
                                          </p:stCondLst>
                                        </p:cTn>
                                        <p:tgtEl>
                                          <p:spTgt spid="121"/>
                                        </p:tgtEl>
                                        <p:attrNameLst>
                                          <p:attrName>style.visibility</p:attrName>
                                        </p:attrNameLst>
                                      </p:cBhvr>
                                      <p:to>
                                        <p:strVal val="visible"/>
                                      </p:to>
                                    </p:set>
                                    <p:animEffect transition="in" filter="fade">
                                      <p:cBhvr>
                                        <p:cTn id="21" dur="500"/>
                                        <p:tgtEl>
                                          <p:spTgt spid="121"/>
                                        </p:tgtEl>
                                      </p:cBhvr>
                                    </p:animEffect>
                                  </p:childTnLst>
                                </p:cTn>
                              </p:par>
                              <p:par>
                                <p:cTn id="22" presetID="10" presetClass="entr" presetSubtype="0" fill="hold" nodeType="with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fade">
                                      <p:cBhvr>
                                        <p:cTn id="24" dur="500"/>
                                        <p:tgtEl>
                                          <p:spTgt spid="124"/>
                                        </p:tgtEl>
                                      </p:cBhvr>
                                    </p:animEffect>
                                  </p:childTnLst>
                                </p:cTn>
                              </p:par>
                              <p:par>
                                <p:cTn id="25" presetID="10" presetClass="entr" presetSubtype="0" fill="hold" nodeType="with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fade">
                                      <p:cBhvr>
                                        <p:cTn id="27" dur="500"/>
                                        <p:tgtEl>
                                          <p:spTgt spid="122"/>
                                        </p:tgtEl>
                                      </p:cBhvr>
                                    </p:animEffect>
                                  </p:childTnLst>
                                </p:cTn>
                              </p:par>
                              <p:par>
                                <p:cTn id="28" presetID="10" presetClass="entr" presetSubtype="0" fill="hold" nodeType="withEffect">
                                  <p:stCondLst>
                                    <p:cond delay="0"/>
                                  </p:stCondLst>
                                  <p:childTnLst>
                                    <p:set>
                                      <p:cBhvr>
                                        <p:cTn id="29" dur="1" fill="hold">
                                          <p:stCondLst>
                                            <p:cond delay="0"/>
                                          </p:stCondLst>
                                        </p:cTn>
                                        <p:tgtEl>
                                          <p:spTgt spid="123"/>
                                        </p:tgtEl>
                                        <p:attrNameLst>
                                          <p:attrName>style.visibility</p:attrName>
                                        </p:attrNameLst>
                                      </p:cBhvr>
                                      <p:to>
                                        <p:strVal val="visible"/>
                                      </p:to>
                                    </p:set>
                                    <p:animEffect transition="in" filter="fade">
                                      <p:cBhvr>
                                        <p:cTn id="30" dur="500"/>
                                        <p:tgtEl>
                                          <p:spTgt spid="12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9"/>
                                        </p:tgtEl>
                                        <p:attrNameLst>
                                          <p:attrName>style.visibility</p:attrName>
                                        </p:attrNameLst>
                                      </p:cBhvr>
                                      <p:to>
                                        <p:strVal val="visible"/>
                                      </p:to>
                                    </p:set>
                                    <p:animEffect transition="in" filter="fade">
                                      <p:cBhvr>
                                        <p:cTn id="35"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equation of production</a:t>
            </a:r>
          </a:p>
        </p:txBody>
      </p:sp>
      <p:sp>
        <p:nvSpPr>
          <p:cNvPr id="3" name="Slide Number Placeholder 3"/>
          <p:cNvSpPr>
            <a:spLocks noGrp="1"/>
          </p:cNvSpPr>
          <p:nvPr>
            <p:ph type="sldNum" sz="quarter" idx="4"/>
          </p:nvPr>
        </p:nvSpPr>
        <p:spPr/>
        <p:txBody>
          <a:bodyPr/>
          <a:lstStyle/>
          <a:p>
            <a:fld id="{B7EB45DA-9A0D-DC49-8E02-F30A5DDC21C3}" type="slidenum">
              <a:rPr lang="en-US" smtClean="0"/>
              <a:t>3</a:t>
            </a:fld>
            <a:endParaRPr lang="en-US"/>
          </a:p>
        </p:txBody>
      </p:sp>
      <p:sp>
        <p:nvSpPr>
          <p:cNvPr id="10" name="Kicker"/>
          <p:cNvSpPr txBox="1"/>
          <p:nvPr/>
        </p:nvSpPr>
        <p:spPr>
          <a:xfrm>
            <a:off x="365760" y="1097280"/>
            <a:ext cx="8412480" cy="393192"/>
          </a:xfrm>
          <a:prstGeom prst="rect">
            <a:avLst/>
          </a:prstGeom>
          <a:noFill/>
          <a:ln>
            <a:noFill/>
          </a:ln>
        </p:spPr>
        <p:txBody>
          <a:bodyPr wrap="square" lIns="0" tIns="0" rIns="0" bIns="0" anchor="t"/>
          <a:lstStyle/>
          <a:p>
            <a:pPr algn="l">
              <a:spcAft>
                <a:spcPts val="0"/>
              </a:spcAft>
              <a:buNone/>
            </a:pPr>
            <a:r>
              <a:rPr lang="en-US" sz="2000" b="1" dirty="0">
                <a:solidFill>
                  <a:srgbClr val="8E6F3E"/>
                </a:solidFill>
              </a:rPr>
              <a:t>FOR A FIXED ENGINEERING ENVIRONMENT</a:t>
            </a:r>
          </a:p>
        </p:txBody>
      </p:sp>
      <p:sp>
        <p:nvSpPr>
          <p:cNvPr id="11" name="EqBox"/>
          <p:cNvSpPr txBox="1"/>
          <p:nvPr/>
        </p:nvSpPr>
        <p:spPr>
          <a:xfrm>
            <a:off x="274320" y="1554480"/>
            <a:ext cx="8595360" cy="822960"/>
          </a:xfrm>
          <a:prstGeom prst="rect">
            <a:avLst/>
          </a:prstGeom>
          <a:noFill/>
          <a:ln>
            <a:noFill/>
          </a:ln>
        </p:spPr>
        <p:txBody>
          <a:bodyPr wrap="square" lIns="0" tIns="0" rIns="0" bIns="0" anchor="ctr"/>
          <a:lstStyle/>
          <a:p>
            <a:pPr algn="ctr">
              <a:spcAft>
                <a:spcPts val="0"/>
              </a:spcAft>
              <a:buNone/>
            </a:pPr>
            <a:r>
              <a:rPr lang="en-US" sz="5400" b="0" i="1" dirty="0">
                <a:solidFill>
                  <a:srgbClr val="5C4826"/>
                </a:solidFill>
              </a:rPr>
              <a:t>p(T,M,R,H)</a:t>
            </a:r>
          </a:p>
        </p:txBody>
      </p:sp>
      <p:sp>
        <p:nvSpPr>
          <p:cNvPr id="12" name="EqGloss"/>
          <p:cNvSpPr txBox="1"/>
          <p:nvPr/>
        </p:nvSpPr>
        <p:spPr>
          <a:xfrm>
            <a:off x="274320" y="2423160"/>
            <a:ext cx="8595360" cy="365760"/>
          </a:xfrm>
          <a:prstGeom prst="rect">
            <a:avLst/>
          </a:prstGeom>
          <a:noFill/>
          <a:ln>
            <a:noFill/>
          </a:ln>
        </p:spPr>
        <p:txBody>
          <a:bodyPr wrap="square" lIns="0" tIns="0" rIns="0" bIns="0" anchor="t"/>
          <a:lstStyle/>
          <a:p>
            <a:pPr algn="ctr">
              <a:spcAft>
                <a:spcPts val="0"/>
              </a:spcAft>
              <a:buNone/>
            </a:pPr>
            <a:r>
              <a:rPr lang="en-US" sz="1800" b="0" i="1" dirty="0">
                <a:solidFill>
                  <a:srgbClr val="555960"/>
                </a:solidFill>
              </a:rPr>
              <a:t>the probability that delegation produces an acceptable result</a:t>
            </a:r>
          </a:p>
        </p:txBody>
      </p:sp>
      <p:sp>
        <p:nvSpPr>
          <p:cNvPr id="20" name="N0"/>
          <p:cNvSpPr/>
          <p:nvPr/>
        </p:nvSpPr>
        <p:spPr>
          <a:xfrm>
            <a:off x="1508760" y="3017520"/>
            <a:ext cx="548640" cy="320040"/>
          </a:xfrm>
          <a:prstGeom prst="rect">
            <a:avLst/>
          </a:prstGeom>
          <a:solidFill>
            <a:srgbClr val="8E6F3E"/>
          </a:solidFill>
          <a:ln>
            <a:noFill/>
          </a:ln>
        </p:spPr>
        <p:txBody>
          <a:bodyPr wrap="square" lIns="27432" tIns="22860" rIns="27432" bIns="22860" anchor="ctr"/>
          <a:lstStyle/>
          <a:p>
            <a:pPr algn="ctr">
              <a:spcAft>
                <a:spcPts val="0"/>
              </a:spcAft>
              <a:buNone/>
            </a:pPr>
            <a:r>
              <a:rPr lang="en-US" sz="2000" b="1" i="1" dirty="0">
                <a:solidFill>
                  <a:srgbClr val="FFFFFF"/>
                </a:solidFill>
              </a:rPr>
              <a:t>T</a:t>
            </a:r>
          </a:p>
        </p:txBody>
      </p:sp>
      <p:sp>
        <p:nvSpPr>
          <p:cNvPr id="21" name="Q0"/>
          <p:cNvSpPr txBox="1"/>
          <p:nvPr/>
        </p:nvSpPr>
        <p:spPr>
          <a:xfrm>
            <a:off x="2148840" y="3017520"/>
            <a:ext cx="5486400" cy="320040"/>
          </a:xfrm>
          <a:prstGeom prst="rect">
            <a:avLst/>
          </a:prstGeom>
          <a:noFill/>
          <a:ln>
            <a:noFill/>
          </a:ln>
        </p:spPr>
        <p:txBody>
          <a:bodyPr wrap="square" lIns="0" tIns="0" rIns="0" bIns="0" anchor="ctr"/>
          <a:lstStyle/>
          <a:p>
            <a:pPr algn="l">
              <a:spcAft>
                <a:spcPts val="0"/>
              </a:spcAft>
              <a:buNone/>
            </a:pPr>
            <a:r>
              <a:rPr lang="en-US" sz="1600" b="0" dirty="0">
                <a:solidFill>
                  <a:srgbClr val="555960"/>
                </a:solidFill>
              </a:rPr>
              <a:t>an engineering task or task family</a:t>
            </a:r>
          </a:p>
        </p:txBody>
      </p:sp>
      <p:sp>
        <p:nvSpPr>
          <p:cNvPr id="22" name="N1"/>
          <p:cNvSpPr/>
          <p:nvPr/>
        </p:nvSpPr>
        <p:spPr>
          <a:xfrm>
            <a:off x="1508760" y="3465576"/>
            <a:ext cx="548640" cy="320040"/>
          </a:xfrm>
          <a:prstGeom prst="rect">
            <a:avLst/>
          </a:prstGeom>
          <a:solidFill>
            <a:srgbClr val="8E6F3E"/>
          </a:solidFill>
          <a:ln>
            <a:noFill/>
          </a:ln>
        </p:spPr>
        <p:txBody>
          <a:bodyPr wrap="square" lIns="27432" tIns="22860" rIns="27432" bIns="22860" anchor="ctr"/>
          <a:lstStyle/>
          <a:p>
            <a:pPr algn="ctr">
              <a:spcAft>
                <a:spcPts val="0"/>
              </a:spcAft>
              <a:buNone/>
            </a:pPr>
            <a:r>
              <a:rPr lang="en-US" sz="2000" b="1" i="1" dirty="0">
                <a:solidFill>
                  <a:srgbClr val="FFFFFF"/>
                </a:solidFill>
              </a:rPr>
              <a:t>M</a:t>
            </a:r>
          </a:p>
        </p:txBody>
      </p:sp>
      <p:sp>
        <p:nvSpPr>
          <p:cNvPr id="23" name="Q1"/>
          <p:cNvSpPr txBox="1"/>
          <p:nvPr/>
        </p:nvSpPr>
        <p:spPr>
          <a:xfrm>
            <a:off x="2148840" y="3465576"/>
            <a:ext cx="5486400" cy="320040"/>
          </a:xfrm>
          <a:prstGeom prst="rect">
            <a:avLst/>
          </a:prstGeom>
          <a:noFill/>
          <a:ln>
            <a:noFill/>
          </a:ln>
        </p:spPr>
        <p:txBody>
          <a:bodyPr wrap="square" lIns="0" tIns="0" rIns="0" bIns="0" anchor="ctr"/>
          <a:lstStyle/>
          <a:p>
            <a:pPr algn="l">
              <a:spcAft>
                <a:spcPts val="0"/>
              </a:spcAft>
              <a:buNone/>
            </a:pPr>
            <a:r>
              <a:rPr lang="en-US" sz="1600" b="0" dirty="0">
                <a:solidFill>
                  <a:srgbClr val="555960"/>
                </a:solidFill>
              </a:rPr>
              <a:t>the reasoning model</a:t>
            </a:r>
          </a:p>
        </p:txBody>
      </p:sp>
      <p:sp>
        <p:nvSpPr>
          <p:cNvPr id="24" name="N2"/>
          <p:cNvSpPr/>
          <p:nvPr/>
        </p:nvSpPr>
        <p:spPr>
          <a:xfrm>
            <a:off x="1508760" y="3913632"/>
            <a:ext cx="548640" cy="320040"/>
          </a:xfrm>
          <a:prstGeom prst="rect">
            <a:avLst/>
          </a:prstGeom>
          <a:solidFill>
            <a:srgbClr val="8E6F3E"/>
          </a:solidFill>
          <a:ln>
            <a:noFill/>
          </a:ln>
        </p:spPr>
        <p:txBody>
          <a:bodyPr wrap="square" lIns="27432" tIns="22860" rIns="27432" bIns="22860" anchor="ctr"/>
          <a:lstStyle/>
          <a:p>
            <a:pPr algn="ctr">
              <a:spcAft>
                <a:spcPts val="0"/>
              </a:spcAft>
              <a:buNone/>
            </a:pPr>
            <a:r>
              <a:rPr lang="en-US" sz="2000" b="1" i="1" dirty="0">
                <a:solidFill>
                  <a:srgbClr val="FFFFFF"/>
                </a:solidFill>
              </a:rPr>
              <a:t>R</a:t>
            </a:r>
          </a:p>
        </p:txBody>
      </p:sp>
      <p:sp>
        <p:nvSpPr>
          <p:cNvPr id="25" name="Q2"/>
          <p:cNvSpPr txBox="1"/>
          <p:nvPr/>
        </p:nvSpPr>
        <p:spPr>
          <a:xfrm>
            <a:off x="2148840" y="3913632"/>
            <a:ext cx="5486400" cy="320040"/>
          </a:xfrm>
          <a:prstGeom prst="rect">
            <a:avLst/>
          </a:prstGeom>
          <a:noFill/>
          <a:ln>
            <a:noFill/>
          </a:ln>
        </p:spPr>
        <p:txBody>
          <a:bodyPr wrap="square" lIns="0" tIns="0" rIns="0" bIns="0" anchor="ctr"/>
          <a:lstStyle/>
          <a:p>
            <a:pPr algn="l">
              <a:spcAft>
                <a:spcPts val="0"/>
              </a:spcAft>
              <a:buNone/>
            </a:pPr>
            <a:r>
              <a:rPr lang="en-US" sz="1600" b="0" dirty="0">
                <a:solidFill>
                  <a:srgbClr val="555960"/>
                </a:solidFill>
              </a:rPr>
              <a:t>the representation available to it</a:t>
            </a:r>
          </a:p>
        </p:txBody>
      </p:sp>
      <p:sp>
        <p:nvSpPr>
          <p:cNvPr id="26" name="N3"/>
          <p:cNvSpPr/>
          <p:nvPr/>
        </p:nvSpPr>
        <p:spPr>
          <a:xfrm>
            <a:off x="1508760" y="4361688"/>
            <a:ext cx="548640" cy="320040"/>
          </a:xfrm>
          <a:prstGeom prst="rect">
            <a:avLst/>
          </a:prstGeom>
          <a:solidFill>
            <a:srgbClr val="8E6F3E"/>
          </a:solidFill>
          <a:ln>
            <a:noFill/>
          </a:ln>
        </p:spPr>
        <p:txBody>
          <a:bodyPr wrap="square" lIns="27432" tIns="22860" rIns="27432" bIns="22860" anchor="ctr"/>
          <a:lstStyle/>
          <a:p>
            <a:pPr algn="ctr">
              <a:spcAft>
                <a:spcPts val="0"/>
              </a:spcAft>
              <a:buNone/>
            </a:pPr>
            <a:r>
              <a:rPr lang="en-US" sz="2000" b="1" i="1" dirty="0">
                <a:solidFill>
                  <a:srgbClr val="FFFFFF"/>
                </a:solidFill>
              </a:rPr>
              <a:t>H</a:t>
            </a:r>
          </a:p>
        </p:txBody>
      </p:sp>
      <p:sp>
        <p:nvSpPr>
          <p:cNvPr id="27" name="Q3"/>
          <p:cNvSpPr txBox="1"/>
          <p:nvPr/>
        </p:nvSpPr>
        <p:spPr>
          <a:xfrm>
            <a:off x="2148840" y="4361688"/>
            <a:ext cx="5486400" cy="320040"/>
          </a:xfrm>
          <a:prstGeom prst="rect">
            <a:avLst/>
          </a:prstGeom>
          <a:noFill/>
          <a:ln>
            <a:noFill/>
          </a:ln>
        </p:spPr>
        <p:txBody>
          <a:bodyPr wrap="square" lIns="0" tIns="0" rIns="0" bIns="0" anchor="ctr"/>
          <a:lstStyle/>
          <a:p>
            <a:pPr algn="l">
              <a:spcAft>
                <a:spcPts val="0"/>
              </a:spcAft>
              <a:buNone/>
            </a:pPr>
            <a:r>
              <a:rPr lang="en-US" sz="1600" b="0" dirty="0">
                <a:solidFill>
                  <a:srgbClr val="555960"/>
                </a:solidFill>
              </a:rPr>
              <a:t>the harness and process through which production is organized</a:t>
            </a:r>
          </a:p>
        </p:txBody>
      </p:sp>
      <p:sp>
        <p:nvSpPr>
          <p:cNvPr id="150" name="Ital"/>
          <p:cNvSpPr txBox="1"/>
          <p:nvPr/>
        </p:nvSpPr>
        <p:spPr>
          <a:xfrm>
            <a:off x="274320" y="4983480"/>
            <a:ext cx="8595360" cy="457200"/>
          </a:xfrm>
          <a:prstGeom prst="rect">
            <a:avLst/>
          </a:prstGeom>
          <a:noFill/>
          <a:ln>
            <a:noFill/>
          </a:ln>
        </p:spPr>
        <p:txBody>
          <a:bodyPr wrap="square" lIns="0" tIns="0" rIns="0" bIns="0" anchor="t"/>
          <a:lstStyle/>
          <a:p>
            <a:pPr algn="ctr">
              <a:buNone/>
            </a:pPr>
            <a:r>
              <a:rPr lang="en-US" sz="1700" b="0" i="1" dirty="0">
                <a:solidFill>
                  <a:srgbClr val="555960"/>
                </a:solidFill>
              </a:rPr>
              <a:t>Change any one of the four and the probability changes.</a:t>
            </a:r>
          </a:p>
        </p:txBody>
      </p:sp>
      <p:sp>
        <p:nvSpPr>
          <p:cNvPr id="199"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buNone/>
            </a:pPr>
            <a:r>
              <a:rPr lang="en-US" sz="2000" b="1" i="0" dirty="0">
                <a:solidFill>
                  <a:srgbClr val="FFFFFF"/>
                </a:solidFill>
              </a:rPr>
              <a:t>Does the engineering system produce the 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Open the box — where things can go wrong</a:t>
            </a:r>
          </a:p>
        </p:txBody>
      </p:sp>
      <p:sp>
        <p:nvSpPr>
          <p:cNvPr id="3" name="Slide Number Placeholder 3"/>
          <p:cNvSpPr>
            <a:spLocks noGrp="1"/>
          </p:cNvSpPr>
          <p:nvPr>
            <p:ph type="sldNum" sz="quarter" idx="4"/>
          </p:nvPr>
        </p:nvSpPr>
        <p:spPr/>
        <p:txBody>
          <a:bodyPr/>
          <a:lstStyle/>
          <a:p>
            <a:fld id="{B7EB45DA-9A0D-DC49-8E02-F30A5DDC21C3}" type="slidenum">
              <a:rPr lang="en-US" smtClean="0"/>
              <a:t>4</a:t>
            </a:fld>
            <a:endParaRPr lang="en-US"/>
          </a:p>
        </p:txBody>
      </p:sp>
      <p:sp>
        <p:nvSpPr>
          <p:cNvPr id="11" name="EqBox"/>
          <p:cNvSpPr txBox="1"/>
          <p:nvPr/>
        </p:nvSpPr>
        <p:spPr>
          <a:xfrm>
            <a:off x="274320" y="868680"/>
            <a:ext cx="8595360" cy="594360"/>
          </a:xfrm>
          <a:prstGeom prst="rect">
            <a:avLst/>
          </a:prstGeom>
          <a:noFill/>
          <a:ln>
            <a:noFill/>
          </a:ln>
        </p:spPr>
        <p:txBody>
          <a:bodyPr wrap="square" lIns="0" tIns="0" rIns="0" bIns="0" anchor="ctr"/>
          <a:lstStyle/>
          <a:p>
            <a:pPr algn="ctr">
              <a:spcAft>
                <a:spcPts val="0"/>
              </a:spcAft>
              <a:buNone/>
            </a:pPr>
            <a:r>
              <a:rPr lang="en-US" sz="3000" b="0" i="1" dirty="0">
                <a:solidFill>
                  <a:srgbClr val="5C4826"/>
                </a:solidFill>
              </a:rPr>
              <a:t>p</a:t>
            </a:r>
            <a:r>
              <a:rPr lang="en-US" sz="3000" b="0" i="1" baseline="-25000" dirty="0">
                <a:solidFill>
                  <a:srgbClr val="5C4826"/>
                </a:solidFill>
              </a:rPr>
              <a:t>R</a:t>
            </a:r>
            <a:r>
              <a:rPr lang="en-US" sz="3000" b="0" i="1" dirty="0">
                <a:solidFill>
                  <a:srgbClr val="5C4826"/>
                </a:solidFill>
              </a:rPr>
              <a:t> = P(E | R) · P(I | E, R) · P(L | I, E, R)</a:t>
            </a:r>
          </a:p>
        </p:txBody>
      </p:sp>
      <p:sp>
        <p:nvSpPr>
          <p:cNvPr id="20" name="N0"/>
          <p:cNvSpPr/>
          <p:nvPr/>
        </p:nvSpPr>
        <p:spPr>
          <a:xfrm>
            <a:off x="365760" y="1600200"/>
            <a:ext cx="2377440" cy="457200"/>
          </a:xfrm>
          <a:prstGeom prst="rect">
            <a:avLst/>
          </a:prstGeom>
          <a:solidFill>
            <a:srgbClr val="8E6F3E"/>
          </a:solidFill>
          <a:ln>
            <a:noFill/>
          </a:ln>
        </p:spPr>
        <p:txBody>
          <a:bodyPr wrap="square" lIns="27432" tIns="22860" rIns="27432" bIns="22860" anchor="ctr"/>
          <a:lstStyle/>
          <a:p>
            <a:pPr algn="ctr">
              <a:spcAft>
                <a:spcPts val="0"/>
              </a:spcAft>
              <a:buNone/>
            </a:pPr>
            <a:r>
              <a:rPr lang="en-US" sz="1800" b="1" dirty="0">
                <a:solidFill>
                  <a:srgbClr val="FFFFFF"/>
                </a:solidFill>
              </a:rPr>
              <a:t>ENCODE</a:t>
            </a:r>
          </a:p>
        </p:txBody>
      </p:sp>
      <p:cxnSp>
        <p:nvCxnSpPr>
          <p:cNvPr id="30" name="A0"/>
          <p:cNvCxnSpPr/>
          <p:nvPr/>
        </p:nvCxnSpPr>
        <p:spPr>
          <a:xfrm>
            <a:off x="2926080" y="1828800"/>
            <a:ext cx="274320" cy="0"/>
          </a:xfrm>
          <a:prstGeom prst="straightConnector1">
            <a:avLst/>
          </a:prstGeom>
          <a:ln w="19050">
            <a:solidFill>
              <a:srgbClr val="8E6F3E"/>
            </a:solidFill>
            <a:tailEnd type="triangle" w="med" len="med"/>
          </a:ln>
        </p:spPr>
      </p:cxnSp>
      <p:sp>
        <p:nvSpPr>
          <p:cNvPr id="21" name="N1"/>
          <p:cNvSpPr/>
          <p:nvPr/>
        </p:nvSpPr>
        <p:spPr>
          <a:xfrm>
            <a:off x="3383280" y="1600200"/>
            <a:ext cx="2377440" cy="457200"/>
          </a:xfrm>
          <a:prstGeom prst="rect">
            <a:avLst/>
          </a:prstGeom>
          <a:solidFill>
            <a:srgbClr val="8E6F3E"/>
          </a:solidFill>
          <a:ln>
            <a:noFill/>
          </a:ln>
        </p:spPr>
        <p:txBody>
          <a:bodyPr wrap="square" lIns="27432" tIns="22860" rIns="27432" bIns="22860" anchor="ctr"/>
          <a:lstStyle/>
          <a:p>
            <a:pPr algn="ctr">
              <a:spcAft>
                <a:spcPts val="0"/>
              </a:spcAft>
              <a:buNone/>
            </a:pPr>
            <a:r>
              <a:rPr lang="en-US" sz="1800" b="1" dirty="0">
                <a:solidFill>
                  <a:srgbClr val="FFFFFF"/>
                </a:solidFill>
              </a:rPr>
              <a:t>INTERPRET</a:t>
            </a:r>
          </a:p>
        </p:txBody>
      </p:sp>
      <p:cxnSp>
        <p:nvCxnSpPr>
          <p:cNvPr id="31" name="A1"/>
          <p:cNvCxnSpPr/>
          <p:nvPr/>
        </p:nvCxnSpPr>
        <p:spPr>
          <a:xfrm>
            <a:off x="5943600" y="1828800"/>
            <a:ext cx="274320" cy="0"/>
          </a:xfrm>
          <a:prstGeom prst="straightConnector1">
            <a:avLst/>
          </a:prstGeom>
          <a:ln w="19050">
            <a:solidFill>
              <a:srgbClr val="8E6F3E"/>
            </a:solidFill>
            <a:tailEnd type="triangle" w="med" len="med"/>
          </a:ln>
        </p:spPr>
      </p:cxnSp>
      <p:sp>
        <p:nvSpPr>
          <p:cNvPr id="22" name="N2"/>
          <p:cNvSpPr/>
          <p:nvPr/>
        </p:nvSpPr>
        <p:spPr>
          <a:xfrm>
            <a:off x="6400800" y="1600200"/>
            <a:ext cx="2377440" cy="457200"/>
          </a:xfrm>
          <a:prstGeom prst="rect">
            <a:avLst/>
          </a:prstGeom>
          <a:solidFill>
            <a:srgbClr val="8E6F3E"/>
          </a:solidFill>
          <a:ln>
            <a:noFill/>
          </a:ln>
        </p:spPr>
        <p:txBody>
          <a:bodyPr wrap="square" lIns="27432" tIns="22860" rIns="27432" bIns="22860" anchor="ctr"/>
          <a:lstStyle/>
          <a:p>
            <a:pPr algn="ctr">
              <a:spcAft>
                <a:spcPts val="0"/>
              </a:spcAft>
              <a:buNone/>
            </a:pPr>
            <a:r>
              <a:rPr lang="en-US" sz="1800" b="1" dirty="0">
                <a:solidFill>
                  <a:srgbClr val="FFFFFF"/>
                </a:solidFill>
              </a:rPr>
              <a:t>REALIZE</a:t>
            </a:r>
          </a:p>
        </p:txBody>
      </p:sp>
      <p:sp>
        <p:nvSpPr>
          <p:cNvPr id="40" name="ChainTag"/>
          <p:cNvSpPr txBox="1"/>
          <p:nvPr/>
        </p:nvSpPr>
        <p:spPr>
          <a:xfrm>
            <a:off x="274320" y="2194560"/>
            <a:ext cx="8595360" cy="320040"/>
          </a:xfrm>
          <a:prstGeom prst="rect">
            <a:avLst/>
          </a:prstGeom>
          <a:noFill/>
          <a:ln>
            <a:noFill/>
          </a:ln>
        </p:spPr>
        <p:txBody>
          <a:bodyPr wrap="square" lIns="0" tIns="0" rIns="0" bIns="0" anchor="t"/>
          <a:lstStyle/>
          <a:p>
            <a:pPr algn="ctr">
              <a:spcAft>
                <a:spcPts val="0"/>
              </a:spcAft>
              <a:buNone/>
            </a:pPr>
            <a:r>
              <a:rPr lang="en-US" sz="1600" b="0" i="1" dirty="0">
                <a:solidFill>
                  <a:srgbClr val="555960"/>
                </a:solidFill>
              </a:rPr>
              <a:t>a chain decomposition, not an independence assumption</a:t>
            </a:r>
          </a:p>
        </p:txBody>
      </p:sp>
      <p:pic>
        <p:nvPicPr>
          <p:cNvPr id="60" name="BandFigure" descr="Production process band: Engineering intent to Encoded property to Fabricator to Realization, with the three probability terms P(E | R), P(I | E, R) and P(L | I, E, R) bracketed beneath."/>
          <p:cNvPicPr>
            <a:picLocks noChangeAspect="1"/>
          </p:cNvPicPr>
          <p:nvPr/>
        </p:nvPicPr>
        <p:blipFill>
          <a:blip r:embed="rId3"/>
          <a:stretch>
            <a:fillRect/>
          </a:stretch>
        </p:blipFill>
        <p:spPr>
          <a:xfrm>
            <a:off x="685800" y="2560320"/>
            <a:ext cx="7772400" cy="2878667"/>
          </a:xfrm>
          <a:prstGeom prst="rect">
            <a:avLst/>
          </a:prstGeom>
        </p:spPr>
      </p:pic>
      <p:grpSp>
        <p:nvGrpSpPr>
          <p:cNvPr id="100" name="ModelingLeverOverlay"/>
          <p:cNvGrpSpPr/>
          <p:nvPr/>
        </p:nvGrpSpPr>
        <p:grpSpPr>
          <a:xfrm>
            <a:off x="2908770" y="2624290"/>
            <a:ext cx="5213586" cy="2230967"/>
            <a:chOff x="2908770" y="2624290"/>
            <a:chExt cx="5213586" cy="2230967"/>
          </a:xfrm>
        </p:grpSpPr>
        <p:sp>
          <p:nvSpPr>
            <p:cNvPr id="101" name="LeverLabel"/>
            <p:cNvSpPr txBox="1"/>
            <p:nvPr/>
          </p:nvSpPr>
          <p:spPr>
            <a:xfrm>
              <a:off x="4572000" y="2624290"/>
              <a:ext cx="3550356" cy="655696"/>
            </a:xfrm>
            <a:prstGeom prst="rect">
              <a:avLst/>
            </a:prstGeom>
            <a:noFill/>
            <a:ln>
              <a:noFill/>
            </a:ln>
          </p:spPr>
          <p:txBody>
            <a:bodyPr wrap="square" lIns="0" tIns="0" rIns="0" bIns="0" anchor="ctr"/>
            <a:lstStyle/>
            <a:p>
              <a:pPr algn="l">
                <a:lnSpc>
                  <a:spcPct val="110000"/>
                </a:lnSpc>
                <a:spcAft>
                  <a:spcPts val="0"/>
                </a:spcAft>
                <a:buNone/>
              </a:pPr>
              <a:r>
                <a:rPr lang="en-US" sz="2100" b="1" spc="126" dirty="0">
                  <a:solidFill>
                    <a:srgbClr val="C8102E"/>
                  </a:solidFill>
                </a:rPr>
                <a:t>MODELING CHANGES</a:t>
              </a:r>
            </a:p>
            <a:p>
              <a:pPr algn="l">
                <a:lnSpc>
                  <a:spcPct val="110000"/>
                </a:lnSpc>
                <a:spcAft>
                  <a:spcPts val="0"/>
                </a:spcAft>
                <a:buNone/>
              </a:pPr>
              <a:r>
                <a:rPr lang="en-US" sz="2100" b="1" spc="126" dirty="0">
                  <a:solidFill>
                    <a:srgbClr val="C8102E"/>
                  </a:solidFill>
                </a:rPr>
                <a:t>THE REPRESENTATION</a:t>
              </a:r>
            </a:p>
          </p:txBody>
        </p:sp>
        <p:cxnSp>
          <p:nvCxnSpPr>
            <p:cNvPr id="102" name="LeverArrowH"/>
            <p:cNvCxnSpPr/>
            <p:nvPr/>
          </p:nvCxnSpPr>
          <p:spPr>
            <a:xfrm>
              <a:off x="3676415" y="2952139"/>
              <a:ext cx="895585" cy="0"/>
            </a:xfrm>
            <a:prstGeom prst="straightConnector1">
              <a:avLst/>
            </a:prstGeom>
            <a:ln w="44450" cap="sq">
              <a:solidFill>
                <a:srgbClr val="C8102E"/>
              </a:solidFill>
            </a:ln>
          </p:spPr>
        </p:cxnSp>
        <p:cxnSp>
          <p:nvCxnSpPr>
            <p:cNvPr id="103" name="LeverArrowV"/>
            <p:cNvCxnSpPr/>
            <p:nvPr/>
          </p:nvCxnSpPr>
          <p:spPr>
            <a:xfrm>
              <a:off x="3676415" y="2952139"/>
              <a:ext cx="0" cy="743655"/>
            </a:xfrm>
            <a:prstGeom prst="straightConnector1">
              <a:avLst/>
            </a:prstGeom>
            <a:ln w="44450" cap="sq">
              <a:solidFill>
                <a:srgbClr val="C8102E"/>
              </a:solidFill>
              <a:tailEnd type="triangle" w="med" len="med"/>
            </a:ln>
          </p:spPr>
        </p:cxnSp>
        <p:sp>
          <p:nvSpPr>
            <p:cNvPr id="104" name="LeverBoxA"/>
            <p:cNvSpPr/>
            <p:nvPr/>
          </p:nvSpPr>
          <p:spPr>
            <a:xfrm>
              <a:off x="2908770" y="4535405"/>
              <a:ext cx="319852" cy="319852"/>
            </a:xfrm>
            <a:prstGeom prst="roundRect">
              <a:avLst>
                <a:gd name="adj" fmla="val 15000"/>
              </a:avLst>
            </a:prstGeom>
            <a:noFill/>
            <a:ln w="28575">
              <a:solidFill>
                <a:srgbClr val="C8102E"/>
              </a:solidFill>
            </a:ln>
          </p:spPr>
          <p:txBody>
            <a:bodyPr/>
            <a:lstStyle/>
            <a:p>
              <a:endParaRPr lang="en-US"/>
            </a:p>
          </p:txBody>
        </p:sp>
        <p:sp>
          <p:nvSpPr>
            <p:cNvPr id="105" name="LeverBoxB"/>
            <p:cNvSpPr/>
            <p:nvPr/>
          </p:nvSpPr>
          <p:spPr>
            <a:xfrm>
              <a:off x="4827881" y="4535405"/>
              <a:ext cx="319852" cy="319852"/>
            </a:xfrm>
            <a:prstGeom prst="roundRect">
              <a:avLst>
                <a:gd name="adj" fmla="val 15000"/>
              </a:avLst>
            </a:prstGeom>
            <a:noFill/>
            <a:ln w="28575">
              <a:solidFill>
                <a:srgbClr val="C8102E"/>
              </a:solidFill>
            </a:ln>
          </p:spPr>
          <p:txBody>
            <a:bodyPr/>
            <a:lstStyle/>
            <a:p>
              <a:endParaRPr lang="en-US"/>
            </a:p>
          </p:txBody>
        </p:sp>
      </p:grpSp>
      <p:sp>
        <p:nvSpPr>
          <p:cNvPr id="199"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buNone/>
            </a:pPr>
            <a:r>
              <a:rPr lang="en-US" sz="2000" b="1" i="0" dirty="0">
                <a:solidFill>
                  <a:srgbClr val="FFFFFF"/>
                </a:solidFill>
              </a:rPr>
              <a:t>So what makes one representation better than another?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fade">
                                      <p:cBhvr>
                                        <p:cTn id="11" dur="500"/>
                                        <p:tgtEl>
                                          <p:spTgt spid="10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99"/>
                                        </p:tgtEl>
                                        <p:attrNameLst>
                                          <p:attrName>style.visibility</p:attrName>
                                        </p:attrNameLst>
                                      </p:cBhvr>
                                      <p:to>
                                        <p:strVal val="visible"/>
                                      </p:to>
                                    </p:set>
                                    <p:animEffect transition="in" filter="fade">
                                      <p:cBhvr>
                                        <p:cTn id="16"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Delegation leaves a representation problem</a:t>
            </a:r>
          </a:p>
        </p:txBody>
      </p:sp>
      <p:sp>
        <p:nvSpPr>
          <p:cNvPr id="3" name="Slide Number Placeholder 3"/>
          <p:cNvSpPr>
            <a:spLocks noGrp="1"/>
          </p:cNvSpPr>
          <p:nvPr>
            <p:ph type="sldNum" sz="quarter" idx="4"/>
          </p:nvPr>
        </p:nvSpPr>
        <p:spPr/>
        <p:txBody>
          <a:bodyPr/>
          <a:lstStyle/>
          <a:p>
            <a:fld id="{B7EB45DA-9A0D-DC49-8E02-F30A5DDC21C3}" type="slidenum">
              <a:rPr lang="en-US" smtClean="0"/>
              <a:t>5</a:t>
            </a:fld>
            <a:endParaRPr lang="en-US"/>
          </a:p>
        </p:txBody>
      </p:sp>
      <p:sp>
        <p:nvSpPr>
          <p:cNvPr id="6" name="Kicker"/>
          <p:cNvSpPr txBox="1"/>
          <p:nvPr/>
        </p:nvSpPr>
        <p:spPr>
          <a:xfrm>
            <a:off x="365760" y="1097280"/>
            <a:ext cx="8412480" cy="393192"/>
          </a:xfrm>
          <a:prstGeom prst="rect">
            <a:avLst/>
          </a:prstGeom>
          <a:noFill/>
        </p:spPr>
        <p:txBody>
          <a:bodyPr wrap="square" lIns="18288" tIns="18288" rIns="18288" bIns="18288">
            <a:spAutoFit/>
          </a:bodyPr>
          <a:lstStyle/>
          <a:p>
            <a:pPr algn="l">
              <a:spcAft>
                <a:spcPts val="0"/>
              </a:spcAft>
            </a:pPr>
            <a:r>
              <a:rPr sz="2000" b="1" dirty="0">
                <a:solidFill>
                  <a:srgbClr val="8E6F3E"/>
                </a:solidFill>
              </a:rPr>
              <a:t>FROM DELEGATION</a:t>
            </a:r>
          </a:p>
        </p:txBody>
      </p:sp>
      <p:sp>
        <p:nvSpPr>
          <p:cNvPr id="7" name="KickerBox"/>
          <p:cNvSpPr/>
          <p:nvPr/>
        </p:nvSpPr>
        <p:spPr>
          <a:xfrm>
            <a:off x="365760" y="1509720"/>
            <a:ext cx="8412480" cy="1920240"/>
          </a:xfrm>
          <a:prstGeom prst="rect">
            <a:avLst/>
          </a:prstGeom>
          <a:solidFill>
            <a:srgbClr val="F5F1E8"/>
          </a:solidFill>
          <a:ln w="12700">
            <a:solidFill>
              <a:srgbClr val="C9B991"/>
            </a:solidFill>
          </a:ln>
        </p:spPr>
        <p:style>
          <a:lnRef idx="1">
            <a:schemeClr val="accent1"/>
          </a:lnRef>
          <a:fillRef idx="3">
            <a:schemeClr val="accent1"/>
          </a:fillRef>
          <a:effectRef idx="2">
            <a:schemeClr val="accent1"/>
          </a:effectRef>
          <a:fontRef idx="minor">
            <a:schemeClr val="lt1"/>
          </a:fontRef>
        </p:style>
        <p:txBody>
          <a:bodyPr wrap="square" lIns="128016" tIns="91440" rIns="118872" bIns="91440" rtlCol="0" anchor="ctr"/>
          <a:lstStyle/>
          <a:p>
            <a:pPr algn="l">
              <a:spcAft>
                <a:spcPts val="1600"/>
              </a:spcAft>
              <a:buNone/>
            </a:pPr>
            <a:r>
              <a:rPr lang="en-US" sz="1800" b="0" dirty="0">
                <a:solidFill>
                  <a:srgbClr val="5C4826"/>
                </a:solidFill>
              </a:rPr>
              <a:t>Implementation is cheap to delegate: an agent can realize a design a hundred acceptable ways.</a:t>
            </a:r>
          </a:p>
          <a:p>
            <a:pPr algn="l">
              <a:spcAft>
                <a:spcPts val="1600"/>
              </a:spcAft>
              <a:buNone/>
            </a:pPr>
            <a:r>
              <a:rPr lang="en-US" sz="1800" b="0" dirty="0">
                <a:solidFill>
                  <a:srgbClr val="5C4826"/>
                </a:solidFill>
              </a:rPr>
              <a:t>We cannot specify every realization choice, and we should not try.</a:t>
            </a:r>
          </a:p>
          <a:p>
            <a:pPr algn="l">
              <a:spcAft>
                <a:spcPts val="0"/>
              </a:spcAft>
              <a:buNone/>
            </a:pPr>
            <a:r>
              <a:rPr lang="en-US" sz="1800" b="1" dirty="0">
                <a:solidFill>
                  <a:srgbClr val="5C4826"/>
                </a:solidFill>
              </a:rPr>
              <a:t>So</a:t>
            </a:r>
            <a:r>
              <a:rPr lang="en-US" b="1" dirty="0">
                <a:solidFill>
                  <a:srgbClr val="5C4826"/>
                </a:solidFill>
              </a:rPr>
              <a:t>, </a:t>
            </a:r>
            <a:r>
              <a:rPr lang="en-US" sz="1800" b="1" dirty="0">
                <a:solidFill>
                  <a:srgbClr val="5C4826"/>
                </a:solidFill>
              </a:rPr>
              <a:t>what must a representation preserve for this task?</a:t>
            </a:r>
          </a:p>
        </p:txBody>
      </p:sp>
      <p:sp>
        <p:nvSpPr>
          <p:cNvPr id="200" name="EngineerBox"/>
          <p:cNvSpPr/>
          <p:nvPr/>
        </p:nvSpPr>
        <p:spPr>
          <a:xfrm>
            <a:off x="1371600" y="3810000"/>
            <a:ext cx="1828800" cy="548640"/>
          </a:xfrm>
          <a:prstGeom prst="rect">
            <a:avLst/>
          </a:prstGeom>
          <a:solidFill>
            <a:srgbClr val="F5F1E8"/>
          </a:solidFill>
          <a:ln w="12700">
            <a:solidFill>
              <a:srgbClr val="C9B991"/>
            </a:solidFill>
          </a:ln>
        </p:spPr>
        <p:txBody>
          <a:bodyPr wrap="square" lIns="27432" tIns="22860" rIns="27432" bIns="22860" anchor="ctr"/>
          <a:lstStyle/>
          <a:p>
            <a:pPr algn="ctr">
              <a:buNone/>
            </a:pPr>
            <a:r>
              <a:rPr lang="en-US" sz="2000" b="1" i="0" dirty="0">
                <a:solidFill>
                  <a:srgbClr val="5C4826"/>
                </a:solidFill>
              </a:rPr>
              <a:t>ENGINEER</a:t>
            </a:r>
          </a:p>
        </p:txBody>
      </p:sp>
      <p:sp>
        <p:nvSpPr>
          <p:cNvPr id="201" name="AgentBox"/>
          <p:cNvSpPr/>
          <p:nvPr/>
        </p:nvSpPr>
        <p:spPr>
          <a:xfrm>
            <a:off x="5943600" y="3810000"/>
            <a:ext cx="1828800" cy="548640"/>
          </a:xfrm>
          <a:prstGeom prst="rect">
            <a:avLst/>
          </a:prstGeom>
          <a:solidFill>
            <a:srgbClr val="F5F1E8"/>
          </a:solidFill>
          <a:ln w="12700">
            <a:solidFill>
              <a:srgbClr val="C9B991"/>
            </a:solidFill>
          </a:ln>
        </p:spPr>
        <p:txBody>
          <a:bodyPr wrap="square" lIns="27432" tIns="22860" rIns="27432" bIns="22860" anchor="ctr"/>
          <a:lstStyle/>
          <a:p>
            <a:pPr algn="ctr">
              <a:buNone/>
            </a:pPr>
            <a:r>
              <a:rPr lang="en-US" sz="2000" b="1" i="0" dirty="0">
                <a:solidFill>
                  <a:srgbClr val="5C4826"/>
                </a:solidFill>
              </a:rPr>
              <a:t>AGENT</a:t>
            </a:r>
          </a:p>
        </p:txBody>
      </p:sp>
      <p:cxnSp>
        <p:nvCxnSpPr>
          <p:cNvPr id="202" name="DAr1"/>
          <p:cNvCxnSpPr/>
          <p:nvPr/>
        </p:nvCxnSpPr>
        <p:spPr>
          <a:xfrm>
            <a:off x="3200400" y="4084320"/>
            <a:ext cx="1188720" cy="0"/>
          </a:xfrm>
          <a:prstGeom prst="straightConnector1">
            <a:avLst/>
          </a:prstGeom>
          <a:ln w="28575">
            <a:solidFill>
              <a:srgbClr val="8E6F3E"/>
            </a:solidFill>
          </a:ln>
        </p:spPr>
      </p:cxnSp>
      <p:cxnSp>
        <p:nvCxnSpPr>
          <p:cNvPr id="203" name="DAr2"/>
          <p:cNvCxnSpPr/>
          <p:nvPr/>
        </p:nvCxnSpPr>
        <p:spPr>
          <a:xfrm>
            <a:off x="4754880" y="4084320"/>
            <a:ext cx="1188720" cy="0"/>
          </a:xfrm>
          <a:prstGeom prst="straightConnector1">
            <a:avLst/>
          </a:prstGeom>
          <a:ln w="28575">
            <a:solidFill>
              <a:srgbClr val="8E6F3E"/>
            </a:solidFill>
            <a:tailEnd type="triangle" w="med" len="med"/>
          </a:ln>
        </p:spPr>
      </p:cxnSp>
      <p:sp>
        <p:nvSpPr>
          <p:cNvPr id="204" name="Gap1"/>
          <p:cNvSpPr/>
          <p:nvPr/>
        </p:nvSpPr>
        <p:spPr>
          <a:xfrm>
            <a:off x="4389120" y="3901440"/>
            <a:ext cx="365760" cy="365760"/>
          </a:xfrm>
          <a:prstGeom prst="rect">
            <a:avLst/>
          </a:prstGeom>
          <a:solidFill>
            <a:srgbClr val="FBF8F2"/>
          </a:solidFill>
          <a:ln w="12700">
            <a:solidFill>
              <a:srgbClr val="555960"/>
            </a:solidFill>
            <a:prstDash val="dash"/>
          </a:ln>
        </p:spPr>
        <p:txBody>
          <a:bodyPr/>
          <a:lstStyle/>
          <a:p>
            <a:endParaRPr lang="en-US"/>
          </a:p>
        </p:txBody>
      </p:sp>
      <p:sp>
        <p:nvSpPr>
          <p:cNvPr id="205" name="DelLbl"/>
          <p:cNvSpPr txBox="1"/>
          <p:nvPr/>
        </p:nvSpPr>
        <p:spPr>
          <a:xfrm>
            <a:off x="3657600" y="3626040"/>
            <a:ext cx="1828800" cy="274320"/>
          </a:xfrm>
          <a:prstGeom prst="rect">
            <a:avLst/>
          </a:prstGeom>
          <a:noFill/>
          <a:ln>
            <a:noFill/>
          </a:ln>
        </p:spPr>
        <p:txBody>
          <a:bodyPr wrap="square" lIns="0" tIns="0" rIns="0" bIns="0" anchor="t"/>
          <a:lstStyle/>
          <a:p>
            <a:pPr algn="ctr">
              <a:buNone/>
            </a:pPr>
            <a:r>
              <a:rPr lang="en-US" sz="1400" b="0" i="0" dirty="0">
                <a:solidFill>
                  <a:srgbClr val="555960"/>
                </a:solidFill>
              </a:rPr>
              <a:t>DELEGATION</a:t>
            </a:r>
          </a:p>
        </p:txBody>
      </p:sp>
      <p:sp>
        <p:nvSpPr>
          <p:cNvPr id="206" name="GapLbl"/>
          <p:cNvSpPr txBox="1"/>
          <p:nvPr/>
        </p:nvSpPr>
        <p:spPr>
          <a:xfrm>
            <a:off x="2743200" y="4419600"/>
            <a:ext cx="3657600" cy="274320"/>
          </a:xfrm>
          <a:prstGeom prst="rect">
            <a:avLst/>
          </a:prstGeom>
          <a:noFill/>
          <a:ln>
            <a:noFill/>
          </a:ln>
        </p:spPr>
        <p:txBody>
          <a:bodyPr wrap="square" lIns="0" tIns="0" rIns="0" bIns="0" anchor="t"/>
          <a:lstStyle/>
          <a:p>
            <a:pPr algn="ctr">
              <a:buNone/>
            </a:pPr>
            <a:r>
              <a:rPr lang="en-US" sz="1400" b="0" i="1" dirty="0">
                <a:solidFill>
                  <a:srgbClr val="555960"/>
                </a:solidFill>
              </a:rPr>
              <a:t>what matters must survive this hop</a:t>
            </a:r>
          </a:p>
        </p:txBody>
      </p:sp>
      <p:sp>
        <p:nvSpPr>
          <p:cNvPr id="210" name="ETag"/>
          <p:cNvSpPr txBox="1"/>
          <p:nvPr/>
        </p:nvSpPr>
        <p:spPr>
          <a:xfrm>
            <a:off x="3200400" y="4130040"/>
            <a:ext cx="1188720" cy="213360"/>
          </a:xfrm>
          <a:prstGeom prst="rect">
            <a:avLst/>
          </a:prstGeom>
          <a:noFill/>
          <a:ln>
            <a:noFill/>
          </a:ln>
        </p:spPr>
        <p:txBody>
          <a:bodyPr wrap="square" lIns="0" tIns="0" rIns="0" bIns="0" anchor="t"/>
          <a:lstStyle/>
          <a:p>
            <a:pPr algn="ctr">
              <a:spcAft>
                <a:spcPts val="0"/>
              </a:spcAft>
              <a:buNone/>
            </a:pPr>
            <a:r>
              <a:rPr lang="en-US" sz="1200" b="1" i="1" dirty="0">
                <a:solidFill>
                  <a:srgbClr val="8E6F3E"/>
                </a:solidFill>
              </a:rPr>
              <a:t>E</a:t>
            </a:r>
            <a:r>
              <a:rPr lang="en-US" sz="1200" b="0" i="0" dirty="0">
                <a:solidFill>
                  <a:srgbClr val="555960"/>
                </a:solidFill>
              </a:rPr>
              <a:t> encode</a:t>
            </a:r>
          </a:p>
        </p:txBody>
      </p:sp>
      <p:sp>
        <p:nvSpPr>
          <p:cNvPr id="211" name="ITag"/>
          <p:cNvSpPr txBox="1"/>
          <p:nvPr/>
        </p:nvSpPr>
        <p:spPr>
          <a:xfrm>
            <a:off x="4754880" y="4130040"/>
            <a:ext cx="1188720" cy="213360"/>
          </a:xfrm>
          <a:prstGeom prst="rect">
            <a:avLst/>
          </a:prstGeom>
          <a:noFill/>
          <a:ln>
            <a:noFill/>
          </a:ln>
        </p:spPr>
        <p:txBody>
          <a:bodyPr wrap="square" lIns="0" tIns="0" rIns="0" bIns="0" anchor="t"/>
          <a:lstStyle/>
          <a:p>
            <a:pPr algn="ctr">
              <a:spcAft>
                <a:spcPts val="0"/>
              </a:spcAft>
              <a:buNone/>
            </a:pPr>
            <a:r>
              <a:rPr lang="en-US" sz="1200" b="1" i="1" dirty="0">
                <a:solidFill>
                  <a:srgbClr val="8E6F3E"/>
                </a:solidFill>
              </a:rPr>
              <a:t>I</a:t>
            </a:r>
            <a:r>
              <a:rPr lang="en-US" sz="1200" b="0" i="0" dirty="0">
                <a:solidFill>
                  <a:srgbClr val="555960"/>
                </a:solidFill>
              </a:rPr>
              <a:t> interpret</a:t>
            </a:r>
          </a:p>
        </p:txBody>
      </p:sp>
      <p:sp>
        <p:nvSpPr>
          <p:cNvPr id="150" name="Ital"/>
          <p:cNvSpPr txBox="1"/>
          <p:nvPr/>
        </p:nvSpPr>
        <p:spPr>
          <a:xfrm>
            <a:off x="274320" y="4983480"/>
            <a:ext cx="8595360" cy="457200"/>
          </a:xfrm>
          <a:prstGeom prst="rect">
            <a:avLst/>
          </a:prstGeom>
          <a:noFill/>
          <a:ln>
            <a:noFill/>
          </a:ln>
        </p:spPr>
        <p:txBody>
          <a:bodyPr wrap="square" lIns="0" tIns="0" rIns="0" bIns="0" anchor="t"/>
          <a:lstStyle/>
          <a:p>
            <a:pPr algn="ctr">
              <a:buNone/>
            </a:pPr>
            <a:r>
              <a:rPr lang="en-US" sz="1700" b="0" i="1" dirty="0">
                <a:solidFill>
                  <a:srgbClr val="555960"/>
                </a:solidFill>
              </a:rPr>
              <a:t>The gap is a property of delegation, not a failure of the agent.</a:t>
            </a:r>
          </a:p>
        </p:txBody>
      </p:sp>
      <p:sp>
        <p:nvSpPr>
          <p:cNvPr id="199"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buNone/>
            </a:pPr>
            <a:r>
              <a:rPr lang="en-US" sz="2000" b="1" i="0" dirty="0">
                <a:solidFill>
                  <a:srgbClr val="FFFFFF"/>
                </a:solidFill>
              </a:rPr>
              <a:t>Modeling answers the question delegation leaves open.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2179249"/>
            <a:ext cx="7772400" cy="365760"/>
          </a:xfrm>
          <a:prstGeom prst="rect">
            <a:avLst/>
          </a:prstGeom>
          <a:noFill/>
          <a:ln>
            <a:noFill/>
          </a:ln>
        </p:spPr>
        <p:txBody>
          <a:bodyPr wrap="square" lIns="0" tIns="0" rIns="0" bIns="0" anchor="t"/>
          <a:lstStyle/>
          <a:p>
            <a:pPr algn="ctr">
              <a:buNone/>
            </a:pPr>
            <a:r>
              <a:rPr lang="en-US" sz="2000" b="1" i="0" dirty="0">
                <a:solidFill>
                  <a:srgbClr val="8E6F3E"/>
                </a:solidFill>
              </a:rPr>
              <a:t>SECTION 1</a:t>
            </a:r>
          </a:p>
        </p:txBody>
      </p:sp>
      <p:sp>
        <p:nvSpPr>
          <p:cNvPr id="2" name="Title 1"/>
          <p:cNvSpPr>
            <a:spLocks noGrp="1"/>
          </p:cNvSpPr>
          <p:nvPr>
            <p:ph type="title"/>
          </p:nvPr>
        </p:nvSpPr>
        <p:spPr>
          <a:xfrm>
            <a:off x="251572" y="2636449"/>
            <a:ext cx="8640855" cy="1005840"/>
          </a:xfrm>
        </p:spPr>
        <p:txBody>
          <a:bodyPr>
            <a:normAutofit/>
          </a:bodyPr>
          <a:lstStyle/>
          <a:p>
            <a:pPr algn="ctr">
              <a:buNone/>
              <a:defRPr b="0"/>
            </a:pPr>
            <a:r>
              <a:rPr lang="en-US" sz="4000" b="0" i="0" dirty="0">
                <a:solidFill>
                  <a:srgbClr val="000000"/>
                </a:solidFill>
              </a:rPr>
              <a:t>Representations</a:t>
            </a:r>
          </a:p>
        </p:txBody>
      </p:sp>
      <p:sp>
        <p:nvSpPr>
          <p:cNvPr id="3" name="Slide Number Placeholder 3"/>
          <p:cNvSpPr>
            <a:spLocks noGrp="1"/>
          </p:cNvSpPr>
          <p:nvPr>
            <p:ph type="sldNum" sz="quarter" idx="4"/>
          </p:nvPr>
        </p:nvSpPr>
        <p:spPr/>
        <p:txBody>
          <a:bodyPr/>
          <a:lstStyle/>
          <a:p>
            <a:fld id="{B7EB45DA-9A0D-DC49-8E02-F30A5DDC21C3}" type="slidenum">
              <a:rPr lang="en-US" smtClean="0"/>
              <a:t>6</a:t>
            </a:fld>
            <a:endParaRPr lang="en-US"/>
          </a:p>
        </p:txBody>
      </p:sp>
      <p:sp>
        <p:nvSpPr>
          <p:cNvPr id="101" name="Question"/>
          <p:cNvSpPr txBox="1"/>
          <p:nvPr/>
        </p:nvSpPr>
        <p:spPr>
          <a:xfrm>
            <a:off x="685800" y="3733729"/>
            <a:ext cx="7772400" cy="475488"/>
          </a:xfrm>
          <a:prstGeom prst="rect">
            <a:avLst/>
          </a:prstGeom>
          <a:noFill/>
          <a:ln>
            <a:noFill/>
          </a:ln>
        </p:spPr>
        <p:txBody>
          <a:bodyPr wrap="square" lIns="0" tIns="0" rIns="0" bIns="0" anchor="t"/>
          <a:lstStyle/>
          <a:p>
            <a:pPr algn="ctr">
              <a:buNone/>
            </a:pPr>
            <a:r>
              <a:rPr lang="en-US" sz="2400" b="0" i="0" dirty="0">
                <a:solidFill>
                  <a:srgbClr val="5C4826"/>
                </a:solidFill>
              </a:rPr>
              <a:t>Let’s look at some engineering models</a:t>
            </a:r>
          </a:p>
        </p:txBody>
      </p:sp>
      <p:sp>
        <p:nvSpPr>
          <p:cNvPr id="103" name="Rule"/>
          <p:cNvSpPr/>
          <p:nvPr/>
        </p:nvSpPr>
        <p:spPr>
          <a:xfrm>
            <a:off x="3429000" y="4520113"/>
            <a:ext cx="2286000" cy="51206"/>
          </a:xfrm>
          <a:prstGeom prst="rect">
            <a:avLst/>
          </a:prstGeom>
          <a:solidFill>
            <a:srgbClr val="8E6F3E"/>
          </a:solidFill>
          <a:ln>
            <a:noFill/>
          </a:ln>
        </p:spPr>
        <p:txBody>
          <a:bodyPr wrap="square" lIns="27432" tIns="22860" rIns="27432" bIns="22860" anchor="ctr"/>
          <a:lstStyle/>
          <a:p>
            <a:pPr>
              <a:buNone/>
            </a:pP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exists?</a:t>
            </a:r>
          </a:p>
        </p:txBody>
      </p:sp>
      <p:sp>
        <p:nvSpPr>
          <p:cNvPr id="3" name="Slide Number Placeholder 3"/>
          <p:cNvSpPr>
            <a:spLocks noGrp="1"/>
          </p:cNvSpPr>
          <p:nvPr>
            <p:ph type="sldNum" sz="quarter" idx="4"/>
          </p:nvPr>
        </p:nvSpPr>
        <p:spPr/>
        <p:txBody>
          <a:bodyPr/>
          <a:lstStyle/>
          <a:p>
            <a:fld id="{B7EB45DA-9A0D-DC49-8E02-F30A5DDC21C3}" type="slidenum">
              <a:rPr lang="en-US" smtClean="0"/>
              <a:t>7</a:t>
            </a:fld>
            <a:endParaRPr lang="en-US"/>
          </a:p>
        </p:txBody>
      </p:sp>
      <p:sp>
        <p:nvSpPr>
          <p:cNvPr id="20" name="SubQ"/>
          <p:cNvSpPr txBox="1"/>
          <p:nvPr/>
        </p:nvSpPr>
        <p:spPr>
          <a:xfrm>
            <a:off x="274320" y="868680"/>
            <a:ext cx="8595360" cy="381000"/>
          </a:xfrm>
          <a:prstGeom prst="rect">
            <a:avLst/>
          </a:prstGeom>
          <a:noFill/>
          <a:ln>
            <a:noFill/>
          </a:ln>
        </p:spPr>
        <p:txBody>
          <a:bodyPr wrap="square" lIns="0" tIns="0" rIns="0" bIns="0" anchor="t"/>
          <a:lstStyle/>
          <a:p>
            <a:pPr algn="ctr">
              <a:spcAft>
                <a:spcPts val="0"/>
              </a:spcAft>
              <a:buNone/>
            </a:pPr>
            <a:r>
              <a:rPr lang="en-US" sz="2000" b="0" i="0" dirty="0">
                <a:solidFill>
                  <a:srgbClr val="5C4826"/>
                </a:solidFill>
              </a:rPr>
              <a:t>What things exist, and how are they related?</a:t>
            </a:r>
          </a:p>
        </p:txBody>
      </p:sp>
      <p:sp>
        <p:nvSpPr>
          <p:cNvPr id="50" name="FigPanel"/>
          <p:cNvSpPr/>
          <p:nvPr/>
        </p:nvSpPr>
        <p:spPr>
          <a:xfrm>
            <a:off x="274320" y="1341120"/>
            <a:ext cx="8595360" cy="4785360"/>
          </a:xfrm>
          <a:prstGeom prst="rect">
            <a:avLst/>
          </a:prstGeom>
          <a:solidFill>
            <a:srgbClr val="FDFCF9"/>
          </a:solidFill>
          <a:ln>
            <a:noFill/>
          </a:ln>
        </p:spPr>
        <p:txBody>
          <a:bodyPr wrap="square" lIns="0" tIns="0" rIns="0" bIns="0" anchor="ctr"/>
          <a:lstStyle/>
          <a:p>
            <a:pPr>
              <a:buNone/>
            </a:pPr>
            <a:endParaRPr lang="en-US"/>
          </a:p>
        </p:txBody>
      </p:sp>
      <p:pic>
        <p:nvPicPr>
          <p:cNvPr id="60" name="TourFigure" descr="A UML class diagram of a course-registration system: Student, Enrollment, Section, Course and Instructor, with multiplicities on the Student-Enrollment-Section chain."/>
          <p:cNvPicPr>
            <a:picLocks noChangeAspect="1"/>
          </p:cNvPicPr>
          <p:nvPr/>
        </p:nvPicPr>
        <p:blipFill>
          <a:blip r:embed="rId3"/>
          <a:stretch>
            <a:fillRect/>
          </a:stretch>
        </p:blipFill>
        <p:spPr>
          <a:xfrm>
            <a:off x="274320" y="1795827"/>
            <a:ext cx="8595360" cy="38759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talks to whom?</a:t>
            </a:r>
          </a:p>
        </p:txBody>
      </p:sp>
      <p:sp>
        <p:nvSpPr>
          <p:cNvPr id="3" name="Slide Number Placeholder 3"/>
          <p:cNvSpPr>
            <a:spLocks noGrp="1"/>
          </p:cNvSpPr>
          <p:nvPr>
            <p:ph type="sldNum" sz="quarter" idx="4"/>
          </p:nvPr>
        </p:nvSpPr>
        <p:spPr/>
        <p:txBody>
          <a:bodyPr/>
          <a:lstStyle/>
          <a:p>
            <a:fld id="{B7EB45DA-9A0D-DC49-8E02-F30A5DDC21C3}" type="slidenum">
              <a:rPr lang="en-US" smtClean="0"/>
              <a:t>8</a:t>
            </a:fld>
            <a:endParaRPr lang="en-US"/>
          </a:p>
        </p:txBody>
      </p:sp>
      <p:sp>
        <p:nvSpPr>
          <p:cNvPr id="20" name="SubQ"/>
          <p:cNvSpPr txBox="1"/>
          <p:nvPr/>
        </p:nvSpPr>
        <p:spPr>
          <a:xfrm>
            <a:off x="274320" y="868680"/>
            <a:ext cx="8595360" cy="381000"/>
          </a:xfrm>
          <a:prstGeom prst="rect">
            <a:avLst/>
          </a:prstGeom>
          <a:noFill/>
          <a:ln>
            <a:noFill/>
          </a:ln>
        </p:spPr>
        <p:txBody>
          <a:bodyPr wrap="square" lIns="0" tIns="0" rIns="0" bIns="0" anchor="t"/>
          <a:lstStyle/>
          <a:p>
            <a:pPr algn="ctr">
              <a:spcAft>
                <a:spcPts val="0"/>
              </a:spcAft>
              <a:buNone/>
            </a:pPr>
            <a:r>
              <a:rPr lang="en-US" sz="2000" b="0" i="0" dirty="0">
                <a:solidFill>
                  <a:srgbClr val="5C4826"/>
                </a:solidFill>
              </a:rPr>
              <a:t>In what order do the parts of one registration happen?</a:t>
            </a:r>
          </a:p>
        </p:txBody>
      </p:sp>
      <p:sp>
        <p:nvSpPr>
          <p:cNvPr id="50" name="FigPanel"/>
          <p:cNvSpPr/>
          <p:nvPr/>
        </p:nvSpPr>
        <p:spPr>
          <a:xfrm>
            <a:off x="274320" y="1341120"/>
            <a:ext cx="8595360" cy="4785360"/>
          </a:xfrm>
          <a:prstGeom prst="rect">
            <a:avLst/>
          </a:prstGeom>
          <a:solidFill>
            <a:srgbClr val="FDFCF9"/>
          </a:solidFill>
          <a:ln>
            <a:noFill/>
          </a:ln>
        </p:spPr>
        <p:txBody>
          <a:bodyPr wrap="square" lIns="0" tIns="0" rIns="0" bIns="0" anchor="ctr"/>
          <a:lstStyle/>
          <a:p>
            <a:pPr>
              <a:buNone/>
            </a:pPr>
            <a:endParaRPr lang="en-US"/>
          </a:p>
        </p:txBody>
      </p:sp>
      <p:pic>
        <p:nvPicPr>
          <p:cNvPr id="60" name="TourFigure" descr="A UML sequence diagram: a Student registers for a Section; Registration asks Section whether seats are available; an alt fragment creates an Enrollment when seats exist and waitlists the student when the section is full."/>
          <p:cNvPicPr>
            <a:picLocks noChangeAspect="1"/>
          </p:cNvPicPr>
          <p:nvPr/>
        </p:nvPicPr>
        <p:blipFill>
          <a:blip r:embed="rId3"/>
          <a:stretch>
            <a:fillRect/>
          </a:stretch>
        </p:blipFill>
        <p:spPr>
          <a:xfrm>
            <a:off x="1016212" y="1341120"/>
            <a:ext cx="7111577" cy="47853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states?</a:t>
            </a:r>
          </a:p>
        </p:txBody>
      </p:sp>
      <p:sp>
        <p:nvSpPr>
          <p:cNvPr id="3" name="Slide Number Placeholder 3"/>
          <p:cNvSpPr>
            <a:spLocks noGrp="1"/>
          </p:cNvSpPr>
          <p:nvPr>
            <p:ph type="sldNum" sz="quarter" idx="4"/>
          </p:nvPr>
        </p:nvSpPr>
        <p:spPr/>
        <p:txBody>
          <a:bodyPr/>
          <a:lstStyle/>
          <a:p>
            <a:fld id="{B7EB45DA-9A0D-DC49-8E02-F30A5DDC21C3}" type="slidenum">
              <a:rPr lang="en-US" smtClean="0"/>
              <a:t>9</a:t>
            </a:fld>
            <a:endParaRPr lang="en-US"/>
          </a:p>
        </p:txBody>
      </p:sp>
      <p:sp>
        <p:nvSpPr>
          <p:cNvPr id="20" name="SubQ"/>
          <p:cNvSpPr txBox="1"/>
          <p:nvPr/>
        </p:nvSpPr>
        <p:spPr>
          <a:xfrm>
            <a:off x="274320" y="868680"/>
            <a:ext cx="8595360" cy="381000"/>
          </a:xfrm>
          <a:prstGeom prst="rect">
            <a:avLst/>
          </a:prstGeom>
          <a:noFill/>
          <a:ln>
            <a:noFill/>
          </a:ln>
        </p:spPr>
        <p:txBody>
          <a:bodyPr wrap="square" lIns="0" tIns="0" rIns="0" bIns="0" anchor="t"/>
          <a:lstStyle/>
          <a:p>
            <a:pPr algn="ctr">
              <a:spcAft>
                <a:spcPts val="0"/>
              </a:spcAft>
              <a:buNone/>
            </a:pPr>
            <a:r>
              <a:rPr lang="en-US" sz="2000" b="0" i="0" dirty="0">
                <a:solidFill>
                  <a:srgbClr val="5C4826"/>
                </a:solidFill>
              </a:rPr>
              <a:t>What states can a course proposal occupy, and which transitions are legal?</a:t>
            </a:r>
          </a:p>
        </p:txBody>
      </p:sp>
      <p:sp>
        <p:nvSpPr>
          <p:cNvPr id="50" name="FigPanel"/>
          <p:cNvSpPr/>
          <p:nvPr/>
        </p:nvSpPr>
        <p:spPr>
          <a:xfrm>
            <a:off x="274320" y="1341120"/>
            <a:ext cx="8595360" cy="4785360"/>
          </a:xfrm>
          <a:prstGeom prst="rect">
            <a:avLst/>
          </a:prstGeom>
          <a:solidFill>
            <a:srgbClr val="FDFCF9"/>
          </a:solidFill>
          <a:ln>
            <a:noFill/>
          </a:ln>
        </p:spPr>
        <p:txBody>
          <a:bodyPr wrap="square" lIns="0" tIns="0" rIns="0" bIns="0" anchor="ctr"/>
          <a:lstStyle/>
          <a:p>
            <a:pPr>
              <a:buNone/>
            </a:pPr>
            <a:endParaRPr lang="en-US"/>
          </a:p>
        </p:txBody>
      </p:sp>
      <p:pic>
        <p:nvPicPr>
          <p:cNvPr id="60" name="TourFigure" descr="A UML state machine for a course proposal: Draft to Submitted to Approved to Published, with a revise transition returning Submitted to Draft, and a final state after Published."/>
          <p:cNvPicPr>
            <a:picLocks noChangeAspect="1"/>
          </p:cNvPicPr>
          <p:nvPr/>
        </p:nvPicPr>
        <p:blipFill>
          <a:blip r:embed="rId3"/>
          <a:stretch>
            <a:fillRect/>
          </a:stretch>
        </p:blipFill>
        <p:spPr>
          <a:xfrm>
            <a:off x="274320" y="1714062"/>
            <a:ext cx="8595360" cy="40394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paths?</a:t>
            </a:r>
          </a:p>
        </p:txBody>
      </p:sp>
      <p:sp>
        <p:nvSpPr>
          <p:cNvPr id="3" name="Slide Number Placeholder 3"/>
          <p:cNvSpPr>
            <a:spLocks noGrp="1"/>
          </p:cNvSpPr>
          <p:nvPr>
            <p:ph type="sldNum" sz="quarter" idx="4"/>
          </p:nvPr>
        </p:nvSpPr>
        <p:spPr/>
        <p:txBody>
          <a:bodyPr/>
          <a:lstStyle/>
          <a:p>
            <a:fld id="{B7EB45DA-9A0D-DC49-8E02-F30A5DDC21C3}" type="slidenum">
              <a:rPr lang="en-US" smtClean="0"/>
              <a:t>10</a:t>
            </a:fld>
            <a:endParaRPr lang="en-US"/>
          </a:p>
        </p:txBody>
      </p:sp>
      <p:sp>
        <p:nvSpPr>
          <p:cNvPr id="20" name="SubQ"/>
          <p:cNvSpPr txBox="1"/>
          <p:nvPr/>
        </p:nvSpPr>
        <p:spPr>
          <a:xfrm>
            <a:off x="274320" y="868680"/>
            <a:ext cx="8595360" cy="381000"/>
          </a:xfrm>
          <a:prstGeom prst="rect">
            <a:avLst/>
          </a:prstGeom>
          <a:noFill/>
          <a:ln>
            <a:noFill/>
          </a:ln>
        </p:spPr>
        <p:txBody>
          <a:bodyPr wrap="square" lIns="0" tIns="0" rIns="0" bIns="0" anchor="t"/>
          <a:lstStyle/>
          <a:p>
            <a:pPr algn="ctr">
              <a:spcAft>
                <a:spcPts val="0"/>
              </a:spcAft>
              <a:buNone/>
            </a:pPr>
            <a:r>
              <a:rPr lang="en-US" sz="2000" b="0" i="0" dirty="0">
                <a:solidFill>
                  <a:srgbClr val="5C4826"/>
                </a:solidFill>
              </a:rPr>
              <a:t>What paths can execution take?</a:t>
            </a:r>
          </a:p>
        </p:txBody>
      </p:sp>
      <p:sp>
        <p:nvSpPr>
          <p:cNvPr id="50" name="FigPanel"/>
          <p:cNvSpPr/>
          <p:nvPr/>
        </p:nvSpPr>
        <p:spPr>
          <a:xfrm>
            <a:off x="274320" y="1341120"/>
            <a:ext cx="8595360" cy="4785360"/>
          </a:xfrm>
          <a:prstGeom prst="rect">
            <a:avLst/>
          </a:prstGeom>
          <a:solidFill>
            <a:srgbClr val="FDFCF9"/>
          </a:solidFill>
          <a:ln>
            <a:noFill/>
          </a:ln>
        </p:spPr>
        <p:txBody>
          <a:bodyPr wrap="square" lIns="0" tIns="0" rIns="0" bIns="0" anchor="ctr"/>
          <a:lstStyle/>
          <a:p>
            <a:pPr>
              <a:buNone/>
            </a:pPr>
            <a:endParaRPr lang="en-US"/>
          </a:p>
        </p:txBody>
      </p:sp>
      <p:pic>
        <p:nvPicPr>
          <p:cNvPr id="60" name="TourFigure" descr="A UML activity diagram: request a section, check capacity, then a decision — create an enrollment when seats are available, add to the waitlist when they are not — merging into notify student."/>
          <p:cNvPicPr>
            <a:picLocks noChangeAspect="1"/>
          </p:cNvPicPr>
          <p:nvPr/>
        </p:nvPicPr>
        <p:blipFill>
          <a:blip r:embed="rId3"/>
          <a:stretch>
            <a:fillRect/>
          </a:stretch>
        </p:blipFill>
        <p:spPr>
          <a:xfrm>
            <a:off x="1777275" y="1341120"/>
            <a:ext cx="5589450" cy="47853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needs what?</a:t>
            </a:r>
          </a:p>
        </p:txBody>
      </p:sp>
      <p:sp>
        <p:nvSpPr>
          <p:cNvPr id="3" name="Slide Number Placeholder 3"/>
          <p:cNvSpPr>
            <a:spLocks noGrp="1"/>
          </p:cNvSpPr>
          <p:nvPr>
            <p:ph type="sldNum" sz="quarter" idx="4"/>
          </p:nvPr>
        </p:nvSpPr>
        <p:spPr/>
        <p:txBody>
          <a:bodyPr/>
          <a:lstStyle/>
          <a:p>
            <a:fld id="{B7EB45DA-9A0D-DC49-8E02-F30A5DDC21C3}" type="slidenum">
              <a:rPr lang="en-US" smtClean="0"/>
              <a:t>11</a:t>
            </a:fld>
            <a:endParaRPr lang="en-US"/>
          </a:p>
        </p:txBody>
      </p:sp>
      <p:sp>
        <p:nvSpPr>
          <p:cNvPr id="20" name="SubQ"/>
          <p:cNvSpPr txBox="1"/>
          <p:nvPr/>
        </p:nvSpPr>
        <p:spPr>
          <a:xfrm>
            <a:off x="274320" y="868680"/>
            <a:ext cx="8595360" cy="381000"/>
          </a:xfrm>
          <a:prstGeom prst="rect">
            <a:avLst/>
          </a:prstGeom>
          <a:noFill/>
          <a:ln>
            <a:noFill/>
          </a:ln>
        </p:spPr>
        <p:txBody>
          <a:bodyPr wrap="square" lIns="0" tIns="0" rIns="0" bIns="0" anchor="t"/>
          <a:lstStyle/>
          <a:p>
            <a:pPr algn="ctr">
              <a:spcAft>
                <a:spcPts val="0"/>
              </a:spcAft>
              <a:buNone/>
            </a:pPr>
            <a:r>
              <a:rPr lang="en-US" sz="2000" b="0" i="0" dirty="0">
                <a:solidFill>
                  <a:srgbClr val="5C4826"/>
                </a:solidFill>
              </a:rPr>
              <a:t>What does each actor want from the system?</a:t>
            </a:r>
          </a:p>
        </p:txBody>
      </p:sp>
      <p:sp>
        <p:nvSpPr>
          <p:cNvPr id="50" name="FigPanel"/>
          <p:cNvSpPr/>
          <p:nvPr/>
        </p:nvSpPr>
        <p:spPr>
          <a:xfrm>
            <a:off x="274320" y="1341120"/>
            <a:ext cx="8595360" cy="4785360"/>
          </a:xfrm>
          <a:prstGeom prst="rect">
            <a:avLst/>
          </a:prstGeom>
          <a:solidFill>
            <a:srgbClr val="FDFCF9"/>
          </a:solidFill>
          <a:ln>
            <a:noFill/>
          </a:ln>
        </p:spPr>
        <p:txBody>
          <a:bodyPr wrap="square" lIns="0" tIns="0" rIns="0" bIns="0" anchor="ctr"/>
          <a:lstStyle/>
          <a:p>
            <a:pPr>
              <a:buNone/>
            </a:pPr>
            <a:endParaRPr lang="en-US"/>
          </a:p>
        </p:txBody>
      </p:sp>
      <p:pic>
        <p:nvPicPr>
          <p:cNvPr id="60" name="TourFigure" descr="A UML use-case diagram: Student, Instructor and Registrar actors wired to the use cases drop a course, register for a section, view roster, and approve a course proposal, inside a course-registration system boundary."/>
          <p:cNvPicPr>
            <a:picLocks noChangeAspect="1"/>
          </p:cNvPicPr>
          <p:nvPr/>
        </p:nvPicPr>
        <p:blipFill>
          <a:blip r:embed="rId3"/>
          <a:stretch>
            <a:fillRect/>
          </a:stretch>
        </p:blipFill>
        <p:spPr>
          <a:xfrm>
            <a:off x="1533226" y="1341120"/>
            <a:ext cx="6077549" cy="47853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Same territory, different questions</a:t>
            </a:r>
          </a:p>
        </p:txBody>
      </p:sp>
      <p:sp>
        <p:nvSpPr>
          <p:cNvPr id="3" name="Slide Number Placeholder 3"/>
          <p:cNvSpPr>
            <a:spLocks noGrp="1"/>
          </p:cNvSpPr>
          <p:nvPr>
            <p:ph type="sldNum" sz="quarter" idx="4"/>
          </p:nvPr>
        </p:nvSpPr>
        <p:spPr/>
        <p:txBody>
          <a:bodyPr/>
          <a:lstStyle/>
          <a:p>
            <a:fld id="{B7EB45DA-9A0D-DC49-8E02-F30A5DDC21C3}" type="slidenum">
              <a:rPr lang="en-US" smtClean="0"/>
              <a:t>12</a:t>
            </a:fld>
            <a:endParaRPr lang="en-US"/>
          </a:p>
        </p:txBody>
      </p:sp>
      <p:pic>
        <p:nvPicPr>
          <p:cNvPr id="60" name="ThumbFigure" descr="Five views of one course-registration system side by side, each reduced to a readable fragment and captioned with the engineering question it answers: what exists, who talks to whom, what states, what paths, who needs what. The first view shows Course, Section and Enrollment as class boxes with an attribute compartment each; the last shows a Student wanting to drop a course, drawn in the same accent the full use-case diagram gives that goal. Beneath each view a pill names what that view preserves: structure, order, lifecycle, branching, intent."/>
          <p:cNvPicPr>
            <a:picLocks noChangeAspect="1"/>
          </p:cNvPicPr>
          <p:nvPr/>
        </p:nvPicPr>
        <p:blipFill>
          <a:blip r:embed="rId3"/>
          <a:stretch>
            <a:fillRect/>
          </a:stretch>
        </p:blipFill>
        <p:spPr>
          <a:xfrm>
            <a:off x="274320" y="1427453"/>
            <a:ext cx="8595360" cy="4338404"/>
          </a:xfrm>
          <a:prstGeom prst="rect">
            <a:avLst/>
          </a:prstGeom>
        </p:spPr>
      </p:pic>
      <p:sp>
        <p:nvSpPr>
          <p:cNvPr id="199"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buNone/>
            </a:pPr>
            <a:r>
              <a:rPr lang="en-US" sz="2000" b="1" i="0" dirty="0">
                <a:solidFill>
                  <a:srgbClr val="FFFFFF"/>
                </a:solidFill>
              </a:rPr>
              <a:t>Different questions preserve different distinctions.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Good engineers reuse wherever appropriate</a:t>
            </a:r>
          </a:p>
        </p:txBody>
      </p:sp>
      <p:sp>
        <p:nvSpPr>
          <p:cNvPr id="3" name="Slide Number Placeholder 3"/>
          <p:cNvSpPr>
            <a:spLocks noGrp="1"/>
          </p:cNvSpPr>
          <p:nvPr>
            <p:ph type="sldNum" sz="quarter" idx="4"/>
          </p:nvPr>
        </p:nvSpPr>
        <p:spPr/>
        <p:txBody>
          <a:bodyPr/>
          <a:lstStyle/>
          <a:p>
            <a:fld id="{B7EB45DA-9A0D-DC49-8E02-F30A5DDC21C3}" type="slidenum">
              <a:rPr lang="en-US" smtClean="0"/>
              <a:t>13</a:t>
            </a:fld>
            <a:endParaRPr lang="en-US"/>
          </a:p>
        </p:txBody>
      </p:sp>
      <p:sp>
        <p:nvSpPr>
          <p:cNvPr id="20" name="SubQ"/>
          <p:cNvSpPr txBox="1"/>
          <p:nvPr/>
        </p:nvSpPr>
        <p:spPr>
          <a:xfrm>
            <a:off x="277148" y="829755"/>
            <a:ext cx="8595360" cy="381000"/>
          </a:xfrm>
          <a:prstGeom prst="rect">
            <a:avLst/>
          </a:prstGeom>
          <a:noFill/>
          <a:ln>
            <a:noFill/>
          </a:ln>
        </p:spPr>
        <p:txBody>
          <a:bodyPr wrap="square" lIns="0" tIns="0" rIns="0" bIns="0" anchor="t"/>
          <a:lstStyle/>
          <a:p>
            <a:pPr algn="ctr">
              <a:spcAft>
                <a:spcPts val="0"/>
              </a:spcAft>
              <a:buNone/>
            </a:pPr>
            <a:r>
              <a:rPr lang="en-US" sz="2000" b="0" i="0" dirty="0">
                <a:solidFill>
                  <a:srgbClr val="5C4826"/>
                </a:solidFill>
              </a:rPr>
              <a:t>Do not invent a new kind every time you need a </a:t>
            </a:r>
            <a:r>
              <a:rPr lang="en-US" sz="2000" dirty="0">
                <a:solidFill>
                  <a:srgbClr val="5C4826"/>
                </a:solidFill>
              </a:rPr>
              <a:t>new </a:t>
            </a:r>
            <a:r>
              <a:rPr lang="en-US" sz="2000" b="0" i="0" dirty="0">
                <a:solidFill>
                  <a:srgbClr val="5C4826"/>
                </a:solidFill>
              </a:rPr>
              <a:t>model.</a:t>
            </a:r>
          </a:p>
        </p:txBody>
      </p:sp>
      <p:pic>
        <p:nvPicPr>
          <p:cNvPr id="60" name="Shelf1" descr="Screenshot of the Microsoft Learn page 'Cloud design patterns', showing the Azure Architecture Center's catalogue of named patterns in its left navigation."/>
          <p:cNvPicPr>
            <a:picLocks noChangeAspect="1"/>
          </p:cNvPicPr>
          <p:nvPr/>
        </p:nvPicPr>
        <p:blipFill>
          <a:blip r:embed="rId3"/>
          <a:stretch>
            <a:fillRect/>
          </a:stretch>
        </p:blipFill>
        <p:spPr>
          <a:xfrm>
            <a:off x="386876" y="2056861"/>
            <a:ext cx="2337064" cy="2560320"/>
          </a:xfrm>
          <a:prstGeom prst="rect">
            <a:avLst/>
          </a:prstGeom>
          <a:ln w="12700">
            <a:solidFill>
              <a:srgbClr val="C9B991"/>
            </a:solidFill>
          </a:ln>
        </p:spPr>
      </p:pic>
      <p:pic>
        <p:nvPicPr>
          <p:cNvPr id="61" name="Shelf2" descr="Front cover of Design Patterns: Elements of Reusable Object-Oriented Software by Gamma, Helm, Johnson and Vlissides, Addison-Wesley 1994, with the M.C. Escher woodcut on the jacket."/>
          <p:cNvPicPr>
            <a:picLocks noChangeAspect="1"/>
          </p:cNvPicPr>
          <p:nvPr/>
        </p:nvPicPr>
        <p:blipFill>
          <a:blip r:embed="rId4"/>
          <a:stretch>
            <a:fillRect/>
          </a:stretch>
        </p:blipFill>
        <p:spPr>
          <a:xfrm>
            <a:off x="2906923" y="2056861"/>
            <a:ext cx="1921128" cy="2560320"/>
          </a:xfrm>
          <a:prstGeom prst="rect">
            <a:avLst/>
          </a:prstGeom>
          <a:ln w="12700">
            <a:solidFill>
              <a:srgbClr val="C9B991"/>
            </a:solidFill>
          </a:ln>
        </p:spPr>
      </p:pic>
      <p:pic>
        <p:nvPicPr>
          <p:cNvPr id="62" name="Shelf3" descr="Front cover of the Handbook of Model-Based Systems Engineering, Madni and Augustine editors-in-chief with Sievers associate editor, Springer Nature Reference 2023."/>
          <p:cNvPicPr>
            <a:picLocks noChangeAspect="1"/>
          </p:cNvPicPr>
          <p:nvPr/>
        </p:nvPicPr>
        <p:blipFill>
          <a:blip r:embed="rId5"/>
          <a:stretch>
            <a:fillRect/>
          </a:stretch>
        </p:blipFill>
        <p:spPr>
          <a:xfrm>
            <a:off x="5011033" y="2056861"/>
            <a:ext cx="1699346" cy="2560320"/>
          </a:xfrm>
          <a:prstGeom prst="rect">
            <a:avLst/>
          </a:prstGeom>
          <a:ln w="12700">
            <a:solidFill>
              <a:srgbClr val="C9B991"/>
            </a:solidFill>
          </a:ln>
        </p:spPr>
      </p:pic>
      <p:pic>
        <p:nvPicPr>
          <p:cNvPr id="63" name="Shelf4" descr="Front cover of UML Distilled, third edition, by Martin Fowler, Addison-Wesley 2003."/>
          <p:cNvPicPr>
            <a:picLocks noChangeAspect="1"/>
          </p:cNvPicPr>
          <p:nvPr/>
        </p:nvPicPr>
        <p:blipFill>
          <a:blip r:embed="rId6"/>
          <a:stretch>
            <a:fillRect/>
          </a:stretch>
        </p:blipFill>
        <p:spPr>
          <a:xfrm>
            <a:off x="6893362" y="2056861"/>
            <a:ext cx="1869418" cy="2560320"/>
          </a:xfrm>
          <a:prstGeom prst="rect">
            <a:avLst/>
          </a:prstGeom>
          <a:ln w="12700">
            <a:solidFill>
              <a:srgbClr val="C9B991"/>
            </a:solidFill>
          </a:ln>
        </p:spPr>
      </p:pic>
      <p:sp>
        <p:nvSpPr>
          <p:cNvPr id="100" name="CaptionStrip"/>
          <p:cNvSpPr/>
          <p:nvPr/>
        </p:nvSpPr>
        <p:spPr>
          <a:xfrm>
            <a:off x="277148" y="4781773"/>
            <a:ext cx="8595360" cy="420624"/>
          </a:xfrm>
          <a:prstGeom prst="roundRect">
            <a:avLst>
              <a:gd name="adj" fmla="val 8696"/>
            </a:avLst>
          </a:prstGeom>
          <a:solidFill>
            <a:srgbClr val="F5F1E8"/>
          </a:solidFill>
          <a:ln w="15875">
            <a:solidFill>
              <a:srgbClr val="C9B991"/>
            </a:solidFill>
          </a:ln>
        </p:spPr>
        <p:txBody>
          <a:bodyPr/>
          <a:lstStyle/>
          <a:p>
            <a:endParaRPr lang="en-US"/>
          </a:p>
        </p:txBody>
      </p:sp>
      <p:cxnSp>
        <p:nvCxnSpPr>
          <p:cNvPr id="110" name="CapRule1"/>
          <p:cNvCxnSpPr/>
          <p:nvPr/>
        </p:nvCxnSpPr>
        <p:spPr>
          <a:xfrm>
            <a:off x="2711281" y="4854925"/>
            <a:ext cx="0" cy="274320"/>
          </a:xfrm>
          <a:prstGeom prst="line">
            <a:avLst/>
          </a:prstGeom>
          <a:ln w="9525">
            <a:solidFill>
              <a:srgbClr val="C9B991"/>
            </a:solidFill>
          </a:ln>
        </p:spPr>
        <p:style>
          <a:lnRef idx="1">
            <a:scrgbClr r="0" g="0" b="0"/>
          </a:lnRef>
          <a:fillRef idx="0">
            <a:scrgbClr r="0" g="0" b="0"/>
          </a:fillRef>
          <a:effectRef idx="0">
            <a:scrgbClr r="0" g="0" b="0"/>
          </a:effectRef>
          <a:fontRef idx="minor">
            <a:schemeClr val="tx1"/>
          </a:fontRef>
        </p:style>
      </p:cxnSp>
      <p:cxnSp>
        <p:nvCxnSpPr>
          <p:cNvPr id="111" name="CapRule2"/>
          <p:cNvCxnSpPr/>
          <p:nvPr/>
        </p:nvCxnSpPr>
        <p:spPr>
          <a:xfrm>
            <a:off x="4863778" y="4854925"/>
            <a:ext cx="0" cy="274320"/>
          </a:xfrm>
          <a:prstGeom prst="line">
            <a:avLst/>
          </a:prstGeom>
          <a:ln w="9525">
            <a:solidFill>
              <a:srgbClr val="C9B991"/>
            </a:solidFill>
          </a:ln>
        </p:spPr>
        <p:style>
          <a:lnRef idx="1">
            <a:scrgbClr r="0" g="0" b="0"/>
          </a:lnRef>
          <a:fillRef idx="0">
            <a:scrgbClr r="0" g="0" b="0"/>
          </a:fillRef>
          <a:effectRef idx="0">
            <a:scrgbClr r="0" g="0" b="0"/>
          </a:effectRef>
          <a:fontRef idx="minor">
            <a:schemeClr val="tx1"/>
          </a:fontRef>
        </p:style>
      </p:cxnSp>
      <p:cxnSp>
        <p:nvCxnSpPr>
          <p:cNvPr id="112" name="CapRule3"/>
          <p:cNvCxnSpPr/>
          <p:nvPr/>
        </p:nvCxnSpPr>
        <p:spPr>
          <a:xfrm>
            <a:off x="6844369" y="4854925"/>
            <a:ext cx="0" cy="274320"/>
          </a:xfrm>
          <a:prstGeom prst="line">
            <a:avLst/>
          </a:prstGeom>
          <a:ln w="9525">
            <a:solidFill>
              <a:srgbClr val="C9B991"/>
            </a:solidFill>
          </a:ln>
        </p:spPr>
        <p:style>
          <a:lnRef idx="1">
            <a:scrgbClr r="0" g="0" b="0"/>
          </a:lnRef>
          <a:fillRef idx="0">
            <a:scrgbClr r="0" g="0" b="0"/>
          </a:fillRef>
          <a:effectRef idx="0">
            <a:scrgbClr r="0" g="0" b="0"/>
          </a:effectRef>
          <a:fontRef idx="minor">
            <a:schemeClr val="tx1"/>
          </a:fontRef>
        </p:style>
      </p:cxnSp>
      <p:sp>
        <p:nvSpPr>
          <p:cNvPr id="120" name="Cap1"/>
          <p:cNvSpPr txBox="1"/>
          <p:nvPr/>
        </p:nvSpPr>
        <p:spPr>
          <a:xfrm>
            <a:off x="313724" y="4781773"/>
            <a:ext cx="2360981" cy="420624"/>
          </a:xfrm>
          <a:prstGeom prst="rect">
            <a:avLst/>
          </a:prstGeom>
          <a:noFill/>
          <a:ln>
            <a:noFill/>
          </a:ln>
        </p:spPr>
        <p:txBody>
          <a:bodyPr wrap="square" lIns="0" tIns="0" rIns="0" bIns="0" anchor="ctr"/>
          <a:lstStyle/>
          <a:p>
            <a:pPr algn="ctr">
              <a:spcAft>
                <a:spcPts val="0"/>
              </a:spcAft>
              <a:buNone/>
            </a:pPr>
            <a:r>
              <a:rPr lang="en-US" sz="1800" b="1" i="0" dirty="0">
                <a:solidFill>
                  <a:srgbClr val="5C4826"/>
                </a:solidFill>
              </a:rPr>
              <a:t>Patterns</a:t>
            </a:r>
          </a:p>
        </p:txBody>
      </p:sp>
      <p:sp>
        <p:nvSpPr>
          <p:cNvPr id="121" name="Cap2"/>
          <p:cNvSpPr txBox="1"/>
          <p:nvPr/>
        </p:nvSpPr>
        <p:spPr>
          <a:xfrm>
            <a:off x="2747857" y="4781773"/>
            <a:ext cx="2079346" cy="420624"/>
          </a:xfrm>
          <a:prstGeom prst="rect">
            <a:avLst/>
          </a:prstGeom>
          <a:noFill/>
          <a:ln>
            <a:noFill/>
          </a:ln>
        </p:spPr>
        <p:txBody>
          <a:bodyPr wrap="square" lIns="0" tIns="0" rIns="0" bIns="0" anchor="ctr"/>
          <a:lstStyle/>
          <a:p>
            <a:pPr algn="ctr">
              <a:spcAft>
                <a:spcPts val="0"/>
              </a:spcAft>
              <a:buNone/>
            </a:pPr>
            <a:r>
              <a:rPr lang="en-US" sz="1800" b="1" i="0" dirty="0">
                <a:solidFill>
                  <a:srgbClr val="5C4826"/>
                </a:solidFill>
              </a:rPr>
              <a:t>Design vocabulary</a:t>
            </a:r>
          </a:p>
        </p:txBody>
      </p:sp>
      <p:sp>
        <p:nvSpPr>
          <p:cNvPr id="122" name="Cap3"/>
          <p:cNvSpPr txBox="1"/>
          <p:nvPr/>
        </p:nvSpPr>
        <p:spPr>
          <a:xfrm>
            <a:off x="4900354" y="4781773"/>
            <a:ext cx="1907438" cy="420624"/>
          </a:xfrm>
          <a:prstGeom prst="rect">
            <a:avLst/>
          </a:prstGeom>
          <a:noFill/>
          <a:ln>
            <a:noFill/>
          </a:ln>
        </p:spPr>
        <p:txBody>
          <a:bodyPr wrap="square" lIns="0" tIns="0" rIns="0" bIns="0" anchor="ctr"/>
          <a:lstStyle/>
          <a:p>
            <a:pPr algn="ctr">
              <a:spcAft>
                <a:spcPts val="0"/>
              </a:spcAft>
              <a:buNone/>
            </a:pPr>
            <a:r>
              <a:rPr lang="en-US" sz="1800" b="1" i="0" dirty="0">
                <a:solidFill>
                  <a:srgbClr val="5C4826"/>
                </a:solidFill>
              </a:rPr>
              <a:t>Modeling methods</a:t>
            </a:r>
          </a:p>
        </p:txBody>
      </p:sp>
      <p:sp>
        <p:nvSpPr>
          <p:cNvPr id="123" name="Cap4"/>
          <p:cNvSpPr txBox="1"/>
          <p:nvPr/>
        </p:nvSpPr>
        <p:spPr>
          <a:xfrm>
            <a:off x="6880945" y="4781773"/>
            <a:ext cx="1954987" cy="420624"/>
          </a:xfrm>
          <a:prstGeom prst="rect">
            <a:avLst/>
          </a:prstGeom>
          <a:noFill/>
          <a:ln>
            <a:noFill/>
          </a:ln>
        </p:spPr>
        <p:txBody>
          <a:bodyPr wrap="square" lIns="0" tIns="0" rIns="0" bIns="0" anchor="ctr"/>
          <a:lstStyle/>
          <a:p>
            <a:pPr algn="ctr">
              <a:spcAft>
                <a:spcPts val="0"/>
              </a:spcAft>
              <a:buNone/>
            </a:pPr>
            <a:r>
              <a:rPr lang="en-US" sz="1800" b="1" i="0" dirty="0">
                <a:solidFill>
                  <a:srgbClr val="5C4826"/>
                </a:solidFill>
              </a:rPr>
              <a:t>Modeling notation</a:t>
            </a:r>
          </a:p>
        </p:txBody>
      </p:sp>
      <p:sp>
        <p:nvSpPr>
          <p:cNvPr id="70" name="Src"/>
          <p:cNvSpPr txBox="1"/>
          <p:nvPr/>
        </p:nvSpPr>
        <p:spPr>
          <a:xfrm>
            <a:off x="236704" y="6502654"/>
            <a:ext cx="8595360" cy="420624"/>
          </a:xfrm>
          <a:prstGeom prst="rect">
            <a:avLst/>
          </a:prstGeom>
          <a:noFill/>
          <a:ln>
            <a:noFill/>
          </a:ln>
        </p:spPr>
        <p:txBody>
          <a:bodyPr wrap="square" lIns="0" tIns="0" rIns="0" bIns="0" anchor="t"/>
          <a:lstStyle/>
          <a:p>
            <a:pPr algn="ctr">
              <a:spcAft>
                <a:spcPts val="0"/>
              </a:spcAft>
              <a:buNone/>
            </a:pPr>
            <a:r>
              <a:rPr lang="en-US" sz="1050" b="0" i="0" dirty="0">
                <a:solidFill>
                  <a:srgbClr val="555960"/>
                </a:solidFill>
              </a:rPr>
              <a:t>Covers reproduced for classroom teaching: Addison-Wesley (Design Patterns, 1994; UML Distilled 3e, 2003) · Springer Nature (2023).</a:t>
            </a:r>
          </a:p>
          <a:p>
            <a:pPr algn="ctr">
              <a:spcAft>
                <a:spcPts val="0"/>
              </a:spcAft>
              <a:buNone/>
            </a:pPr>
            <a:r>
              <a:rPr lang="en-US" sz="1050" b="0" i="0" dirty="0">
                <a:solidFill>
                  <a:srgbClr val="555960"/>
                </a:solidFill>
              </a:rPr>
              <a:t>Page capture: Microsoft Learn, learn.microsoft.com/azure/architecture/patterns, 2026-10-01. Cover art, Design Patterns: © 1994 M.C. Escher / Cordon 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2200514"/>
            <a:ext cx="7772400" cy="365760"/>
          </a:xfrm>
          <a:prstGeom prst="rect">
            <a:avLst/>
          </a:prstGeom>
          <a:noFill/>
          <a:ln>
            <a:noFill/>
          </a:ln>
        </p:spPr>
        <p:txBody>
          <a:bodyPr wrap="square" lIns="0" tIns="0" rIns="0" bIns="0" anchor="t"/>
          <a:lstStyle/>
          <a:p>
            <a:pPr algn="ctr">
              <a:buNone/>
            </a:pPr>
            <a:r>
              <a:rPr lang="en-US" sz="2000" b="1" i="0" dirty="0">
                <a:solidFill>
                  <a:srgbClr val="8E6F3E"/>
                </a:solidFill>
              </a:rPr>
              <a:t>SECTION 2</a:t>
            </a:r>
          </a:p>
        </p:txBody>
      </p:sp>
      <p:sp>
        <p:nvSpPr>
          <p:cNvPr id="2" name="Title 1"/>
          <p:cNvSpPr>
            <a:spLocks noGrp="1"/>
          </p:cNvSpPr>
          <p:nvPr>
            <p:ph type="title"/>
          </p:nvPr>
        </p:nvSpPr>
        <p:spPr>
          <a:xfrm>
            <a:off x="685800" y="2657714"/>
            <a:ext cx="7772400" cy="1005840"/>
          </a:xfrm>
        </p:spPr>
        <p:txBody>
          <a:bodyPr>
            <a:normAutofit/>
          </a:bodyPr>
          <a:lstStyle/>
          <a:p>
            <a:pPr algn="ctr">
              <a:buNone/>
              <a:defRPr b="0"/>
            </a:pPr>
            <a:r>
              <a:rPr lang="en-US" sz="4000" b="0" i="0" dirty="0">
                <a:solidFill>
                  <a:srgbClr val="000000"/>
                </a:solidFill>
              </a:rPr>
              <a:t>MODELS ENABLE DELEGATION</a:t>
            </a:r>
          </a:p>
        </p:txBody>
      </p:sp>
      <p:sp>
        <p:nvSpPr>
          <p:cNvPr id="3" name="Slide Number Placeholder 3"/>
          <p:cNvSpPr>
            <a:spLocks noGrp="1"/>
          </p:cNvSpPr>
          <p:nvPr>
            <p:ph type="sldNum" sz="quarter" idx="4"/>
          </p:nvPr>
        </p:nvSpPr>
        <p:spPr/>
        <p:txBody>
          <a:bodyPr/>
          <a:lstStyle/>
          <a:p>
            <a:fld id="{B7EB45DA-9A0D-DC49-8E02-F30A5DDC21C3}" type="slidenum">
              <a:rPr lang="en-US" smtClean="0"/>
              <a:t>14</a:t>
            </a:fld>
            <a:endParaRPr lang="en-US"/>
          </a:p>
        </p:txBody>
      </p:sp>
      <p:sp>
        <p:nvSpPr>
          <p:cNvPr id="101" name="Question"/>
          <p:cNvSpPr txBox="1"/>
          <p:nvPr/>
        </p:nvSpPr>
        <p:spPr>
          <a:xfrm>
            <a:off x="685800" y="3754994"/>
            <a:ext cx="7772400" cy="475488"/>
          </a:xfrm>
          <a:prstGeom prst="rect">
            <a:avLst/>
          </a:prstGeom>
          <a:noFill/>
          <a:ln>
            <a:noFill/>
          </a:ln>
        </p:spPr>
        <p:txBody>
          <a:bodyPr wrap="square" lIns="0" tIns="0" rIns="0" bIns="0" anchor="t"/>
          <a:lstStyle/>
          <a:p>
            <a:pPr algn="ctr">
              <a:buNone/>
            </a:pPr>
            <a:r>
              <a:rPr lang="en-US" sz="2400" b="0" i="0" dirty="0">
                <a:solidFill>
                  <a:srgbClr val="5C4826"/>
                </a:solidFill>
              </a:rPr>
              <a:t>A model constrains implementation without determining it.</a:t>
            </a:r>
          </a:p>
        </p:txBody>
      </p:sp>
      <p:sp>
        <p:nvSpPr>
          <p:cNvPr id="103" name="Rule"/>
          <p:cNvSpPr/>
          <p:nvPr/>
        </p:nvSpPr>
        <p:spPr>
          <a:xfrm>
            <a:off x="3429000" y="4541378"/>
            <a:ext cx="2286000" cy="51206"/>
          </a:xfrm>
          <a:prstGeom prst="rect">
            <a:avLst/>
          </a:prstGeom>
          <a:solidFill>
            <a:srgbClr val="8E6F3E"/>
          </a:solidFill>
          <a:ln>
            <a:noFill/>
          </a:ln>
        </p:spPr>
        <p:txBody>
          <a:bodyPr wrap="square" lIns="27432" tIns="22860" rIns="27432" bIns="22860" anchor="ctr"/>
          <a:lstStyle/>
          <a:p>
            <a:pPr>
              <a:buNone/>
            </a:pP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would you implement this?</a:t>
            </a:r>
          </a:p>
        </p:txBody>
      </p:sp>
      <p:sp>
        <p:nvSpPr>
          <p:cNvPr id="3" name="Slide Number Placeholder 3"/>
          <p:cNvSpPr>
            <a:spLocks noGrp="1"/>
          </p:cNvSpPr>
          <p:nvPr>
            <p:ph type="sldNum" sz="quarter" idx="4"/>
          </p:nvPr>
        </p:nvSpPr>
        <p:spPr/>
        <p:txBody>
          <a:bodyPr/>
          <a:lstStyle/>
          <a:p>
            <a:fld id="{B7EB45DA-9A0D-DC49-8E02-F30A5DDC21C3}" type="slidenum">
              <a:rPr lang="en-US" smtClean="0"/>
              <a:t>15</a:t>
            </a:fld>
            <a:endParaRPr lang="en-US"/>
          </a:p>
        </p:txBody>
      </p:sp>
      <p:sp>
        <p:nvSpPr>
          <p:cNvPr id="50" name="FigPanel"/>
          <p:cNvSpPr/>
          <p:nvPr/>
        </p:nvSpPr>
        <p:spPr>
          <a:xfrm>
            <a:off x="274320" y="868680"/>
            <a:ext cx="8595360" cy="3429000"/>
          </a:xfrm>
          <a:prstGeom prst="rect">
            <a:avLst/>
          </a:prstGeom>
          <a:solidFill>
            <a:srgbClr val="FDFCF9"/>
          </a:solidFill>
          <a:ln>
            <a:noFill/>
          </a:ln>
        </p:spPr>
        <p:txBody>
          <a:bodyPr/>
          <a:lstStyle/>
          <a:p>
            <a:pPr>
              <a:buNone/>
            </a:pPr>
            <a:endParaRPr lang="en-US"/>
          </a:p>
        </p:txBody>
      </p:sp>
      <p:pic>
        <p:nvPicPr>
          <p:cNvPr id="60" name="TourFigure" descr="A UML state machine for a course proposal: Draft to Submitted to Approved to Published, with a revise transition returning Submitted to Draft, and a final state after Published."/>
          <p:cNvPicPr>
            <a:picLocks noChangeAspect="1"/>
          </p:cNvPicPr>
          <p:nvPr/>
        </p:nvPicPr>
        <p:blipFill>
          <a:blip r:embed="rId3"/>
          <a:stretch>
            <a:fillRect/>
          </a:stretch>
        </p:blipFill>
        <p:spPr>
          <a:xfrm>
            <a:off x="1118387" y="960120"/>
            <a:ext cx="6907227" cy="3246120"/>
          </a:xfrm>
          <a:prstGeom prst="rect">
            <a:avLst/>
          </a:prstGeom>
        </p:spPr>
      </p:pic>
      <p:sp>
        <p:nvSpPr>
          <p:cNvPr id="110" name="Chip110"/>
          <p:cNvSpPr txBox="1"/>
          <p:nvPr/>
        </p:nvSpPr>
        <p:spPr>
          <a:xfrm>
            <a:off x="274320" y="4389120"/>
            <a:ext cx="1920240" cy="713232"/>
          </a:xfrm>
          <a:prstGeom prst="rect">
            <a:avLst/>
          </a:prstGeom>
          <a:solidFill>
            <a:srgbClr val="8E6F3E"/>
          </a:solidFill>
          <a:ln>
            <a:noFill/>
          </a:ln>
        </p:spPr>
        <p:txBody>
          <a:bodyPr wrap="square" lIns="27432" tIns="22860" rIns="27432" bIns="22860" anchor="ctr"/>
          <a:lstStyle/>
          <a:p>
            <a:pPr algn="ctr">
              <a:spcAft>
                <a:spcPts val="0"/>
              </a:spcAft>
              <a:buNone/>
            </a:pPr>
            <a:r>
              <a:rPr lang="en-US" b="1" i="0" dirty="0">
                <a:solidFill>
                  <a:srgbClr val="FFFFFF"/>
                </a:solidFill>
              </a:rPr>
              <a:t>THINK  ·  1 minute</a:t>
            </a:r>
          </a:p>
        </p:txBody>
      </p:sp>
      <p:sp>
        <p:nvSpPr>
          <p:cNvPr id="120" name="Prompt120"/>
          <p:cNvSpPr txBox="1"/>
          <p:nvPr/>
        </p:nvSpPr>
        <p:spPr>
          <a:xfrm>
            <a:off x="2331720" y="4389120"/>
            <a:ext cx="6537960" cy="713232"/>
          </a:xfrm>
          <a:prstGeom prst="rect">
            <a:avLst/>
          </a:prstGeom>
          <a:solidFill>
            <a:srgbClr val="FBF8F2"/>
          </a:solidFill>
          <a:ln w="12700">
            <a:solidFill>
              <a:srgbClr val="C9B991"/>
            </a:solidFill>
          </a:ln>
        </p:spPr>
        <p:txBody>
          <a:bodyPr wrap="square" lIns="27432" tIns="22860" rIns="27432" bIns="22860" anchor="ctr"/>
          <a:lstStyle/>
          <a:p>
            <a:pPr algn="l">
              <a:spcAft>
                <a:spcPts val="0"/>
              </a:spcAft>
              <a:buNone/>
            </a:pPr>
            <a:r>
              <a:rPr lang="en-US" b="0" i="0" dirty="0">
                <a:solidFill>
                  <a:srgbClr val="5C4826"/>
                </a:solidFill>
              </a:rPr>
              <a:t>How would you implement this model? Take a note. Be concrete enough that another engineer could recognize your approach.</a:t>
            </a:r>
          </a:p>
        </p:txBody>
      </p:sp>
      <p:sp>
        <p:nvSpPr>
          <p:cNvPr id="111" name="Chip111"/>
          <p:cNvSpPr txBox="1"/>
          <p:nvPr/>
        </p:nvSpPr>
        <p:spPr>
          <a:xfrm>
            <a:off x="274320" y="5267647"/>
            <a:ext cx="1920240" cy="594496"/>
          </a:xfrm>
          <a:prstGeom prst="rect">
            <a:avLst/>
          </a:prstGeom>
          <a:solidFill>
            <a:srgbClr val="8E6F3E"/>
          </a:solidFill>
          <a:ln>
            <a:noFill/>
          </a:ln>
        </p:spPr>
        <p:txBody>
          <a:bodyPr wrap="square" lIns="27432" tIns="22860" rIns="27432" bIns="22860" anchor="ctr"/>
          <a:lstStyle/>
          <a:p>
            <a:pPr algn="ctr">
              <a:spcAft>
                <a:spcPts val="0"/>
              </a:spcAft>
              <a:buNone/>
            </a:pPr>
            <a:r>
              <a:rPr lang="en-US" b="1" i="0" dirty="0">
                <a:solidFill>
                  <a:srgbClr val="FFFFFF"/>
                </a:solidFill>
              </a:rPr>
              <a:t>PAIR  ·  1 minute</a:t>
            </a:r>
          </a:p>
        </p:txBody>
      </p:sp>
      <p:sp>
        <p:nvSpPr>
          <p:cNvPr id="121" name="Prompt121"/>
          <p:cNvSpPr txBox="1"/>
          <p:nvPr/>
        </p:nvSpPr>
        <p:spPr>
          <a:xfrm>
            <a:off x="2331720" y="5267647"/>
            <a:ext cx="6537960" cy="594496"/>
          </a:xfrm>
          <a:prstGeom prst="rect">
            <a:avLst/>
          </a:prstGeom>
          <a:solidFill>
            <a:srgbClr val="FBF8F2"/>
          </a:solidFill>
          <a:ln w="12700">
            <a:solidFill>
              <a:srgbClr val="C9B991"/>
            </a:solidFill>
          </a:ln>
        </p:spPr>
        <p:txBody>
          <a:bodyPr wrap="square" lIns="27432" tIns="22860" rIns="27432" bIns="22860" anchor="ctr"/>
          <a:lstStyle/>
          <a:p>
            <a:pPr algn="l">
              <a:spcAft>
                <a:spcPts val="0"/>
              </a:spcAft>
              <a:buNone/>
            </a:pPr>
            <a:r>
              <a:rPr lang="en-US" b="0" i="0" dirty="0">
                <a:solidFill>
                  <a:srgbClr val="5C4826"/>
                </a:solidFill>
              </a:rPr>
              <a:t>Compare with your neighbour. Did you choose the same implementation?</a:t>
            </a:r>
          </a:p>
        </p:txBody>
      </p:sp>
      <p:sp>
        <p:nvSpPr>
          <p:cNvPr id="112" name="Chip112"/>
          <p:cNvSpPr txBox="1"/>
          <p:nvPr/>
        </p:nvSpPr>
        <p:spPr>
          <a:xfrm>
            <a:off x="274320" y="6072319"/>
            <a:ext cx="1920240" cy="493776"/>
          </a:xfrm>
          <a:prstGeom prst="rect">
            <a:avLst/>
          </a:prstGeom>
          <a:solidFill>
            <a:srgbClr val="8E6F3E"/>
          </a:solidFill>
          <a:ln>
            <a:noFill/>
          </a:ln>
        </p:spPr>
        <p:txBody>
          <a:bodyPr wrap="square" lIns="27432" tIns="22860" rIns="27432" bIns="22860" anchor="ctr"/>
          <a:lstStyle/>
          <a:p>
            <a:pPr algn="ctr">
              <a:spcAft>
                <a:spcPts val="0"/>
              </a:spcAft>
              <a:buNone/>
            </a:pPr>
            <a:r>
              <a:rPr lang="en-US" b="1" i="0" dirty="0">
                <a:solidFill>
                  <a:srgbClr val="FFFFFF"/>
                </a:solidFill>
              </a:rPr>
              <a:t>SHARE  ·  1 minute</a:t>
            </a:r>
          </a:p>
        </p:txBody>
      </p:sp>
      <p:sp>
        <p:nvSpPr>
          <p:cNvPr id="122" name="Prompt122"/>
          <p:cNvSpPr txBox="1"/>
          <p:nvPr/>
        </p:nvSpPr>
        <p:spPr>
          <a:xfrm>
            <a:off x="2331720" y="6072319"/>
            <a:ext cx="6537960" cy="493776"/>
          </a:xfrm>
          <a:prstGeom prst="rect">
            <a:avLst/>
          </a:prstGeom>
          <a:solidFill>
            <a:srgbClr val="FBF8F2"/>
          </a:solidFill>
          <a:ln w="12700">
            <a:solidFill>
              <a:srgbClr val="C9B991"/>
            </a:solidFill>
          </a:ln>
        </p:spPr>
        <p:txBody>
          <a:bodyPr wrap="square" lIns="27432" tIns="22860" rIns="27432" bIns="22860" anchor="ctr"/>
          <a:lstStyle/>
          <a:p>
            <a:pPr algn="l">
              <a:spcAft>
                <a:spcPts val="0"/>
              </a:spcAft>
              <a:buNone/>
            </a:pPr>
            <a:r>
              <a:rPr lang="en-US" b="0" i="0" dirty="0">
                <a:solidFill>
                  <a:srgbClr val="5C4826"/>
                </a:solidFill>
              </a:rPr>
              <a:t>What did you choose? (two or three)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500"/>
                                        <p:tgtEl>
                                          <p:spTgt spid="1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fade">
                                      <p:cBhvr>
                                        <p:cTn id="15" dur="500"/>
                                        <p:tgtEl>
                                          <p:spTgt spid="111"/>
                                        </p:tgtEl>
                                      </p:cBhvr>
                                    </p:animEffect>
                                  </p:childTnLst>
                                </p:cTn>
                              </p:par>
                              <p:par>
                                <p:cTn id="16" presetID="10" presetClass="entr" presetSubtype="0" fill="hold" nodeType="with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fade">
                                      <p:cBhvr>
                                        <p:cTn id="18" dur="500"/>
                                        <p:tgtEl>
                                          <p:spTgt spid="1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2"/>
                                        </p:tgtEl>
                                        <p:attrNameLst>
                                          <p:attrName>style.visibility</p:attrName>
                                        </p:attrNameLst>
                                      </p:cBhvr>
                                      <p:to>
                                        <p:strVal val="visible"/>
                                      </p:to>
                                    </p:set>
                                    <p:animEffect transition="in" filter="fade">
                                      <p:cBhvr>
                                        <p:cTn id="23" dur="500"/>
                                        <p:tgtEl>
                                          <p:spTgt spid="112"/>
                                        </p:tgtEl>
                                      </p:cBhvr>
                                    </p:animEffect>
                                  </p:childTnLst>
                                </p:cTn>
                              </p:par>
                              <p:par>
                                <p:cTn id="24" presetID="10" presetClass="entr" presetSubtype="0" fill="hold" nodeType="withEffect">
                                  <p:stCondLst>
                                    <p:cond delay="0"/>
                                  </p:stCondLst>
                                  <p:childTnLst>
                                    <p:set>
                                      <p:cBhvr>
                                        <p:cTn id="25" dur="1" fill="hold">
                                          <p:stCondLst>
                                            <p:cond delay="0"/>
                                          </p:stCondLst>
                                        </p:cTn>
                                        <p:tgtEl>
                                          <p:spTgt spid="122"/>
                                        </p:tgtEl>
                                        <p:attrNameLst>
                                          <p:attrName>style.visibility</p:attrName>
                                        </p:attrNameLst>
                                      </p:cBhvr>
                                      <p:to>
                                        <p:strVal val="visible"/>
                                      </p:to>
                                    </p:set>
                                    <p:animEffect transition="in" filter="fade">
                                      <p:cBhvr>
                                        <p:cTn id="26"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One model, many implementations</a:t>
            </a:r>
          </a:p>
        </p:txBody>
      </p:sp>
      <p:sp>
        <p:nvSpPr>
          <p:cNvPr id="3" name="Slide Number Placeholder 3"/>
          <p:cNvSpPr>
            <a:spLocks noGrp="1"/>
          </p:cNvSpPr>
          <p:nvPr>
            <p:ph type="sldNum" sz="quarter" idx="4"/>
          </p:nvPr>
        </p:nvSpPr>
        <p:spPr/>
        <p:txBody>
          <a:bodyPr/>
          <a:lstStyle/>
          <a:p>
            <a:fld id="{B7EB45DA-9A0D-DC49-8E02-F30A5DDC21C3}" type="slidenum">
              <a:rPr lang="en-US" smtClean="0"/>
              <a:t>16</a:t>
            </a:fld>
            <a:endParaRPr lang="en-US"/>
          </a:p>
        </p:txBody>
      </p:sp>
      <p:sp>
        <p:nvSpPr>
          <p:cNvPr id="20" name="ModelKick"/>
          <p:cNvSpPr txBox="1"/>
          <p:nvPr/>
        </p:nvSpPr>
        <p:spPr>
          <a:xfrm>
            <a:off x="274320" y="868680"/>
            <a:ext cx="8595360" cy="256032"/>
          </a:xfrm>
          <a:prstGeom prst="rect">
            <a:avLst/>
          </a:prstGeom>
          <a:noFill/>
          <a:ln>
            <a:noFill/>
          </a:ln>
        </p:spPr>
        <p:txBody>
          <a:bodyPr wrap="square" lIns="0" tIns="0" rIns="0" bIns="0" anchor="t"/>
          <a:lstStyle/>
          <a:p>
            <a:pPr algn="ctr">
              <a:spcAft>
                <a:spcPts val="0"/>
              </a:spcAft>
              <a:buNone/>
            </a:pPr>
            <a:r>
              <a:rPr lang="en-US" sz="1600" b="1" i="0" dirty="0">
                <a:solidFill>
                  <a:srgbClr val="8E6F3E"/>
                </a:solidFill>
              </a:rPr>
              <a:t>THE MODEL  ·  the one you just worked on</a:t>
            </a:r>
          </a:p>
        </p:txBody>
      </p:sp>
      <p:sp>
        <p:nvSpPr>
          <p:cNvPr id="50" name="FigPanel"/>
          <p:cNvSpPr/>
          <p:nvPr/>
        </p:nvSpPr>
        <p:spPr>
          <a:xfrm>
            <a:off x="2437130" y="1115568"/>
            <a:ext cx="4269740" cy="2103120"/>
          </a:xfrm>
          <a:prstGeom prst="rect">
            <a:avLst/>
          </a:prstGeom>
          <a:solidFill>
            <a:srgbClr val="FDFCF9"/>
          </a:solidFill>
          <a:ln>
            <a:noFill/>
          </a:ln>
        </p:spPr>
        <p:txBody>
          <a:bodyPr wrap="square" lIns="27432" tIns="22860" rIns="27432" bIns="22860" anchor="ctr"/>
          <a:lstStyle/>
          <a:p>
            <a:pPr>
              <a:buNone/>
            </a:pPr>
            <a:endParaRPr lang="en-US"/>
          </a:p>
        </p:txBody>
      </p:sp>
      <p:pic>
        <p:nvPicPr>
          <p:cNvPr id="60" name="TourFigure" descr="A UML state machine for a course proposal: Draft to Submitted to Approved to Published, with a revise transition returning Submitted to Draft, and a final state after Published."/>
          <p:cNvPicPr>
            <a:picLocks noChangeAspect="1"/>
          </p:cNvPicPr>
          <p:nvPr/>
        </p:nvPicPr>
        <p:blipFill>
          <a:blip r:embed="rId3"/>
          <a:stretch>
            <a:fillRect/>
          </a:stretch>
        </p:blipFill>
        <p:spPr>
          <a:xfrm>
            <a:off x="2529070" y="1207008"/>
            <a:ext cx="4085860" cy="1920240"/>
          </a:xfrm>
          <a:prstGeom prst="rect">
            <a:avLst/>
          </a:prstGeom>
        </p:spPr>
      </p:pic>
      <p:sp>
        <p:nvSpPr>
          <p:cNvPr id="70" name="CardA"/>
          <p:cNvSpPr/>
          <p:nvPr/>
        </p:nvSpPr>
        <p:spPr>
          <a:xfrm>
            <a:off x="274320" y="3364992"/>
            <a:ext cx="2743200" cy="1481328"/>
          </a:xfrm>
          <a:prstGeom prst="rect">
            <a:avLst/>
          </a:prstGeom>
          <a:solidFill>
            <a:srgbClr val="FBF8F2"/>
          </a:solidFill>
          <a:ln w="12700">
            <a:solidFill>
              <a:srgbClr val="C9B991"/>
            </a:solidFill>
          </a:ln>
        </p:spPr>
        <p:txBody>
          <a:bodyPr wrap="square" lIns="27432" tIns="22860" rIns="27432" bIns="22860" anchor="ctr"/>
          <a:lstStyle/>
          <a:p>
            <a:pPr algn="ctr">
              <a:spcAft>
                <a:spcPts val="400"/>
              </a:spcAft>
              <a:buNone/>
            </a:pPr>
            <a:r>
              <a:rPr lang="en-US" b="1" i="0" dirty="0">
                <a:solidFill>
                  <a:srgbClr val="8E6F3E"/>
                </a:solidFill>
              </a:rPr>
              <a:t>A  STATE ENUM</a:t>
            </a:r>
          </a:p>
          <a:p>
            <a:pPr algn="ctr">
              <a:spcAft>
                <a:spcPts val="0"/>
              </a:spcAft>
              <a:buNone/>
            </a:pPr>
            <a:r>
              <a:rPr lang="en-US" sz="1600" b="0" i="0" dirty="0">
                <a:solidFill>
                  <a:srgbClr val="5C4826"/>
                </a:solidFill>
              </a:rPr>
              <a:t>status = Draft</a:t>
            </a:r>
          </a:p>
          <a:p>
            <a:pPr algn="ctr">
              <a:spcAft>
                <a:spcPts val="0"/>
              </a:spcAft>
              <a:buNone/>
            </a:pPr>
            <a:r>
              <a:rPr lang="en-US" sz="1600" b="0" i="0" dirty="0">
                <a:solidFill>
                  <a:srgbClr val="5C4826"/>
                </a:solidFill>
              </a:rPr>
              <a:t>status = Submitted</a:t>
            </a:r>
          </a:p>
          <a:p>
            <a:pPr algn="ctr">
              <a:spcAft>
                <a:spcPts val="0"/>
              </a:spcAft>
              <a:buNone/>
            </a:pPr>
            <a:r>
              <a:rPr lang="en-US" sz="1600" b="0" i="1" dirty="0">
                <a:solidFill>
                  <a:srgbClr val="555960"/>
                </a:solidFill>
              </a:rPr>
              <a:t>one field, plus transition logic</a:t>
            </a:r>
          </a:p>
        </p:txBody>
      </p:sp>
      <p:sp>
        <p:nvSpPr>
          <p:cNvPr id="71" name="CardB"/>
          <p:cNvSpPr/>
          <p:nvPr/>
        </p:nvSpPr>
        <p:spPr>
          <a:xfrm>
            <a:off x="3200400" y="3364992"/>
            <a:ext cx="2743200" cy="1481328"/>
          </a:xfrm>
          <a:prstGeom prst="rect">
            <a:avLst/>
          </a:prstGeom>
          <a:solidFill>
            <a:srgbClr val="FBF8F2"/>
          </a:solidFill>
          <a:ln w="12700">
            <a:solidFill>
              <a:srgbClr val="C9B991"/>
            </a:solidFill>
          </a:ln>
        </p:spPr>
        <p:txBody>
          <a:bodyPr wrap="square" lIns="27432" tIns="22860" rIns="27432" bIns="22860" anchor="ctr"/>
          <a:lstStyle/>
          <a:p>
            <a:pPr algn="ctr">
              <a:spcAft>
                <a:spcPts val="400"/>
              </a:spcAft>
              <a:buNone/>
            </a:pPr>
            <a:r>
              <a:rPr lang="en-US" b="1" i="0" dirty="0">
                <a:solidFill>
                  <a:srgbClr val="8E6F3E"/>
                </a:solidFill>
              </a:rPr>
              <a:t>B  STATE OBJECTS</a:t>
            </a:r>
          </a:p>
          <a:p>
            <a:pPr algn="ctr">
              <a:spcAft>
                <a:spcPts val="0"/>
              </a:spcAft>
              <a:buNone/>
            </a:pPr>
            <a:r>
              <a:rPr lang="en-US" sz="1600" b="0" i="0" dirty="0">
                <a:solidFill>
                  <a:srgbClr val="5C4826"/>
                </a:solidFill>
              </a:rPr>
              <a:t>class DraftState:</a:t>
            </a:r>
          </a:p>
          <a:p>
            <a:pPr algn="ctr">
              <a:spcAft>
                <a:spcPts val="0"/>
              </a:spcAft>
              <a:buNone/>
            </a:pPr>
            <a:r>
              <a:rPr lang="en-US" sz="1600" b="0" i="0" dirty="0">
                <a:solidFill>
                  <a:srgbClr val="5C4826"/>
                </a:solidFill>
              </a:rPr>
              <a:t>def submit(self): …</a:t>
            </a:r>
          </a:p>
          <a:p>
            <a:pPr algn="ctr">
              <a:spcAft>
                <a:spcPts val="0"/>
              </a:spcAft>
              <a:buNone/>
            </a:pPr>
            <a:r>
              <a:rPr lang="en-US" sz="1600" b="0" i="1" dirty="0">
                <a:solidFill>
                  <a:srgbClr val="555960"/>
                </a:solidFill>
              </a:rPr>
              <a:t>one class per state</a:t>
            </a:r>
          </a:p>
        </p:txBody>
      </p:sp>
      <p:sp>
        <p:nvSpPr>
          <p:cNvPr id="72" name="CardC"/>
          <p:cNvSpPr/>
          <p:nvPr/>
        </p:nvSpPr>
        <p:spPr>
          <a:xfrm>
            <a:off x="6126480" y="3364992"/>
            <a:ext cx="2743200" cy="1481328"/>
          </a:xfrm>
          <a:prstGeom prst="rect">
            <a:avLst/>
          </a:prstGeom>
          <a:solidFill>
            <a:srgbClr val="FBF8F2"/>
          </a:solidFill>
          <a:ln w="12700">
            <a:solidFill>
              <a:srgbClr val="C9B991"/>
            </a:solidFill>
          </a:ln>
        </p:spPr>
        <p:txBody>
          <a:bodyPr wrap="square" lIns="27432" tIns="22860" rIns="27432" bIns="22860" anchor="ctr"/>
          <a:lstStyle/>
          <a:p>
            <a:pPr algn="ctr">
              <a:spcAft>
                <a:spcPts val="400"/>
              </a:spcAft>
              <a:buNone/>
            </a:pPr>
            <a:r>
              <a:rPr lang="en-US" b="1" i="0" dirty="0">
                <a:solidFill>
                  <a:srgbClr val="8E6F3E"/>
                </a:solidFill>
              </a:rPr>
              <a:t>C  TRANSITION TABLE</a:t>
            </a:r>
          </a:p>
          <a:p>
            <a:pPr algn="ctr">
              <a:spcAft>
                <a:spcPts val="0"/>
              </a:spcAft>
              <a:buNone/>
            </a:pPr>
            <a:r>
              <a:rPr lang="en-US" sz="1600" b="0" i="0" dirty="0">
                <a:solidFill>
                  <a:srgbClr val="5C4826"/>
                </a:solidFill>
              </a:rPr>
              <a:t>(Draft, submit) → Submitted</a:t>
            </a:r>
          </a:p>
          <a:p>
            <a:pPr algn="ctr">
              <a:spcAft>
                <a:spcPts val="0"/>
              </a:spcAft>
              <a:buNone/>
            </a:pPr>
            <a:r>
              <a:rPr lang="en-US" sz="1600" b="0" i="0" dirty="0">
                <a:solidFill>
                  <a:srgbClr val="5C4826"/>
                </a:solidFill>
              </a:rPr>
              <a:t>(Submitted, approve) → Approved</a:t>
            </a:r>
          </a:p>
          <a:p>
            <a:pPr algn="ctr">
              <a:spcAft>
                <a:spcPts val="0"/>
              </a:spcAft>
              <a:buNone/>
            </a:pPr>
            <a:r>
              <a:rPr lang="en-US" sz="1600" b="0" i="1" dirty="0">
                <a:solidFill>
                  <a:srgbClr val="555960"/>
                </a:solidFill>
              </a:rPr>
              <a:t>read by a workflow engine</a:t>
            </a:r>
          </a:p>
        </p:txBody>
      </p:sp>
      <p:sp>
        <p:nvSpPr>
          <p:cNvPr id="80" name="PunchA"/>
          <p:cNvSpPr txBox="1"/>
          <p:nvPr/>
        </p:nvSpPr>
        <p:spPr>
          <a:xfrm>
            <a:off x="274320" y="4983480"/>
            <a:ext cx="8595360" cy="502920"/>
          </a:xfrm>
          <a:prstGeom prst="rect">
            <a:avLst/>
          </a:prstGeom>
          <a:solidFill>
            <a:srgbClr val="FBF8F2"/>
          </a:solidFill>
          <a:ln w="19050">
            <a:solidFill>
              <a:srgbClr val="8E6F3E"/>
            </a:solidFill>
          </a:ln>
        </p:spPr>
        <p:txBody>
          <a:bodyPr wrap="square" lIns="27432" tIns="22860" rIns="27432" bIns="22860" anchor="ctr"/>
          <a:lstStyle/>
          <a:p>
            <a:pPr algn="ctr">
              <a:spcAft>
                <a:spcPts val="0"/>
              </a:spcAft>
              <a:buNone/>
            </a:pPr>
            <a:r>
              <a:rPr lang="en-US" sz="2000" b="1" i="0" dirty="0">
                <a:solidFill>
                  <a:srgbClr val="8E6F3E"/>
                </a:solidFill>
              </a:rPr>
              <a:t>All are reasonable. All can correspond to the model.</a:t>
            </a:r>
          </a:p>
        </p:txBody>
      </p:sp>
      <p:sp>
        <p:nvSpPr>
          <p:cNvPr id="199"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spcAft>
                <a:spcPts val="0"/>
              </a:spcAft>
              <a:buNone/>
            </a:pPr>
            <a:r>
              <a:rPr lang="en-US" sz="2000" b="1" i="0" dirty="0">
                <a:solidFill>
                  <a:srgbClr val="FFFFFF"/>
                </a:solidFill>
              </a:rPr>
              <a:t>A model constrains implementation without determining implementation.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10" presetClass="entr" presetSubtype="0"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fade">
                                      <p:cBhvr>
                                        <p:cTn id="10" dur="500"/>
                                        <p:tgtEl>
                                          <p:spTgt spid="71"/>
                                        </p:tgtEl>
                                      </p:cBhvr>
                                    </p:animEffect>
                                  </p:childTnLst>
                                </p:cTn>
                              </p:par>
                              <p:par>
                                <p:cTn id="11" presetID="10" presetClass="entr" presetSubtype="0"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fade">
                                      <p:cBhvr>
                                        <p:cTn id="18" dur="500"/>
                                        <p:tgtEl>
                                          <p:spTgt spid="8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9"/>
                                        </p:tgtEl>
                                        <p:attrNameLst>
                                          <p:attrName>style.visibility</p:attrName>
                                        </p:attrNameLst>
                                      </p:cBhvr>
                                      <p:to>
                                        <p:strVal val="visible"/>
                                      </p:to>
                                    </p:set>
                                    <p:animEffect transition="in" filter="fade">
                                      <p:cBhvr>
                                        <p:cTn id="23"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don’t we do this already in SWE?</a:t>
            </a:r>
          </a:p>
        </p:txBody>
      </p:sp>
      <p:sp>
        <p:nvSpPr>
          <p:cNvPr id="3" name="Slide Number Placeholder 3"/>
          <p:cNvSpPr>
            <a:spLocks noGrp="1"/>
          </p:cNvSpPr>
          <p:nvPr>
            <p:ph type="sldNum" sz="quarter" idx="4"/>
          </p:nvPr>
        </p:nvSpPr>
        <p:spPr/>
        <p:txBody>
          <a:bodyPr/>
          <a:lstStyle/>
          <a:p>
            <a:fld id="{B7EB45DA-9A0D-DC49-8E02-F30A5DDC21C3}" type="slidenum">
              <a:rPr lang="en-US" smtClean="0"/>
              <a:t>17</a:t>
            </a:fld>
            <a:endParaRPr lang="en-US"/>
          </a:p>
        </p:txBody>
      </p:sp>
      <p:sp>
        <p:nvSpPr>
          <p:cNvPr id="100" name="Q1"/>
          <p:cNvSpPr txBox="1"/>
          <p:nvPr/>
        </p:nvSpPr>
        <p:spPr>
          <a:xfrm>
            <a:off x="274320" y="896112"/>
            <a:ext cx="8595360" cy="777240"/>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sz="1800" b="0" i="0" dirty="0">
                <a:solidFill>
                  <a:srgbClr val="5C4826"/>
                </a:solidFill>
              </a:rPr>
              <a:t>If this works, why do </a:t>
            </a:r>
            <a:r>
              <a:rPr lang="en-US" dirty="0">
                <a:solidFill>
                  <a:srgbClr val="5C4826"/>
                </a:solidFill>
              </a:rPr>
              <a:t>SWEs d</a:t>
            </a:r>
            <a:r>
              <a:rPr lang="en-US" sz="1800" b="0" i="0" dirty="0">
                <a:solidFill>
                  <a:srgbClr val="5C4826"/>
                </a:solidFill>
              </a:rPr>
              <a:t>raw boxes and arrows for a day, then code for a week?</a:t>
            </a:r>
          </a:p>
        </p:txBody>
      </p:sp>
      <p:sp>
        <p:nvSpPr>
          <p:cNvPr id="101" name="Q2"/>
          <p:cNvSpPr txBox="1"/>
          <p:nvPr/>
        </p:nvSpPr>
        <p:spPr>
          <a:xfrm>
            <a:off x="274320" y="2575560"/>
            <a:ext cx="8595360" cy="530352"/>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sz="1800" b="0" i="0" dirty="0">
                <a:solidFill>
                  <a:srgbClr val="5C4826"/>
                </a:solidFill>
              </a:rPr>
              <a:t>Why is outsourcing software development so hard?</a:t>
            </a:r>
          </a:p>
        </p:txBody>
      </p:sp>
      <p:sp>
        <p:nvSpPr>
          <p:cNvPr id="130" name="EncodeLbl"/>
          <p:cNvSpPr txBox="1"/>
          <p:nvPr/>
        </p:nvSpPr>
        <p:spPr>
          <a:xfrm>
            <a:off x="2286000" y="3517392"/>
            <a:ext cx="1417320" cy="274320"/>
          </a:xfrm>
          <a:prstGeom prst="rect">
            <a:avLst/>
          </a:prstGeom>
          <a:noFill/>
          <a:ln>
            <a:noFill/>
          </a:ln>
        </p:spPr>
        <p:txBody>
          <a:bodyPr wrap="square" lIns="0" tIns="0" rIns="0" bIns="0" anchor="t"/>
          <a:lstStyle/>
          <a:p>
            <a:pPr algn="ctr">
              <a:spcAft>
                <a:spcPts val="0"/>
              </a:spcAft>
              <a:buNone/>
            </a:pPr>
            <a:r>
              <a:rPr lang="en-US" sz="1600" b="0" i="0" dirty="0">
                <a:solidFill>
                  <a:srgbClr val="555960"/>
                </a:solidFill>
              </a:rPr>
              <a:t>ENCODE</a:t>
            </a:r>
          </a:p>
        </p:txBody>
      </p:sp>
      <p:sp>
        <p:nvSpPr>
          <p:cNvPr id="131" name="InterpretLbl"/>
          <p:cNvSpPr txBox="1"/>
          <p:nvPr/>
        </p:nvSpPr>
        <p:spPr>
          <a:xfrm>
            <a:off x="5440680" y="3517392"/>
            <a:ext cx="1417320" cy="274320"/>
          </a:xfrm>
          <a:prstGeom prst="rect">
            <a:avLst/>
          </a:prstGeom>
          <a:noFill/>
          <a:ln>
            <a:noFill/>
          </a:ln>
        </p:spPr>
        <p:txBody>
          <a:bodyPr wrap="square" lIns="0" tIns="0" rIns="0" bIns="0" anchor="t"/>
          <a:lstStyle/>
          <a:p>
            <a:pPr algn="ctr">
              <a:spcAft>
                <a:spcPts val="0"/>
              </a:spcAft>
              <a:buNone/>
            </a:pPr>
            <a:r>
              <a:rPr lang="en-US" sz="1600" b="0" i="0" dirty="0">
                <a:solidFill>
                  <a:srgbClr val="555960"/>
                </a:solidFill>
              </a:rPr>
              <a:t>INTERPRET</a:t>
            </a:r>
          </a:p>
        </p:txBody>
      </p:sp>
      <p:sp>
        <p:nvSpPr>
          <p:cNvPr id="110" name="EngineerA"/>
          <p:cNvSpPr txBox="1"/>
          <p:nvPr/>
        </p:nvSpPr>
        <p:spPr>
          <a:xfrm>
            <a:off x="274320" y="3855720"/>
            <a:ext cx="2286000" cy="68580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800" b="1" i="0" dirty="0">
                <a:solidFill>
                  <a:srgbClr val="5C4826"/>
                </a:solidFill>
              </a:rPr>
              <a:t>ENGINEER A</a:t>
            </a:r>
          </a:p>
        </p:txBody>
      </p:sp>
      <p:cxnSp>
        <p:nvCxnSpPr>
          <p:cNvPr id="120" name="Hop1"/>
          <p:cNvCxnSpPr/>
          <p:nvPr/>
        </p:nvCxnSpPr>
        <p:spPr>
          <a:xfrm>
            <a:off x="2651760" y="4198620"/>
            <a:ext cx="685800" cy="0"/>
          </a:xfrm>
          <a:prstGeom prst="straightConnector1">
            <a:avLst/>
          </a:prstGeom>
          <a:ln w="28575">
            <a:solidFill>
              <a:srgbClr val="8E6F3E"/>
            </a:solidFill>
            <a:tailEnd type="triangle" w="med" len="med"/>
          </a:ln>
        </p:spPr>
      </p:cxnSp>
      <p:sp>
        <p:nvSpPr>
          <p:cNvPr id="111" name="Representation"/>
          <p:cNvSpPr txBox="1"/>
          <p:nvPr/>
        </p:nvSpPr>
        <p:spPr>
          <a:xfrm>
            <a:off x="3429000" y="3855720"/>
            <a:ext cx="2286000" cy="685800"/>
          </a:xfrm>
          <a:prstGeom prst="rect">
            <a:avLst/>
          </a:prstGeom>
          <a:solidFill>
            <a:srgbClr val="F5F1E8"/>
          </a:solidFill>
          <a:ln w="19050">
            <a:solidFill>
              <a:srgbClr val="8E6F3E"/>
            </a:solidFill>
          </a:ln>
        </p:spPr>
        <p:txBody>
          <a:bodyPr wrap="square" lIns="27432" tIns="22860" rIns="27432" bIns="22860" anchor="ctr"/>
          <a:lstStyle/>
          <a:p>
            <a:pPr algn="ctr">
              <a:spcAft>
                <a:spcPts val="0"/>
              </a:spcAft>
              <a:buNone/>
            </a:pPr>
            <a:r>
              <a:rPr lang="en-US" sz="1800" b="1" i="0" dirty="0">
                <a:solidFill>
                  <a:srgbClr val="5C4826"/>
                </a:solidFill>
              </a:rPr>
              <a:t>REPRESENTATION</a:t>
            </a:r>
          </a:p>
        </p:txBody>
      </p:sp>
      <p:cxnSp>
        <p:nvCxnSpPr>
          <p:cNvPr id="121" name="Hop2"/>
          <p:cNvCxnSpPr/>
          <p:nvPr/>
        </p:nvCxnSpPr>
        <p:spPr>
          <a:xfrm>
            <a:off x="5806440" y="4198620"/>
            <a:ext cx="685800" cy="0"/>
          </a:xfrm>
          <a:prstGeom prst="straightConnector1">
            <a:avLst/>
          </a:prstGeom>
          <a:ln w="28575">
            <a:solidFill>
              <a:srgbClr val="8E6F3E"/>
            </a:solidFill>
            <a:tailEnd type="triangle" w="med" len="med"/>
          </a:ln>
        </p:spPr>
      </p:cxnSp>
      <p:sp>
        <p:nvSpPr>
          <p:cNvPr id="112" name="EngineerB"/>
          <p:cNvSpPr txBox="1"/>
          <p:nvPr/>
        </p:nvSpPr>
        <p:spPr>
          <a:xfrm>
            <a:off x="6583680" y="3855720"/>
            <a:ext cx="2286000" cy="68580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800" b="1" i="0" dirty="0">
                <a:solidFill>
                  <a:srgbClr val="5C4826"/>
                </a:solidFill>
              </a:rPr>
              <a:t>ENGINEER B</a:t>
            </a:r>
          </a:p>
        </p:txBody>
      </p:sp>
      <p:sp>
        <p:nvSpPr>
          <p:cNvPr id="113" name="EngineerACaption"/>
          <p:cNvSpPr txBox="1"/>
          <p:nvPr/>
        </p:nvSpPr>
        <p:spPr>
          <a:xfrm>
            <a:off x="274320" y="4596384"/>
            <a:ext cx="2286000" cy="274320"/>
          </a:xfrm>
          <a:prstGeom prst="rect">
            <a:avLst/>
          </a:prstGeom>
          <a:noFill/>
          <a:ln>
            <a:noFill/>
          </a:ln>
        </p:spPr>
        <p:txBody>
          <a:bodyPr wrap="square" lIns="0" tIns="0" rIns="0" bIns="0" anchor="t"/>
          <a:lstStyle/>
          <a:p>
            <a:pPr algn="ctr">
              <a:spcAft>
                <a:spcPts val="0"/>
              </a:spcAft>
              <a:buNone/>
            </a:pPr>
            <a:r>
              <a:rPr lang="en-US" sz="1600" b="0" i="1" dirty="0">
                <a:solidFill>
                  <a:srgbClr val="5C4826"/>
                </a:solidFill>
              </a:rPr>
              <a:t>intent · context · judgment</a:t>
            </a:r>
          </a:p>
        </p:txBody>
      </p:sp>
      <p:sp>
        <p:nvSpPr>
          <p:cNvPr id="140" name="Claim"/>
          <p:cNvSpPr txBox="1"/>
          <p:nvPr/>
        </p:nvSpPr>
        <p:spPr>
          <a:xfrm>
            <a:off x="274320" y="5090160"/>
            <a:ext cx="8595360" cy="603504"/>
          </a:xfrm>
          <a:prstGeom prst="rect">
            <a:avLst/>
          </a:prstGeom>
          <a:noFill/>
          <a:ln>
            <a:noFill/>
          </a:ln>
        </p:spPr>
        <p:txBody>
          <a:bodyPr wrap="square" lIns="0" tIns="0" rIns="0" bIns="0" anchor="ctr"/>
          <a:lstStyle/>
          <a:p>
            <a:pPr algn="ctr">
              <a:spcAft>
                <a:spcPts val="0"/>
              </a:spcAft>
              <a:buNone/>
            </a:pPr>
            <a:r>
              <a:rPr lang="en-US" sz="1800" b="1" i="0" dirty="0">
                <a:solidFill>
                  <a:srgbClr val="5C4826"/>
                </a:solidFill>
              </a:rPr>
              <a:t>Delegation requires consequential knowledge to survive encoding and interpretation.</a:t>
            </a:r>
          </a:p>
        </p:txBody>
      </p:sp>
      <p:sp>
        <p:nvSpPr>
          <p:cNvPr id="150" name="Q3"/>
          <p:cNvSpPr txBox="1"/>
          <p:nvPr/>
        </p:nvSpPr>
        <p:spPr>
          <a:xfrm>
            <a:off x="1463040" y="5931408"/>
            <a:ext cx="6217920" cy="822960"/>
          </a:xfrm>
          <a:prstGeom prst="rect">
            <a:avLst/>
          </a:prstGeom>
          <a:solidFill>
            <a:srgbClr val="FBF8F2"/>
          </a:solidFill>
          <a:ln w="19050">
            <a:solidFill>
              <a:srgbClr val="8E6F3E"/>
            </a:solidFill>
          </a:ln>
        </p:spPr>
        <p:txBody>
          <a:bodyPr wrap="square" lIns="27432" tIns="22860" rIns="27432" bIns="22860" anchor="ctr"/>
          <a:lstStyle/>
          <a:p>
            <a:pPr algn="ctr">
              <a:spcAft>
                <a:spcPts val="0"/>
              </a:spcAft>
              <a:buNone/>
            </a:pPr>
            <a:r>
              <a:rPr lang="en-US" sz="2400" b="1" i="0" dirty="0">
                <a:solidFill>
                  <a:srgbClr val="8E6F3E"/>
                </a:solidFill>
              </a:rPr>
              <a:t>And does GenAI change this?</a:t>
            </a:r>
          </a:p>
        </p:txBody>
      </p:sp>
      <p:pic>
        <p:nvPicPr>
          <p:cNvPr id="4" name="Picture 3">
            <a:extLst>
              <a:ext uri="{FF2B5EF4-FFF2-40B4-BE49-F238E27FC236}">
                <a16:creationId xmlns:a16="http://schemas.microsoft.com/office/drawing/2014/main" id="{C4B4B8C4-2F43-B28D-B1C4-C3A08B643AB0}"/>
              </a:ext>
            </a:extLst>
          </p:cNvPr>
          <p:cNvPicPr>
            <a:picLocks noChangeAspect="1"/>
          </p:cNvPicPr>
          <p:nvPr/>
        </p:nvPicPr>
        <p:blipFill>
          <a:blip r:embed="rId3"/>
          <a:stretch>
            <a:fillRect/>
          </a:stretch>
        </p:blipFill>
        <p:spPr>
          <a:xfrm>
            <a:off x="2184400" y="1457821"/>
            <a:ext cx="4673600" cy="1266876"/>
          </a:xfrm>
          <a:prstGeom prst="rect">
            <a:avLst/>
          </a:prstGeom>
        </p:spPr>
      </p:pic>
      <p:sp>
        <p:nvSpPr>
          <p:cNvPr id="5" name="TextBox 4">
            <a:extLst>
              <a:ext uri="{FF2B5EF4-FFF2-40B4-BE49-F238E27FC236}">
                <a16:creationId xmlns:a16="http://schemas.microsoft.com/office/drawing/2014/main" id="{A49B866E-5A9B-C678-0AAD-1FC3582DB69E}"/>
              </a:ext>
            </a:extLst>
          </p:cNvPr>
          <p:cNvSpPr txBox="1"/>
          <p:nvPr/>
        </p:nvSpPr>
        <p:spPr>
          <a:xfrm>
            <a:off x="6959600" y="1931747"/>
            <a:ext cx="1916615" cy="369332"/>
          </a:xfrm>
          <a:prstGeom prst="rect">
            <a:avLst/>
          </a:prstGeom>
          <a:noFill/>
        </p:spPr>
        <p:txBody>
          <a:bodyPr wrap="none" rtlCol="0">
            <a:spAutoFit/>
          </a:bodyPr>
          <a:lstStyle/>
          <a:p>
            <a:r>
              <a:rPr lang="en-US" i="1" dirty="0" err="1"/>
              <a:t>Baltes&amp;Diehl</a:t>
            </a:r>
            <a:r>
              <a:rPr lang="en-US" i="1" dirty="0"/>
              <a:t> 2014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0"/>
                                        </p:tgtEl>
                                        <p:attrNameLst>
                                          <p:attrName>style.visibility</p:attrName>
                                        </p:attrNameLst>
                                      </p:cBhvr>
                                      <p:to>
                                        <p:strVal val="visible"/>
                                      </p:to>
                                    </p:set>
                                    <p:animEffect transition="in" filter="fade">
                                      <p:cBhvr>
                                        <p:cTn id="12" dur="500"/>
                                        <p:tgtEl>
                                          <p:spTgt spid="130"/>
                                        </p:tgtEl>
                                      </p:cBhvr>
                                    </p:animEffect>
                                  </p:childTnLst>
                                </p:cTn>
                              </p:par>
                              <p:par>
                                <p:cTn id="13" presetID="10" presetClass="entr" presetSubtype="0" fill="hold" nodeType="with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fade">
                                      <p:cBhvr>
                                        <p:cTn id="15" dur="500"/>
                                        <p:tgtEl>
                                          <p:spTgt spid="110"/>
                                        </p:tgtEl>
                                      </p:cBhvr>
                                    </p:animEffect>
                                  </p:childTnLst>
                                </p:cTn>
                              </p:par>
                              <p:par>
                                <p:cTn id="16" presetID="10" presetClass="entr" presetSubtype="0" fill="hold" nodeType="withEffect">
                                  <p:stCondLst>
                                    <p:cond delay="0"/>
                                  </p:stCondLst>
                                  <p:childTnLst>
                                    <p:set>
                                      <p:cBhvr>
                                        <p:cTn id="17" dur="1" fill="hold">
                                          <p:stCondLst>
                                            <p:cond delay="0"/>
                                          </p:stCondLst>
                                        </p:cTn>
                                        <p:tgtEl>
                                          <p:spTgt spid="113"/>
                                        </p:tgtEl>
                                        <p:attrNameLst>
                                          <p:attrName>style.visibility</p:attrName>
                                        </p:attrNameLst>
                                      </p:cBhvr>
                                      <p:to>
                                        <p:strVal val="visible"/>
                                      </p:to>
                                    </p:set>
                                    <p:animEffect transition="in" filter="fade">
                                      <p:cBhvr>
                                        <p:cTn id="18" dur="500"/>
                                        <p:tgtEl>
                                          <p:spTgt spid="113"/>
                                        </p:tgtEl>
                                      </p:cBhvr>
                                    </p:animEffect>
                                  </p:childTnLst>
                                </p:cTn>
                              </p:par>
                              <p:par>
                                <p:cTn id="19" presetID="10" presetClass="entr" presetSubtype="0" fill="hold" nodeType="withEffect">
                                  <p:stCondLst>
                                    <p:cond delay="0"/>
                                  </p:stCondLst>
                                  <p:childTnLst>
                                    <p:set>
                                      <p:cBhvr>
                                        <p:cTn id="20" dur="1" fill="hold">
                                          <p:stCondLst>
                                            <p:cond delay="0"/>
                                          </p:stCondLst>
                                        </p:cTn>
                                        <p:tgtEl>
                                          <p:spTgt spid="120"/>
                                        </p:tgtEl>
                                        <p:attrNameLst>
                                          <p:attrName>style.visibility</p:attrName>
                                        </p:attrNameLst>
                                      </p:cBhvr>
                                      <p:to>
                                        <p:strVal val="visible"/>
                                      </p:to>
                                    </p:set>
                                    <p:animEffect transition="in" filter="fade">
                                      <p:cBhvr>
                                        <p:cTn id="21" dur="500"/>
                                        <p:tgtEl>
                                          <p:spTgt spid="120"/>
                                        </p:tgtEl>
                                      </p:cBhvr>
                                    </p:animEffect>
                                  </p:childTnLst>
                                </p:cTn>
                              </p:par>
                              <p:par>
                                <p:cTn id="22" presetID="10" presetClass="entr" presetSubtype="0" fill="hold" nodeType="with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500"/>
                                        <p:tgtEl>
                                          <p:spTgt spid="111"/>
                                        </p:tgtEl>
                                      </p:cBhvr>
                                    </p:animEffect>
                                  </p:childTnLst>
                                </p:cTn>
                              </p:par>
                              <p:par>
                                <p:cTn id="25" presetID="10" presetClass="entr" presetSubtype="0" fill="hold" nodeType="withEffect">
                                  <p:stCondLst>
                                    <p:cond delay="0"/>
                                  </p:stCondLst>
                                  <p:childTnLst>
                                    <p:set>
                                      <p:cBhvr>
                                        <p:cTn id="26" dur="1" fill="hold">
                                          <p:stCondLst>
                                            <p:cond delay="0"/>
                                          </p:stCondLst>
                                        </p:cTn>
                                        <p:tgtEl>
                                          <p:spTgt spid="121"/>
                                        </p:tgtEl>
                                        <p:attrNameLst>
                                          <p:attrName>style.visibility</p:attrName>
                                        </p:attrNameLst>
                                      </p:cBhvr>
                                      <p:to>
                                        <p:strVal val="visible"/>
                                      </p:to>
                                    </p:set>
                                    <p:animEffect transition="in" filter="fade">
                                      <p:cBhvr>
                                        <p:cTn id="27" dur="500"/>
                                        <p:tgtEl>
                                          <p:spTgt spid="121"/>
                                        </p:tgtEl>
                                      </p:cBhvr>
                                    </p:animEffect>
                                  </p:childTnLst>
                                </p:cTn>
                              </p:par>
                              <p:par>
                                <p:cTn id="28" presetID="10" presetClass="entr" presetSubtype="0" fill="hold" nodeType="with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childTnLst>
                                </p:cTn>
                              </p:par>
                              <p:par>
                                <p:cTn id="31" presetID="10" presetClass="entr" presetSubtype="0" fill="hold" nodeType="withEffect">
                                  <p:stCondLst>
                                    <p:cond delay="0"/>
                                  </p:stCondLst>
                                  <p:childTnLst>
                                    <p:set>
                                      <p:cBhvr>
                                        <p:cTn id="32" dur="1" fill="hold">
                                          <p:stCondLst>
                                            <p:cond delay="0"/>
                                          </p:stCondLst>
                                        </p:cTn>
                                        <p:tgtEl>
                                          <p:spTgt spid="131"/>
                                        </p:tgtEl>
                                        <p:attrNameLst>
                                          <p:attrName>style.visibility</p:attrName>
                                        </p:attrNameLst>
                                      </p:cBhvr>
                                      <p:to>
                                        <p:strVal val="visible"/>
                                      </p:to>
                                    </p:set>
                                    <p:animEffect transition="in" filter="fade">
                                      <p:cBhvr>
                                        <p:cTn id="33" dur="500"/>
                                        <p:tgtEl>
                                          <p:spTgt spid="13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40"/>
                                        </p:tgtEl>
                                        <p:attrNameLst>
                                          <p:attrName>style.visibility</p:attrName>
                                        </p:attrNameLst>
                                      </p:cBhvr>
                                      <p:to>
                                        <p:strVal val="visible"/>
                                      </p:to>
                                    </p:set>
                                    <p:animEffect transition="in" filter="fade">
                                      <p:cBhvr>
                                        <p:cTn id="38" dur="500"/>
                                        <p:tgtEl>
                                          <p:spTgt spid="14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0"/>
                                        </p:tgtEl>
                                        <p:attrNameLst>
                                          <p:attrName>style.visibility</p:attrName>
                                        </p:attrNameLst>
                                      </p:cBhvr>
                                      <p:to>
                                        <p:strVal val="visible"/>
                                      </p:to>
                                    </p:set>
                                    <p:animEffect transition="in" filter="fade">
                                      <p:cBhvr>
                                        <p:cTn id="43"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2009129"/>
            <a:ext cx="7772400" cy="365760"/>
          </a:xfrm>
          <a:prstGeom prst="rect">
            <a:avLst/>
          </a:prstGeom>
          <a:noFill/>
          <a:ln>
            <a:noFill/>
          </a:ln>
        </p:spPr>
        <p:txBody>
          <a:bodyPr wrap="square" lIns="0" tIns="0" rIns="0" bIns="0" anchor="t"/>
          <a:lstStyle/>
          <a:p>
            <a:pPr algn="ctr">
              <a:buNone/>
            </a:pPr>
            <a:r>
              <a:rPr lang="en-US" sz="2000" b="1" i="0" dirty="0">
                <a:solidFill>
                  <a:srgbClr val="8E6F3E"/>
                </a:solidFill>
              </a:rPr>
              <a:t>SECTION 3</a:t>
            </a:r>
          </a:p>
        </p:txBody>
      </p:sp>
      <p:sp>
        <p:nvSpPr>
          <p:cNvPr id="2" name="Title 1"/>
          <p:cNvSpPr>
            <a:spLocks noGrp="1"/>
          </p:cNvSpPr>
          <p:nvPr>
            <p:ph type="title"/>
          </p:nvPr>
        </p:nvSpPr>
        <p:spPr>
          <a:xfrm>
            <a:off x="685800" y="2466329"/>
            <a:ext cx="7772400" cy="1005840"/>
          </a:xfrm>
        </p:spPr>
        <p:txBody>
          <a:bodyPr>
            <a:normAutofit/>
          </a:bodyPr>
          <a:lstStyle/>
          <a:p>
            <a:pPr algn="ctr">
              <a:buNone/>
              <a:defRPr b="0"/>
            </a:pPr>
            <a:r>
              <a:rPr lang="en-US" sz="4000" b="0" i="0" dirty="0">
                <a:solidFill>
                  <a:srgbClr val="000000"/>
                </a:solidFill>
              </a:rPr>
              <a:t>DESIGNING THE MODEL</a:t>
            </a:r>
          </a:p>
        </p:txBody>
      </p:sp>
      <p:sp>
        <p:nvSpPr>
          <p:cNvPr id="3" name="Slide Number Placeholder 3"/>
          <p:cNvSpPr>
            <a:spLocks noGrp="1"/>
          </p:cNvSpPr>
          <p:nvPr>
            <p:ph type="sldNum" sz="quarter" idx="4"/>
          </p:nvPr>
        </p:nvSpPr>
        <p:spPr/>
        <p:txBody>
          <a:bodyPr/>
          <a:lstStyle/>
          <a:p>
            <a:fld id="{B7EB45DA-9A0D-DC49-8E02-F30A5DDC21C3}" type="slidenum">
              <a:rPr lang="en-US" smtClean="0"/>
              <a:t>18</a:t>
            </a:fld>
            <a:endParaRPr lang="en-US"/>
          </a:p>
        </p:txBody>
      </p:sp>
      <p:sp>
        <p:nvSpPr>
          <p:cNvPr id="101" name="Question"/>
          <p:cNvSpPr txBox="1"/>
          <p:nvPr/>
        </p:nvSpPr>
        <p:spPr>
          <a:xfrm>
            <a:off x="685800" y="3563609"/>
            <a:ext cx="7772400" cy="475488"/>
          </a:xfrm>
          <a:prstGeom prst="rect">
            <a:avLst/>
          </a:prstGeom>
          <a:noFill/>
          <a:ln>
            <a:noFill/>
          </a:ln>
        </p:spPr>
        <p:txBody>
          <a:bodyPr wrap="square" lIns="0" tIns="0" rIns="0" bIns="0" anchor="t"/>
          <a:lstStyle/>
          <a:p>
            <a:pPr algn="ctr">
              <a:buNone/>
            </a:pPr>
            <a:r>
              <a:rPr lang="en-US" sz="2400" b="0" i="0" dirty="0">
                <a:solidFill>
                  <a:srgbClr val="5C4826"/>
                </a:solidFill>
              </a:rPr>
              <a:t>What must remain? What may remain free?</a:t>
            </a:r>
          </a:p>
        </p:txBody>
      </p:sp>
      <p:sp>
        <p:nvSpPr>
          <p:cNvPr id="103" name="Rule"/>
          <p:cNvSpPr/>
          <p:nvPr/>
        </p:nvSpPr>
        <p:spPr>
          <a:xfrm>
            <a:off x="3429000" y="4349993"/>
            <a:ext cx="2286000" cy="51206"/>
          </a:xfrm>
          <a:prstGeom prst="rect">
            <a:avLst/>
          </a:prstGeom>
          <a:solidFill>
            <a:srgbClr val="8E6F3E"/>
          </a:solidFill>
          <a:ln>
            <a:noFill/>
          </a:ln>
        </p:spPr>
        <p:txBody>
          <a:bodyPr wrap="square" lIns="27432" tIns="22860" rIns="27432" bIns="22860" anchor="ctr"/>
          <a:lstStyle/>
          <a:p>
            <a:pPr>
              <a:buNone/>
            </a:pP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From requirement to specification</a:t>
            </a:r>
          </a:p>
        </p:txBody>
      </p:sp>
      <p:sp>
        <p:nvSpPr>
          <p:cNvPr id="3" name="Slide Number Placeholder 3"/>
          <p:cNvSpPr>
            <a:spLocks noGrp="1"/>
          </p:cNvSpPr>
          <p:nvPr>
            <p:ph type="sldNum" sz="quarter" idx="4"/>
          </p:nvPr>
        </p:nvSpPr>
        <p:spPr/>
        <p:txBody>
          <a:bodyPr/>
          <a:lstStyle/>
          <a:p>
            <a:fld id="{B7EB45DA-9A0D-DC49-8E02-F30A5DDC21C3}" type="slidenum">
              <a:rPr lang="en-US" smtClean="0"/>
              <a:t>19</a:t>
            </a:fld>
            <a:endParaRPr lang="en-US"/>
          </a:p>
        </p:txBody>
      </p:sp>
      <p:sp>
        <p:nvSpPr>
          <p:cNvPr id="110" name="Kicker"/>
          <p:cNvSpPr txBox="1"/>
          <p:nvPr/>
        </p:nvSpPr>
        <p:spPr>
          <a:xfrm>
            <a:off x="365760" y="1097280"/>
            <a:ext cx="8412480" cy="393192"/>
          </a:xfrm>
          <a:prstGeom prst="rect">
            <a:avLst/>
          </a:prstGeom>
          <a:noFill/>
          <a:ln>
            <a:noFill/>
          </a:ln>
        </p:spPr>
        <p:txBody>
          <a:bodyPr wrap="square" lIns="18288" tIns="18288" rIns="18288" bIns="18288" anchor="t"/>
          <a:lstStyle/>
          <a:p>
            <a:pPr algn="l">
              <a:spcAft>
                <a:spcPts val="0"/>
              </a:spcAft>
              <a:buNone/>
            </a:pPr>
            <a:r>
              <a:rPr lang="en-US" sz="2000" b="1" i="0" dirty="0">
                <a:solidFill>
                  <a:srgbClr val="8E6F3E"/>
                </a:solidFill>
              </a:rPr>
              <a:t>BEFORE THE MODEL</a:t>
            </a:r>
          </a:p>
        </p:txBody>
      </p:sp>
      <p:sp>
        <p:nvSpPr>
          <p:cNvPr id="111" name="C1"/>
          <p:cNvSpPr/>
          <p:nvPr/>
        </p:nvSpPr>
        <p:spPr>
          <a:xfrm>
            <a:off x="685800" y="1554480"/>
            <a:ext cx="7772400" cy="777240"/>
          </a:xfrm>
          <a:prstGeom prst="rect">
            <a:avLst/>
          </a:prstGeom>
          <a:solidFill>
            <a:srgbClr val="F5F1E8"/>
          </a:solidFill>
          <a:ln w="12700">
            <a:solidFill>
              <a:srgbClr val="C9B991"/>
            </a:solidFill>
          </a:ln>
        </p:spPr>
        <p:txBody>
          <a:bodyPr wrap="square" lIns="27432" tIns="22860" rIns="27432" bIns="22860" anchor="ctr"/>
          <a:lstStyle/>
          <a:p>
            <a:pPr algn="l">
              <a:spcAft>
                <a:spcPts val="300"/>
              </a:spcAft>
              <a:buNone/>
            </a:pPr>
            <a:r>
              <a:rPr lang="en-US" sz="1600" b="1" i="0" dirty="0">
                <a:solidFill>
                  <a:srgbClr val="8E6F3E"/>
                </a:solidFill>
              </a:rPr>
              <a:t>CUSTOMER REQUIREMENT</a:t>
            </a:r>
          </a:p>
          <a:p>
            <a:pPr algn="l">
              <a:spcAft>
                <a:spcPts val="0"/>
              </a:spcAft>
              <a:buNone/>
            </a:pPr>
            <a:r>
              <a:rPr lang="en-US" b="0" i="0" dirty="0">
                <a:solidFill>
                  <a:srgbClr val="5C4826"/>
                </a:solidFill>
              </a:rPr>
              <a:t>The controller must operate for a full 8-hour shift without battery replacement.</a:t>
            </a:r>
          </a:p>
        </p:txBody>
      </p:sp>
      <p:cxnSp>
        <p:nvCxnSpPr>
          <p:cNvPr id="112" name="A1"/>
          <p:cNvCxnSpPr/>
          <p:nvPr/>
        </p:nvCxnSpPr>
        <p:spPr>
          <a:xfrm>
            <a:off x="4572000" y="2331720"/>
            <a:ext cx="0" cy="228600"/>
          </a:xfrm>
          <a:prstGeom prst="straightConnector1">
            <a:avLst/>
          </a:prstGeom>
          <a:ln w="28575">
            <a:solidFill>
              <a:srgbClr val="8E6F3E"/>
            </a:solidFill>
            <a:tailEnd type="triangle" w="med" len="med"/>
          </a:ln>
        </p:spPr>
      </p:cxnSp>
      <p:sp>
        <p:nvSpPr>
          <p:cNvPr id="113" name="C2"/>
          <p:cNvSpPr/>
          <p:nvPr/>
        </p:nvSpPr>
        <p:spPr>
          <a:xfrm>
            <a:off x="685800" y="2560320"/>
            <a:ext cx="7772400" cy="822960"/>
          </a:xfrm>
          <a:prstGeom prst="rect">
            <a:avLst/>
          </a:prstGeom>
          <a:solidFill>
            <a:srgbClr val="F5F1E8"/>
          </a:solidFill>
          <a:ln w="12700">
            <a:solidFill>
              <a:srgbClr val="C9B991"/>
            </a:solidFill>
          </a:ln>
        </p:spPr>
        <p:txBody>
          <a:bodyPr wrap="square" lIns="27432" tIns="22860" rIns="27432" bIns="22860" anchor="ctr"/>
          <a:lstStyle/>
          <a:p>
            <a:pPr algn="l">
              <a:spcAft>
                <a:spcPts val="300"/>
              </a:spcAft>
              <a:buNone/>
            </a:pPr>
            <a:r>
              <a:rPr lang="en-US" sz="1600" b="1" i="0" dirty="0">
                <a:solidFill>
                  <a:srgbClr val="8E6F3E"/>
                </a:solidFill>
              </a:rPr>
              <a:t>TOP-LEVEL SPECIFICATION</a:t>
            </a:r>
          </a:p>
          <a:p>
            <a:pPr algn="l">
              <a:spcAft>
                <a:spcPts val="0"/>
              </a:spcAft>
              <a:buNone/>
            </a:pPr>
            <a:r>
              <a:rPr lang="en-US" b="0" i="0" dirty="0">
                <a:solidFill>
                  <a:srgbClr val="5C4826"/>
                </a:solidFill>
              </a:rPr>
              <a:t>Under the specified operating profile, battery voltage shall remain above V_min for at least 8 hours.</a:t>
            </a:r>
          </a:p>
        </p:txBody>
      </p:sp>
      <p:cxnSp>
        <p:nvCxnSpPr>
          <p:cNvPr id="114" name="A2"/>
          <p:cNvCxnSpPr/>
          <p:nvPr/>
        </p:nvCxnSpPr>
        <p:spPr>
          <a:xfrm>
            <a:off x="3200400" y="3383280"/>
            <a:ext cx="0" cy="228600"/>
          </a:xfrm>
          <a:prstGeom prst="straightConnector1">
            <a:avLst/>
          </a:prstGeom>
          <a:ln w="28575">
            <a:solidFill>
              <a:srgbClr val="8E6F3E"/>
            </a:solidFill>
            <a:tailEnd type="triangle" w="med" len="med"/>
          </a:ln>
        </p:spPr>
      </p:cxnSp>
      <p:sp>
        <p:nvSpPr>
          <p:cNvPr id="115" name="C3"/>
          <p:cNvSpPr/>
          <p:nvPr/>
        </p:nvSpPr>
        <p:spPr>
          <a:xfrm>
            <a:off x="685800" y="3611880"/>
            <a:ext cx="5029200" cy="685800"/>
          </a:xfrm>
          <a:prstGeom prst="rect">
            <a:avLst/>
          </a:prstGeom>
          <a:solidFill>
            <a:srgbClr val="8E6F3E"/>
          </a:solidFill>
          <a:ln>
            <a:noFill/>
          </a:ln>
        </p:spPr>
        <p:txBody>
          <a:bodyPr wrap="square" lIns="27432" tIns="22860" rIns="27432" bIns="22860" anchor="ctr"/>
          <a:lstStyle/>
          <a:p>
            <a:pPr algn="l">
              <a:spcAft>
                <a:spcPts val="300"/>
              </a:spcAft>
              <a:buNone/>
            </a:pPr>
            <a:r>
              <a:rPr lang="en-US" sz="1400" b="1" i="0" dirty="0">
                <a:solidFill>
                  <a:srgbClr val="F5F1E8"/>
                </a:solidFill>
              </a:rPr>
              <a:t>ENGINEERING QUESTION</a:t>
            </a:r>
          </a:p>
          <a:p>
            <a:pPr algn="l">
              <a:spcAft>
                <a:spcPts val="0"/>
              </a:spcAft>
              <a:buNone/>
            </a:pPr>
            <a:r>
              <a:rPr lang="en-US" sz="1800" b="1" i="0" dirty="0">
                <a:solidFill>
                  <a:srgbClr val="FFFFFF"/>
                </a:solidFill>
              </a:rPr>
              <a:t>Can this design satisfy the 8-hour obligation?</a:t>
            </a:r>
          </a:p>
        </p:txBody>
      </p:sp>
      <p:sp>
        <p:nvSpPr>
          <p:cNvPr id="116" name="Ctrl"/>
          <p:cNvSpPr/>
          <p:nvPr/>
        </p:nvSpPr>
        <p:spPr>
          <a:xfrm>
            <a:off x="5943600" y="3726180"/>
            <a:ext cx="1143000" cy="457200"/>
          </a:xfrm>
          <a:prstGeom prst="rect">
            <a:avLst/>
          </a:prstGeom>
          <a:solidFill>
            <a:srgbClr val="5C4826"/>
          </a:solidFill>
          <a:ln>
            <a:noFill/>
          </a:ln>
        </p:spPr>
        <p:txBody>
          <a:bodyPr wrap="square" lIns="27432" tIns="22860" rIns="27432" bIns="22860" anchor="ctr"/>
          <a:lstStyle/>
          <a:p>
            <a:pPr algn="ctr">
              <a:spcAft>
                <a:spcPts val="0"/>
              </a:spcAft>
              <a:buNone/>
            </a:pPr>
            <a:r>
              <a:rPr lang="en-US" sz="1400" b="1" i="0" dirty="0">
                <a:solidFill>
                  <a:srgbClr val="FFFFFF"/>
                </a:solidFill>
              </a:rPr>
              <a:t>CONTROLLER</a:t>
            </a:r>
          </a:p>
        </p:txBody>
      </p:sp>
      <p:cxnSp>
        <p:nvCxnSpPr>
          <p:cNvPr id="117" name="CB"/>
          <p:cNvCxnSpPr/>
          <p:nvPr/>
        </p:nvCxnSpPr>
        <p:spPr>
          <a:xfrm>
            <a:off x="7086600" y="3954780"/>
            <a:ext cx="228600" cy="0"/>
          </a:xfrm>
          <a:prstGeom prst="straightConnector1">
            <a:avLst/>
          </a:prstGeom>
          <a:ln w="19050">
            <a:solidFill>
              <a:srgbClr val="C9B991"/>
            </a:solidFill>
            <a:headEnd type="triangle" w="med" len="med"/>
          </a:ln>
        </p:spPr>
      </p:cxnSp>
      <p:sp>
        <p:nvSpPr>
          <p:cNvPr id="118" name="Bat"/>
          <p:cNvSpPr/>
          <p:nvPr/>
        </p:nvSpPr>
        <p:spPr>
          <a:xfrm>
            <a:off x="7315200" y="3726180"/>
            <a:ext cx="1143000" cy="45720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400" b="1" i="0" dirty="0">
                <a:solidFill>
                  <a:srgbClr val="5C4826"/>
                </a:solidFill>
              </a:rPr>
              <a:t>BATTERY</a:t>
            </a:r>
          </a:p>
        </p:txBody>
      </p:sp>
      <p:sp>
        <p:nvSpPr>
          <p:cNvPr id="119" name="Ital"/>
          <p:cNvSpPr txBox="1"/>
          <p:nvPr/>
        </p:nvSpPr>
        <p:spPr>
          <a:xfrm>
            <a:off x="685800" y="4663440"/>
            <a:ext cx="7772400" cy="594360"/>
          </a:xfrm>
          <a:prstGeom prst="rect">
            <a:avLst/>
          </a:prstGeom>
          <a:noFill/>
          <a:ln>
            <a:noFill/>
          </a:ln>
        </p:spPr>
        <p:txBody>
          <a:bodyPr wrap="square" lIns="0" tIns="0" rIns="0" bIns="0" anchor="t"/>
          <a:lstStyle/>
          <a:p>
            <a:pPr algn="ctr">
              <a:spcAft>
                <a:spcPts val="0"/>
              </a:spcAft>
              <a:buNone/>
            </a:pPr>
            <a:r>
              <a:rPr lang="en-US" b="0" i="1" dirty="0">
                <a:solidFill>
                  <a:srgbClr val="555960"/>
                </a:solidFill>
              </a:rPr>
              <a:t>The specification states the obligation. </a:t>
            </a:r>
          </a:p>
          <a:p>
            <a:pPr algn="ctr">
              <a:spcAft>
                <a:spcPts val="0"/>
              </a:spcAft>
              <a:buNone/>
            </a:pPr>
            <a:r>
              <a:rPr lang="en-US" b="0" i="1" dirty="0">
                <a:solidFill>
                  <a:srgbClr val="555960"/>
                </a:solidFill>
              </a:rPr>
              <a:t>A model is how we find out whether the design meets it.</a:t>
            </a:r>
          </a:p>
        </p:txBody>
      </p:sp>
      <p:sp>
        <p:nvSpPr>
          <p:cNvPr id="120"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spcAft>
                <a:spcPts val="0"/>
              </a:spcAft>
              <a:buNone/>
            </a:pPr>
            <a:r>
              <a:rPr lang="en-US" sz="1600" b="1" i="0" dirty="0">
                <a:solidFill>
                  <a:srgbClr val="FFFFFF"/>
                </a:solidFill>
              </a:rPr>
              <a:t>REQUIREMENT  →  SPECIFICATION  →  [ </a:t>
            </a:r>
            <a:r>
              <a:rPr lang="en-US" sz="2000" b="1" i="0" dirty="0">
                <a:solidFill>
                  <a:srgbClr val="FFFFFF"/>
                </a:solidFill>
              </a:rPr>
              <a:t>MODELING</a:t>
            </a:r>
            <a:r>
              <a:rPr lang="en-US" sz="1600" b="1" i="0" dirty="0">
                <a:solidFill>
                  <a:srgbClr val="FFFFFF"/>
                </a:solidFill>
              </a:rPr>
              <a:t> ]  →  IMPLEMENTATION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par>
                                <p:cTn id="8" presetID="10" presetClass="entr" presetSubtype="0" fill="hold"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fade">
                                      <p:cBhvr>
                                        <p:cTn id="10" dur="500"/>
                                        <p:tgtEl>
                                          <p:spTgt spid="1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fade">
                                      <p:cBhvr>
                                        <p:cTn id="15" dur="500"/>
                                        <p:tgtEl>
                                          <p:spTgt spid="114"/>
                                        </p:tgtEl>
                                      </p:cBhvr>
                                    </p:animEffect>
                                  </p:childTnLst>
                                </p:cTn>
                              </p:par>
                              <p:par>
                                <p:cTn id="16" presetID="10" presetClass="entr" presetSubtype="0" fill="hold" nodeType="withEffect">
                                  <p:stCondLst>
                                    <p:cond delay="0"/>
                                  </p:stCondLst>
                                  <p:childTnLst>
                                    <p:set>
                                      <p:cBhvr>
                                        <p:cTn id="17" dur="1" fill="hold">
                                          <p:stCondLst>
                                            <p:cond delay="0"/>
                                          </p:stCondLst>
                                        </p:cTn>
                                        <p:tgtEl>
                                          <p:spTgt spid="115"/>
                                        </p:tgtEl>
                                        <p:attrNameLst>
                                          <p:attrName>style.visibility</p:attrName>
                                        </p:attrNameLst>
                                      </p:cBhvr>
                                      <p:to>
                                        <p:strVal val="visible"/>
                                      </p:to>
                                    </p:set>
                                    <p:animEffect transition="in" filter="fade">
                                      <p:cBhvr>
                                        <p:cTn id="18" dur="500"/>
                                        <p:tgtEl>
                                          <p:spTgt spid="115"/>
                                        </p:tgtEl>
                                      </p:cBhvr>
                                    </p:animEffect>
                                  </p:childTnLst>
                                </p:cTn>
                              </p:par>
                              <p:par>
                                <p:cTn id="19" presetID="10" presetClass="entr" presetSubtype="0" fill="hold" nodeType="withEffect">
                                  <p:stCondLst>
                                    <p:cond delay="0"/>
                                  </p:stCondLst>
                                  <p:childTnLst>
                                    <p:set>
                                      <p:cBhvr>
                                        <p:cTn id="20" dur="1" fill="hold">
                                          <p:stCondLst>
                                            <p:cond delay="0"/>
                                          </p:stCondLst>
                                        </p:cTn>
                                        <p:tgtEl>
                                          <p:spTgt spid="116"/>
                                        </p:tgtEl>
                                        <p:attrNameLst>
                                          <p:attrName>style.visibility</p:attrName>
                                        </p:attrNameLst>
                                      </p:cBhvr>
                                      <p:to>
                                        <p:strVal val="visible"/>
                                      </p:to>
                                    </p:set>
                                    <p:animEffect transition="in" filter="fade">
                                      <p:cBhvr>
                                        <p:cTn id="21" dur="500"/>
                                        <p:tgtEl>
                                          <p:spTgt spid="116"/>
                                        </p:tgtEl>
                                      </p:cBhvr>
                                    </p:animEffect>
                                  </p:childTnLst>
                                </p:cTn>
                              </p:par>
                              <p:par>
                                <p:cTn id="22" presetID="10" presetClass="entr" presetSubtype="0" fill="hold" nodeType="withEffect">
                                  <p:stCondLst>
                                    <p:cond delay="0"/>
                                  </p:stCondLst>
                                  <p:childTnLst>
                                    <p:set>
                                      <p:cBhvr>
                                        <p:cTn id="23" dur="1" fill="hold">
                                          <p:stCondLst>
                                            <p:cond delay="0"/>
                                          </p:stCondLst>
                                        </p:cTn>
                                        <p:tgtEl>
                                          <p:spTgt spid="117"/>
                                        </p:tgtEl>
                                        <p:attrNameLst>
                                          <p:attrName>style.visibility</p:attrName>
                                        </p:attrNameLst>
                                      </p:cBhvr>
                                      <p:to>
                                        <p:strVal val="visible"/>
                                      </p:to>
                                    </p:set>
                                    <p:animEffect transition="in" filter="fade">
                                      <p:cBhvr>
                                        <p:cTn id="24" dur="500"/>
                                        <p:tgtEl>
                                          <p:spTgt spid="117"/>
                                        </p:tgtEl>
                                      </p:cBhvr>
                                    </p:animEffect>
                                  </p:childTnLst>
                                </p:cTn>
                              </p:par>
                              <p:par>
                                <p:cTn id="25" presetID="10" presetClass="entr" presetSubtype="0" fill="hold" nodeType="with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fade">
                                      <p:cBhvr>
                                        <p:cTn id="27" dur="500"/>
                                        <p:tgtEl>
                                          <p:spTgt spid="1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fade">
                                      <p:cBhvr>
                                        <p:cTn id="32"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Worked: protect the battery</a:t>
            </a:r>
          </a:p>
        </p:txBody>
      </p:sp>
      <p:sp>
        <p:nvSpPr>
          <p:cNvPr id="3" name="Slide Number Placeholder 3"/>
          <p:cNvSpPr>
            <a:spLocks noGrp="1"/>
          </p:cNvSpPr>
          <p:nvPr>
            <p:ph type="sldNum" sz="quarter" idx="4"/>
          </p:nvPr>
        </p:nvSpPr>
        <p:spPr/>
        <p:txBody>
          <a:bodyPr/>
          <a:lstStyle/>
          <a:p>
            <a:fld id="{B7EB45DA-9A0D-DC49-8E02-F30A5DDC21C3}" type="slidenum">
              <a:rPr lang="en-US" smtClean="0"/>
              <a:t>20</a:t>
            </a:fld>
            <a:endParaRPr lang="en-US"/>
          </a:p>
        </p:txBody>
      </p:sp>
      <p:sp>
        <p:nvSpPr>
          <p:cNvPr id="124" name="Kicker"/>
          <p:cNvSpPr txBox="1"/>
          <p:nvPr/>
        </p:nvSpPr>
        <p:spPr>
          <a:xfrm>
            <a:off x="365760" y="1097280"/>
            <a:ext cx="8412480" cy="393192"/>
          </a:xfrm>
          <a:prstGeom prst="rect">
            <a:avLst/>
          </a:prstGeom>
          <a:noFill/>
          <a:ln>
            <a:noFill/>
          </a:ln>
        </p:spPr>
        <p:txBody>
          <a:bodyPr wrap="square" lIns="18288" tIns="18288" rIns="18288" bIns="18288" anchor="t">
            <a:spAutoFit/>
          </a:bodyPr>
          <a:lstStyle/>
          <a:p>
            <a:pPr algn="l">
              <a:spcAft>
                <a:spcPts val="0"/>
              </a:spcAft>
              <a:buNone/>
            </a:pPr>
            <a:r>
              <a:rPr lang="en-US" sz="2000" b="1" dirty="0">
                <a:solidFill>
                  <a:srgbClr val="8E6F3E"/>
                </a:solidFill>
              </a:rPr>
              <a:t>THE DESIGN, BEFORE ANY MODEL</a:t>
            </a:r>
          </a:p>
        </p:txBody>
      </p:sp>
      <p:sp>
        <p:nvSpPr>
          <p:cNvPr id="125" name="C0"/>
          <p:cNvSpPr/>
          <p:nvPr/>
        </p:nvSpPr>
        <p:spPr>
          <a:xfrm>
            <a:off x="685800" y="1737360"/>
            <a:ext cx="1828800" cy="54864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TEMP SENSOR</a:t>
            </a:r>
          </a:p>
        </p:txBody>
      </p:sp>
      <p:sp>
        <p:nvSpPr>
          <p:cNvPr id="126" name="C1"/>
          <p:cNvSpPr/>
          <p:nvPr/>
        </p:nvSpPr>
        <p:spPr>
          <a:xfrm>
            <a:off x="685800" y="2628900"/>
            <a:ext cx="1828800" cy="54864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WI-FI TELEMETRY</a:t>
            </a:r>
          </a:p>
        </p:txBody>
      </p:sp>
      <p:sp>
        <p:nvSpPr>
          <p:cNvPr id="127" name="C2"/>
          <p:cNvSpPr/>
          <p:nvPr/>
        </p:nvSpPr>
        <p:spPr>
          <a:xfrm>
            <a:off x="685800" y="3520440"/>
            <a:ext cx="1828800" cy="54864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DISPLAY</a:t>
            </a:r>
          </a:p>
        </p:txBody>
      </p:sp>
      <p:sp>
        <p:nvSpPr>
          <p:cNvPr id="128" name="C3"/>
          <p:cNvSpPr/>
          <p:nvPr/>
        </p:nvSpPr>
        <p:spPr>
          <a:xfrm>
            <a:off x="6629400" y="1737360"/>
            <a:ext cx="1828800" cy="54864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PWM FAN</a:t>
            </a:r>
          </a:p>
        </p:txBody>
      </p:sp>
      <p:sp>
        <p:nvSpPr>
          <p:cNvPr id="129" name="C4"/>
          <p:cNvSpPr/>
          <p:nvPr/>
        </p:nvSpPr>
        <p:spPr>
          <a:xfrm>
            <a:off x="6629400" y="2628900"/>
            <a:ext cx="1828800" cy="54864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FLASH LOG</a:t>
            </a:r>
          </a:p>
        </p:txBody>
      </p:sp>
      <p:sp>
        <p:nvSpPr>
          <p:cNvPr id="130" name="C5"/>
          <p:cNvSpPr/>
          <p:nvPr/>
        </p:nvSpPr>
        <p:spPr>
          <a:xfrm>
            <a:off x="6629400" y="3520440"/>
            <a:ext cx="1828800" cy="54864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LOW-POWER SLEEP</a:t>
            </a:r>
          </a:p>
        </p:txBody>
      </p:sp>
      <p:sp>
        <p:nvSpPr>
          <p:cNvPr id="131" name="Ctrl"/>
          <p:cNvSpPr/>
          <p:nvPr/>
        </p:nvSpPr>
        <p:spPr>
          <a:xfrm>
            <a:off x="3657600" y="2514600"/>
            <a:ext cx="1828800" cy="731520"/>
          </a:xfrm>
          <a:prstGeom prst="rect">
            <a:avLst/>
          </a:prstGeom>
          <a:solidFill>
            <a:srgbClr val="8E6F3E"/>
          </a:solidFill>
          <a:ln>
            <a:noFill/>
          </a:ln>
        </p:spPr>
        <p:txBody>
          <a:bodyPr wrap="square" lIns="27432" tIns="22860" rIns="27432" bIns="22860" anchor="ctr"/>
          <a:lstStyle/>
          <a:p>
            <a:pPr algn="ctr">
              <a:spcAft>
                <a:spcPts val="200"/>
              </a:spcAft>
              <a:buNone/>
            </a:pPr>
            <a:r>
              <a:rPr lang="en-US" sz="1800" b="1" dirty="0">
                <a:solidFill>
                  <a:srgbClr val="FFFFFF"/>
                </a:solidFill>
              </a:rPr>
              <a:t>CONTROLLER</a:t>
            </a:r>
          </a:p>
          <a:p>
            <a:pPr algn="ctr">
              <a:spcAft>
                <a:spcPts val="0"/>
              </a:spcAft>
              <a:buNone/>
            </a:pPr>
            <a:r>
              <a:rPr lang="en-US" sz="1400" b="0" dirty="0">
                <a:solidFill>
                  <a:srgbClr val="FFFFFF"/>
                </a:solidFill>
              </a:rPr>
              <a:t>one control loop</a:t>
            </a:r>
          </a:p>
        </p:txBody>
      </p:sp>
      <p:sp>
        <p:nvSpPr>
          <p:cNvPr id="132" name="Bat"/>
          <p:cNvSpPr/>
          <p:nvPr/>
        </p:nvSpPr>
        <p:spPr>
          <a:xfrm>
            <a:off x="3657600" y="4114800"/>
            <a:ext cx="1828800" cy="685800"/>
          </a:xfrm>
          <a:prstGeom prst="rect">
            <a:avLst/>
          </a:prstGeom>
          <a:solidFill>
            <a:srgbClr val="F5F1E8"/>
          </a:solidFill>
          <a:ln w="12700">
            <a:solidFill>
              <a:srgbClr val="C9B991"/>
            </a:solidFill>
          </a:ln>
        </p:spPr>
        <p:txBody>
          <a:bodyPr wrap="square" lIns="27432" tIns="22860" rIns="27432" bIns="22860" anchor="t"/>
          <a:lstStyle/>
          <a:p>
            <a:pPr algn="ctr">
              <a:spcAft>
                <a:spcPts val="0"/>
              </a:spcAft>
              <a:buNone/>
            </a:pPr>
            <a:r>
              <a:rPr lang="en-US" sz="1600" b="1" dirty="0">
                <a:solidFill>
                  <a:srgbClr val="5C4826"/>
                </a:solidFill>
              </a:rPr>
              <a:t>BATTERY</a:t>
            </a:r>
          </a:p>
        </p:txBody>
      </p:sp>
      <p:sp>
        <p:nvSpPr>
          <p:cNvPr id="133" name="VL0"/>
          <p:cNvSpPr/>
          <p:nvPr/>
        </p:nvSpPr>
        <p:spPr>
          <a:xfrm>
            <a:off x="3733800" y="4610100"/>
            <a:ext cx="1676400" cy="22860"/>
          </a:xfrm>
          <a:prstGeom prst="rect">
            <a:avLst/>
          </a:prstGeom>
          <a:solidFill>
            <a:srgbClr val="5C4826"/>
          </a:solidFill>
          <a:ln>
            <a:noFill/>
          </a:ln>
        </p:spPr>
        <p:txBody>
          <a:bodyPr wrap="square" lIns="27432" tIns="22860" rIns="27432" bIns="22860" anchor="ctr"/>
          <a:lstStyle/>
          <a:p>
            <a:pPr algn="ctr">
              <a:spcAft>
                <a:spcPts val="0"/>
              </a:spcAft>
              <a:buNone/>
            </a:pPr>
            <a:endParaRPr/>
          </a:p>
        </p:txBody>
      </p:sp>
      <p:sp>
        <p:nvSpPr>
          <p:cNvPr id="134" name="VL1"/>
          <p:cNvSpPr txBox="1"/>
          <p:nvPr/>
        </p:nvSpPr>
        <p:spPr>
          <a:xfrm>
            <a:off x="5638800" y="4495800"/>
            <a:ext cx="1828800" cy="274320"/>
          </a:xfrm>
          <a:prstGeom prst="rect">
            <a:avLst/>
          </a:prstGeom>
          <a:noFill/>
          <a:ln>
            <a:noFill/>
          </a:ln>
        </p:spPr>
        <p:txBody>
          <a:bodyPr wrap="square" lIns="0" tIns="0" rIns="0" bIns="0" anchor="t"/>
          <a:lstStyle/>
          <a:p>
            <a:pPr algn="l">
              <a:spcAft>
                <a:spcPts val="0"/>
              </a:spcAft>
              <a:buNone/>
            </a:pPr>
            <a:r>
              <a:rPr lang="en-US" sz="1600" b="0" dirty="0">
                <a:solidFill>
                  <a:srgbClr val="555960"/>
                </a:solidFill>
              </a:rPr>
              <a:t>minimum safe voltage</a:t>
            </a:r>
          </a:p>
        </p:txBody>
      </p:sp>
      <p:cxnSp>
        <p:nvCxnSpPr>
          <p:cNvPr id="135" name="PF0"/>
          <p:cNvCxnSpPr/>
          <p:nvPr/>
        </p:nvCxnSpPr>
        <p:spPr>
          <a:xfrm>
            <a:off x="4572000" y="3246120"/>
            <a:ext cx="0" cy="868680"/>
          </a:xfrm>
          <a:prstGeom prst="straightConnector1">
            <a:avLst/>
          </a:prstGeom>
          <a:ln w="28575">
            <a:solidFill>
              <a:srgbClr val="8E6F3E"/>
            </a:solidFill>
            <a:headEnd type="triangle" w="med" len="med"/>
          </a:ln>
        </p:spPr>
      </p:cxnSp>
      <p:cxnSp>
        <p:nvCxnSpPr>
          <p:cNvPr id="136" name="W0"/>
          <p:cNvCxnSpPr/>
          <p:nvPr/>
        </p:nvCxnSpPr>
        <p:spPr>
          <a:xfrm>
            <a:off x="2514600" y="2011680"/>
            <a:ext cx="1143000" cy="868680"/>
          </a:xfrm>
          <a:prstGeom prst="straightConnector1">
            <a:avLst/>
          </a:prstGeom>
          <a:ln w="19050">
            <a:solidFill>
              <a:srgbClr val="C9B991"/>
            </a:solidFill>
          </a:ln>
        </p:spPr>
      </p:cxnSp>
      <p:cxnSp>
        <p:nvCxnSpPr>
          <p:cNvPr id="137" name="W1"/>
          <p:cNvCxnSpPr/>
          <p:nvPr/>
        </p:nvCxnSpPr>
        <p:spPr>
          <a:xfrm flipV="1">
            <a:off x="2514600" y="2880360"/>
            <a:ext cx="1143000" cy="22860"/>
          </a:xfrm>
          <a:prstGeom prst="straightConnector1">
            <a:avLst/>
          </a:prstGeom>
          <a:ln w="19050">
            <a:solidFill>
              <a:srgbClr val="C9B991"/>
            </a:solidFill>
          </a:ln>
        </p:spPr>
      </p:cxnSp>
      <p:cxnSp>
        <p:nvCxnSpPr>
          <p:cNvPr id="138" name="W2"/>
          <p:cNvCxnSpPr/>
          <p:nvPr/>
        </p:nvCxnSpPr>
        <p:spPr>
          <a:xfrm flipV="1">
            <a:off x="2514600" y="2880360"/>
            <a:ext cx="1143000" cy="914400"/>
          </a:xfrm>
          <a:prstGeom prst="straightConnector1">
            <a:avLst/>
          </a:prstGeom>
          <a:ln w="19050">
            <a:solidFill>
              <a:srgbClr val="C9B991"/>
            </a:solidFill>
          </a:ln>
        </p:spPr>
      </p:cxnSp>
      <p:cxnSp>
        <p:nvCxnSpPr>
          <p:cNvPr id="139" name="W3"/>
          <p:cNvCxnSpPr/>
          <p:nvPr/>
        </p:nvCxnSpPr>
        <p:spPr>
          <a:xfrm flipV="1">
            <a:off x="5486400" y="2011680"/>
            <a:ext cx="1143000" cy="868680"/>
          </a:xfrm>
          <a:prstGeom prst="straightConnector1">
            <a:avLst/>
          </a:prstGeom>
          <a:ln w="19050">
            <a:solidFill>
              <a:srgbClr val="C9B991"/>
            </a:solidFill>
          </a:ln>
        </p:spPr>
      </p:cxnSp>
      <p:cxnSp>
        <p:nvCxnSpPr>
          <p:cNvPr id="140" name="W4"/>
          <p:cNvCxnSpPr/>
          <p:nvPr/>
        </p:nvCxnSpPr>
        <p:spPr>
          <a:xfrm>
            <a:off x="5486400" y="2880360"/>
            <a:ext cx="1143000" cy="22860"/>
          </a:xfrm>
          <a:prstGeom prst="straightConnector1">
            <a:avLst/>
          </a:prstGeom>
          <a:ln w="19050">
            <a:solidFill>
              <a:srgbClr val="C9B991"/>
            </a:solidFill>
          </a:ln>
        </p:spPr>
      </p:cxnSp>
      <p:cxnSp>
        <p:nvCxnSpPr>
          <p:cNvPr id="141" name="W5"/>
          <p:cNvCxnSpPr/>
          <p:nvPr/>
        </p:nvCxnSpPr>
        <p:spPr>
          <a:xfrm>
            <a:off x="5486400" y="2880360"/>
            <a:ext cx="1143000" cy="914400"/>
          </a:xfrm>
          <a:prstGeom prst="straightConnector1">
            <a:avLst/>
          </a:prstGeom>
          <a:ln w="19050">
            <a:solidFill>
              <a:srgbClr val="C9B991"/>
            </a:solidFill>
          </a:ln>
        </p:spPr>
      </p:cxnSp>
      <p:sp>
        <p:nvSpPr>
          <p:cNvPr id="142" name="Ital"/>
          <p:cNvSpPr txBox="1"/>
          <p:nvPr/>
        </p:nvSpPr>
        <p:spPr>
          <a:xfrm>
            <a:off x="685800" y="5120640"/>
            <a:ext cx="7772400" cy="320040"/>
          </a:xfrm>
          <a:prstGeom prst="rect">
            <a:avLst/>
          </a:prstGeom>
          <a:noFill/>
          <a:ln>
            <a:noFill/>
          </a:ln>
        </p:spPr>
        <p:txBody>
          <a:bodyPr wrap="square" lIns="0" tIns="0" rIns="0" bIns="0" anchor="t"/>
          <a:lstStyle/>
          <a:p>
            <a:pPr algn="ctr">
              <a:spcAft>
                <a:spcPts val="0"/>
              </a:spcAft>
              <a:buNone/>
            </a:pPr>
            <a:r>
              <a:rPr lang="en-US" b="0" i="1" dirty="0">
                <a:solidFill>
                  <a:srgbClr val="555960"/>
                </a:solidFill>
              </a:rPr>
              <a:t>Every component draws from the one battery.</a:t>
            </a:r>
          </a:p>
        </p:txBody>
      </p:sp>
      <p:sp>
        <p:nvSpPr>
          <p:cNvPr id="143"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spcAft>
                <a:spcPts val="0"/>
              </a:spcAft>
              <a:buNone/>
            </a:pPr>
            <a:r>
              <a:rPr lang="en-US" sz="2000" b="1" dirty="0">
                <a:solidFill>
                  <a:srgbClr val="FFFFFF"/>
                </a:solidFill>
              </a:rPr>
              <a:t>One question: can the battery run out before the 8 hours end?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obligation decides what be modeled</a:t>
            </a:r>
          </a:p>
        </p:txBody>
      </p:sp>
      <p:sp>
        <p:nvSpPr>
          <p:cNvPr id="3" name="Slide Number Placeholder 3"/>
          <p:cNvSpPr>
            <a:spLocks noGrp="1"/>
          </p:cNvSpPr>
          <p:nvPr>
            <p:ph type="sldNum" sz="quarter" idx="4"/>
          </p:nvPr>
        </p:nvSpPr>
        <p:spPr/>
        <p:txBody>
          <a:bodyPr/>
          <a:lstStyle/>
          <a:p>
            <a:fld id="{B7EB45DA-9A0D-DC49-8E02-F30A5DDC21C3}" type="slidenum">
              <a:rPr lang="en-US" smtClean="0"/>
              <a:t>21</a:t>
            </a:fld>
            <a:endParaRPr lang="en-US"/>
          </a:p>
        </p:txBody>
      </p:sp>
      <p:sp>
        <p:nvSpPr>
          <p:cNvPr id="100" name="HeadL"/>
          <p:cNvSpPr txBox="1"/>
          <p:nvPr/>
        </p:nvSpPr>
        <p:spPr>
          <a:xfrm>
            <a:off x="685800" y="1188720"/>
            <a:ext cx="4983480" cy="251460"/>
          </a:xfrm>
          <a:prstGeom prst="rect">
            <a:avLst/>
          </a:prstGeom>
          <a:noFill/>
          <a:ln>
            <a:noFill/>
          </a:ln>
        </p:spPr>
        <p:txBody>
          <a:bodyPr wrap="square" lIns="0" tIns="0" rIns="0" bIns="0" anchor="t"/>
          <a:lstStyle/>
          <a:p>
            <a:pPr algn="l">
              <a:spcAft>
                <a:spcPts val="0"/>
              </a:spcAft>
              <a:buNone/>
            </a:pPr>
            <a:r>
              <a:rPr lang="en-US" sz="1600" b="1" i="0" dirty="0">
                <a:solidFill>
                  <a:srgbClr val="8E6F3E"/>
                </a:solidFill>
              </a:rPr>
              <a:t>THE PATTERN</a:t>
            </a:r>
          </a:p>
        </p:txBody>
      </p:sp>
      <p:sp>
        <p:nvSpPr>
          <p:cNvPr id="101" name="HeadR"/>
          <p:cNvSpPr txBox="1"/>
          <p:nvPr/>
        </p:nvSpPr>
        <p:spPr>
          <a:xfrm>
            <a:off x="5852160" y="1188720"/>
            <a:ext cx="2606040" cy="251460"/>
          </a:xfrm>
          <a:prstGeom prst="rect">
            <a:avLst/>
          </a:prstGeom>
          <a:noFill/>
          <a:ln>
            <a:noFill/>
          </a:ln>
        </p:spPr>
        <p:txBody>
          <a:bodyPr wrap="square" lIns="0" tIns="0" rIns="0" bIns="0" anchor="t"/>
          <a:lstStyle/>
          <a:p>
            <a:pPr algn="l">
              <a:spcAft>
                <a:spcPts val="0"/>
              </a:spcAft>
              <a:buNone/>
            </a:pPr>
            <a:r>
              <a:rPr lang="en-US" sz="1600" b="1" i="0" dirty="0">
                <a:solidFill>
                  <a:srgbClr val="8E6F3E"/>
                </a:solidFill>
              </a:rPr>
              <a:t>THE BATTERY</a:t>
            </a:r>
          </a:p>
        </p:txBody>
      </p:sp>
      <p:sp>
        <p:nvSpPr>
          <p:cNvPr id="105" name="Rail"/>
          <p:cNvSpPr/>
          <p:nvPr/>
        </p:nvSpPr>
        <p:spPr>
          <a:xfrm>
            <a:off x="5749290" y="1188720"/>
            <a:ext cx="22860" cy="3726180"/>
          </a:xfrm>
          <a:prstGeom prst="rect">
            <a:avLst/>
          </a:prstGeom>
          <a:solidFill>
            <a:srgbClr val="C9B991"/>
          </a:solidFill>
          <a:ln>
            <a:noFill/>
          </a:ln>
        </p:spPr>
        <p:txBody>
          <a:bodyPr wrap="square" lIns="27432" tIns="22860" rIns="27432" bIns="22860" anchor="ctr"/>
          <a:lstStyle/>
          <a:p>
            <a:pPr algn="l">
              <a:spcAft>
                <a:spcPts val="0"/>
              </a:spcAft>
              <a:buNone/>
            </a:pPr>
            <a:endParaRPr lang="en-US"/>
          </a:p>
        </p:txBody>
      </p:sp>
      <p:sp>
        <p:nvSpPr>
          <p:cNvPr id="110" name="B110"/>
          <p:cNvSpPr/>
          <p:nvPr/>
        </p:nvSpPr>
        <p:spPr>
          <a:xfrm>
            <a:off x="685800" y="1508760"/>
            <a:ext cx="4983480" cy="731520"/>
          </a:xfrm>
          <a:prstGeom prst="rect">
            <a:avLst/>
          </a:prstGeom>
          <a:solidFill>
            <a:srgbClr val="5C4826"/>
          </a:solidFill>
          <a:ln>
            <a:noFill/>
          </a:ln>
        </p:spPr>
        <p:txBody>
          <a:bodyPr wrap="square" lIns="27432" tIns="22860" rIns="27432" bIns="22860" anchor="ctr"/>
          <a:lstStyle/>
          <a:p>
            <a:pPr algn="ctr">
              <a:spcAft>
                <a:spcPts val="300"/>
              </a:spcAft>
              <a:buNone/>
            </a:pPr>
            <a:r>
              <a:rPr lang="en-US" sz="2400" b="1" i="0" dirty="0">
                <a:solidFill>
                  <a:srgbClr val="FFFFFF"/>
                </a:solidFill>
              </a:rPr>
              <a:t>ENGINEERING OBLIGATION</a:t>
            </a:r>
          </a:p>
          <a:p>
            <a:pPr algn="ctr">
              <a:spcAft>
                <a:spcPts val="0"/>
              </a:spcAft>
              <a:buNone/>
            </a:pPr>
            <a:r>
              <a:rPr lang="en-US" sz="1600" b="0" i="0" dirty="0">
                <a:solidFill>
                  <a:srgbClr val="FFFFFF"/>
                </a:solidFill>
              </a:rPr>
              <a:t>what the system must guarantee</a:t>
            </a:r>
          </a:p>
        </p:txBody>
      </p:sp>
      <p:sp>
        <p:nvSpPr>
          <p:cNvPr id="111" name="R111"/>
          <p:cNvSpPr/>
          <p:nvPr/>
        </p:nvSpPr>
        <p:spPr>
          <a:xfrm>
            <a:off x="5852160" y="1508760"/>
            <a:ext cx="2606040" cy="731520"/>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b="1" i="0" dirty="0">
                <a:solidFill>
                  <a:srgbClr val="5C4826"/>
                </a:solidFill>
              </a:rPr>
              <a:t>≥ 8 h above V_min</a:t>
            </a:r>
          </a:p>
          <a:p>
            <a:pPr algn="ctr">
              <a:spcAft>
                <a:spcPts val="0"/>
              </a:spcAft>
              <a:buNone/>
            </a:pPr>
            <a:r>
              <a:rPr lang="en-US" sz="1100" b="0" i="0" dirty="0">
                <a:solidFill>
                  <a:srgbClr val="555960"/>
                </a:solidFill>
              </a:rPr>
              <a:t>(minimum safe voltage)</a:t>
            </a:r>
          </a:p>
        </p:txBody>
      </p:sp>
      <p:sp>
        <p:nvSpPr>
          <p:cNvPr id="112" name="B112"/>
          <p:cNvSpPr/>
          <p:nvPr/>
        </p:nvSpPr>
        <p:spPr>
          <a:xfrm>
            <a:off x="685800" y="2400300"/>
            <a:ext cx="4983480" cy="731520"/>
          </a:xfrm>
          <a:prstGeom prst="rect">
            <a:avLst/>
          </a:prstGeom>
          <a:solidFill>
            <a:srgbClr val="555960"/>
          </a:solidFill>
          <a:ln>
            <a:noFill/>
          </a:ln>
        </p:spPr>
        <p:txBody>
          <a:bodyPr wrap="square" lIns="27432" tIns="22860" rIns="27432" bIns="22860" anchor="ctr"/>
          <a:lstStyle/>
          <a:p>
            <a:pPr algn="ctr">
              <a:spcAft>
                <a:spcPts val="300"/>
              </a:spcAft>
              <a:buNone/>
            </a:pPr>
            <a:r>
              <a:rPr lang="en-US" sz="2400" b="1" i="0" dirty="0">
                <a:solidFill>
                  <a:srgbClr val="FFFFFF"/>
                </a:solidFill>
              </a:rPr>
              <a:t>REQUIRED DISTINCTIONS</a:t>
            </a:r>
          </a:p>
          <a:p>
            <a:pPr algn="ctr">
              <a:spcAft>
                <a:spcPts val="0"/>
              </a:spcAft>
              <a:buNone/>
            </a:pPr>
            <a:r>
              <a:rPr lang="en-US" sz="1600" b="0" i="0" dirty="0">
                <a:solidFill>
                  <a:srgbClr val="FFFFFF"/>
                </a:solidFill>
              </a:rPr>
              <a:t>what the model must preserve</a:t>
            </a:r>
          </a:p>
        </p:txBody>
      </p:sp>
      <p:sp>
        <p:nvSpPr>
          <p:cNvPr id="113" name="R113"/>
          <p:cNvSpPr/>
          <p:nvPr/>
        </p:nvSpPr>
        <p:spPr>
          <a:xfrm>
            <a:off x="5852160" y="2400300"/>
            <a:ext cx="2606040" cy="731520"/>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sz="1600" b="0" i="0" dirty="0">
                <a:solidFill>
                  <a:srgbClr val="5C4826"/>
                </a:solidFill>
              </a:rPr>
              <a:t>operating mode · power · duration · usable energy</a:t>
            </a:r>
          </a:p>
        </p:txBody>
      </p:sp>
      <p:sp>
        <p:nvSpPr>
          <p:cNvPr id="114" name="B114"/>
          <p:cNvSpPr/>
          <p:nvPr/>
        </p:nvSpPr>
        <p:spPr>
          <a:xfrm>
            <a:off x="685800" y="3291840"/>
            <a:ext cx="4983480" cy="731520"/>
          </a:xfrm>
          <a:prstGeom prst="rect">
            <a:avLst/>
          </a:prstGeom>
          <a:solidFill>
            <a:srgbClr val="8E6F3E"/>
          </a:solidFill>
          <a:ln w="28575">
            <a:solidFill>
              <a:srgbClr val="5C4826"/>
            </a:solidFill>
          </a:ln>
        </p:spPr>
        <p:txBody>
          <a:bodyPr wrap="square" lIns="27432" tIns="22860" rIns="27432" bIns="22860" anchor="ctr"/>
          <a:lstStyle/>
          <a:p>
            <a:pPr algn="ctr">
              <a:spcAft>
                <a:spcPts val="300"/>
              </a:spcAft>
              <a:buNone/>
            </a:pPr>
            <a:r>
              <a:rPr lang="en-US" sz="2400" b="1" i="0" dirty="0">
                <a:solidFill>
                  <a:srgbClr val="FFFFFF"/>
                </a:solidFill>
              </a:rPr>
              <a:t>MODEL</a:t>
            </a:r>
          </a:p>
          <a:p>
            <a:pPr algn="ctr">
              <a:spcAft>
                <a:spcPts val="0"/>
              </a:spcAft>
              <a:buNone/>
            </a:pPr>
            <a:r>
              <a:rPr lang="en-US" sz="1600" b="0" i="0" dirty="0">
                <a:solidFill>
                  <a:srgbClr val="FFFFFF"/>
                </a:solidFill>
              </a:rPr>
              <a:t>the smallest statement that answers the question</a:t>
            </a:r>
          </a:p>
        </p:txBody>
      </p:sp>
      <p:sp>
        <p:nvSpPr>
          <p:cNvPr id="115" name="R115"/>
          <p:cNvSpPr/>
          <p:nvPr/>
        </p:nvSpPr>
        <p:spPr>
          <a:xfrm>
            <a:off x="5852160" y="3291840"/>
            <a:ext cx="2606040" cy="731520"/>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sz="1600" b="1" i="0" dirty="0">
                <a:solidFill>
                  <a:srgbClr val="5C4826"/>
                </a:solidFill>
              </a:rPr>
              <a:t>Σ P(mode)·t(mode) ≤ E(usable)</a:t>
            </a:r>
          </a:p>
        </p:txBody>
      </p:sp>
      <p:sp>
        <p:nvSpPr>
          <p:cNvPr id="116" name="B116"/>
          <p:cNvSpPr/>
          <p:nvPr/>
        </p:nvSpPr>
        <p:spPr>
          <a:xfrm>
            <a:off x="685800" y="4183380"/>
            <a:ext cx="4983480" cy="731520"/>
          </a:xfrm>
          <a:prstGeom prst="rect">
            <a:avLst/>
          </a:prstGeom>
          <a:solidFill>
            <a:srgbClr val="C9B991"/>
          </a:solidFill>
          <a:ln>
            <a:noFill/>
          </a:ln>
        </p:spPr>
        <p:txBody>
          <a:bodyPr wrap="square" lIns="27432" tIns="22860" rIns="27432" bIns="22860" anchor="ctr"/>
          <a:lstStyle/>
          <a:p>
            <a:pPr algn="ctr">
              <a:spcAft>
                <a:spcPts val="300"/>
              </a:spcAft>
              <a:buNone/>
            </a:pPr>
            <a:r>
              <a:rPr lang="en-US" sz="2400" b="1" i="0" dirty="0">
                <a:solidFill>
                  <a:srgbClr val="5C4826"/>
                </a:solidFill>
              </a:rPr>
              <a:t>LEGITIMATE FREEDOM</a:t>
            </a:r>
          </a:p>
          <a:p>
            <a:pPr algn="ctr">
              <a:spcAft>
                <a:spcPts val="0"/>
              </a:spcAft>
              <a:buNone/>
            </a:pPr>
            <a:r>
              <a:rPr lang="en-US" sz="1600" b="0" i="0" dirty="0">
                <a:solidFill>
                  <a:srgbClr val="353638"/>
                </a:solidFill>
              </a:rPr>
              <a:t>everything the distinctions did not require</a:t>
            </a:r>
          </a:p>
        </p:txBody>
      </p:sp>
      <p:sp>
        <p:nvSpPr>
          <p:cNvPr id="117" name="R117"/>
          <p:cNvSpPr/>
          <p:nvPr/>
        </p:nvSpPr>
        <p:spPr>
          <a:xfrm>
            <a:off x="5852160" y="4183380"/>
            <a:ext cx="2606040" cy="731520"/>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sz="1600" b="0" i="0" dirty="0">
                <a:solidFill>
                  <a:srgbClr val="5C4826"/>
                </a:solidFill>
              </a:rPr>
              <a:t>packet format · task names · PWM internals · display contents</a:t>
            </a:r>
          </a:p>
        </p:txBody>
      </p:sp>
      <p:cxnSp>
        <p:nvCxnSpPr>
          <p:cNvPr id="120" name="A0"/>
          <p:cNvCxnSpPr/>
          <p:nvPr/>
        </p:nvCxnSpPr>
        <p:spPr>
          <a:xfrm>
            <a:off x="3177540" y="2240280"/>
            <a:ext cx="0" cy="160020"/>
          </a:xfrm>
          <a:prstGeom prst="straightConnector1">
            <a:avLst/>
          </a:prstGeom>
          <a:ln w="28575">
            <a:solidFill>
              <a:srgbClr val="8E6F3E"/>
            </a:solidFill>
            <a:tailEnd type="triangle" w="med" len="med"/>
          </a:ln>
        </p:spPr>
      </p:cxnSp>
      <p:cxnSp>
        <p:nvCxnSpPr>
          <p:cNvPr id="121" name="A1"/>
          <p:cNvCxnSpPr/>
          <p:nvPr/>
        </p:nvCxnSpPr>
        <p:spPr>
          <a:xfrm>
            <a:off x="3177540" y="3131820"/>
            <a:ext cx="0" cy="160020"/>
          </a:xfrm>
          <a:prstGeom prst="straightConnector1">
            <a:avLst/>
          </a:prstGeom>
          <a:ln w="28575">
            <a:solidFill>
              <a:srgbClr val="8E6F3E"/>
            </a:solidFill>
            <a:tailEnd type="triangle" w="med" len="med"/>
          </a:ln>
        </p:spPr>
      </p:cxnSp>
      <p:cxnSp>
        <p:nvCxnSpPr>
          <p:cNvPr id="122" name="A2"/>
          <p:cNvCxnSpPr/>
          <p:nvPr/>
        </p:nvCxnSpPr>
        <p:spPr>
          <a:xfrm>
            <a:off x="3177540" y="4023360"/>
            <a:ext cx="0" cy="160020"/>
          </a:xfrm>
          <a:prstGeom prst="straightConnector1">
            <a:avLst/>
          </a:prstGeom>
          <a:ln w="28575">
            <a:solidFill>
              <a:srgbClr val="8E6F3E"/>
            </a:solidFill>
            <a:tailEnd type="triangle" w="med" len="med"/>
          </a:ln>
        </p:spPr>
      </p:cxnSp>
      <p:sp>
        <p:nvSpPr>
          <p:cNvPr id="130" name="Ital"/>
          <p:cNvSpPr txBox="1"/>
          <p:nvPr/>
        </p:nvSpPr>
        <p:spPr>
          <a:xfrm>
            <a:off x="685800" y="5486400"/>
            <a:ext cx="7772400" cy="365760"/>
          </a:xfrm>
          <a:prstGeom prst="rect">
            <a:avLst/>
          </a:prstGeom>
          <a:noFill/>
          <a:ln>
            <a:noFill/>
          </a:ln>
        </p:spPr>
        <p:txBody>
          <a:bodyPr wrap="square" lIns="0" tIns="0" rIns="0" bIns="0" anchor="t"/>
          <a:lstStyle/>
          <a:p>
            <a:pPr algn="ctr">
              <a:spcAft>
                <a:spcPts val="0"/>
              </a:spcAft>
              <a:buNone/>
            </a:pPr>
            <a:r>
              <a:rPr lang="en-US" sz="2400" b="0" i="1" dirty="0">
                <a:solidFill>
                  <a:srgbClr val="555960"/>
                </a:solidFill>
              </a:rPr>
              <a:t>Degrees of freedom are known freedom, not ignorance.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par>
                                <p:cTn id="8" presetID="10" presetClass="entr" presetSubtype="0" fill="hold"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fade">
                                      <p:cBhvr>
                                        <p:cTn id="10" dur="500"/>
                                        <p:tgtEl>
                                          <p:spTgt spid="112"/>
                                        </p:tgtEl>
                                      </p:cBhvr>
                                    </p:animEffect>
                                  </p:childTnLst>
                                </p:cTn>
                              </p:par>
                              <p:par>
                                <p:cTn id="11" presetID="10" presetClass="entr" presetSubtype="0" fill="hold" nodeType="withEffect">
                                  <p:stCondLst>
                                    <p:cond delay="0"/>
                                  </p:stCondLst>
                                  <p:childTnLst>
                                    <p:set>
                                      <p:cBhvr>
                                        <p:cTn id="12" dur="1" fill="hold">
                                          <p:stCondLst>
                                            <p:cond delay="0"/>
                                          </p:stCondLst>
                                        </p:cTn>
                                        <p:tgtEl>
                                          <p:spTgt spid="113"/>
                                        </p:tgtEl>
                                        <p:attrNameLst>
                                          <p:attrName>style.visibility</p:attrName>
                                        </p:attrNameLst>
                                      </p:cBhvr>
                                      <p:to>
                                        <p:strVal val="visible"/>
                                      </p:to>
                                    </p:set>
                                    <p:animEffect transition="in" filter="fade">
                                      <p:cBhvr>
                                        <p:cTn id="13" dur="500"/>
                                        <p:tgtEl>
                                          <p:spTgt spid="1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fade">
                                      <p:cBhvr>
                                        <p:cTn id="18" dur="500"/>
                                        <p:tgtEl>
                                          <p:spTgt spid="121"/>
                                        </p:tgtEl>
                                      </p:cBhvr>
                                    </p:animEffect>
                                  </p:childTnLst>
                                </p:cTn>
                              </p:par>
                              <p:par>
                                <p:cTn id="19" presetID="10" presetClass="entr" presetSubtype="0" fill="hold" nodeType="with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fade">
                                      <p:cBhvr>
                                        <p:cTn id="21" dur="500"/>
                                        <p:tgtEl>
                                          <p:spTgt spid="114"/>
                                        </p:tgtEl>
                                      </p:cBhvr>
                                    </p:animEffect>
                                  </p:childTnLst>
                                </p:cTn>
                              </p:par>
                              <p:par>
                                <p:cTn id="22" presetID="10" presetClass="entr" presetSubtype="0" fill="hold" nodeType="with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fade">
                                      <p:cBhvr>
                                        <p:cTn id="24" dur="500"/>
                                        <p:tgtEl>
                                          <p:spTgt spid="1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2"/>
                                        </p:tgtEl>
                                        <p:attrNameLst>
                                          <p:attrName>style.visibility</p:attrName>
                                        </p:attrNameLst>
                                      </p:cBhvr>
                                      <p:to>
                                        <p:strVal val="visible"/>
                                      </p:to>
                                    </p:set>
                                    <p:animEffect transition="in" filter="fade">
                                      <p:cBhvr>
                                        <p:cTn id="29" dur="500"/>
                                        <p:tgtEl>
                                          <p:spTgt spid="122"/>
                                        </p:tgtEl>
                                      </p:cBhvr>
                                    </p:animEffect>
                                  </p:childTnLst>
                                </p:cTn>
                              </p:par>
                              <p:par>
                                <p:cTn id="30" presetID="10" presetClass="entr" presetSubtype="0"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500"/>
                                        <p:tgtEl>
                                          <p:spTgt spid="116"/>
                                        </p:tgtEl>
                                      </p:cBhvr>
                                    </p:animEffect>
                                  </p:childTnLst>
                                </p:cTn>
                              </p:par>
                              <p:par>
                                <p:cTn id="33" presetID="10" presetClass="entr" presetSubtype="0" fill="hold" nodeType="withEffect">
                                  <p:stCondLst>
                                    <p:cond delay="0"/>
                                  </p:stCondLst>
                                  <p:childTnLst>
                                    <p:set>
                                      <p:cBhvr>
                                        <p:cTn id="34" dur="1" fill="hold">
                                          <p:stCondLst>
                                            <p:cond delay="0"/>
                                          </p:stCondLst>
                                        </p:cTn>
                                        <p:tgtEl>
                                          <p:spTgt spid="117"/>
                                        </p:tgtEl>
                                        <p:attrNameLst>
                                          <p:attrName>style.visibility</p:attrName>
                                        </p:attrNameLst>
                                      </p:cBhvr>
                                      <p:to>
                                        <p:strVal val="visible"/>
                                      </p:to>
                                    </p:set>
                                    <p:animEffect transition="in" filter="fade">
                                      <p:cBhvr>
                                        <p:cTn id="35" dur="500"/>
                                        <p:tgtEl>
                                          <p:spTgt spid="11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fade">
                                      <p:cBhvr>
                                        <p:cTn id="40"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preserve what the obligation requires</a:t>
            </a:r>
          </a:p>
        </p:txBody>
      </p:sp>
      <p:sp>
        <p:nvSpPr>
          <p:cNvPr id="3" name="Slide Number Placeholder 3"/>
          <p:cNvSpPr>
            <a:spLocks noGrp="1"/>
          </p:cNvSpPr>
          <p:nvPr>
            <p:ph type="sldNum" sz="quarter" idx="4"/>
          </p:nvPr>
        </p:nvSpPr>
        <p:spPr/>
        <p:txBody>
          <a:bodyPr/>
          <a:lstStyle/>
          <a:p>
            <a:fld id="{B7EB45DA-9A0D-DC49-8E02-F30A5DDC21C3}" type="slidenum">
              <a:rPr lang="en-US" smtClean="0"/>
              <a:t>22</a:t>
            </a:fld>
            <a:endParaRPr lang="en-US"/>
          </a:p>
        </p:txBody>
      </p:sp>
      <p:sp>
        <p:nvSpPr>
          <p:cNvPr id="144" name="Oblig"/>
          <p:cNvSpPr/>
          <p:nvPr/>
        </p:nvSpPr>
        <p:spPr>
          <a:xfrm>
            <a:off x="685800" y="1097280"/>
            <a:ext cx="7772400" cy="457200"/>
          </a:xfrm>
          <a:prstGeom prst="rect">
            <a:avLst/>
          </a:prstGeom>
          <a:solidFill>
            <a:srgbClr val="5C4826"/>
          </a:solidFill>
          <a:ln>
            <a:noFill/>
          </a:ln>
        </p:spPr>
        <p:txBody>
          <a:bodyPr wrap="square" lIns="27432" tIns="22860" rIns="27432" bIns="22860" anchor="ctr"/>
          <a:lstStyle/>
          <a:p>
            <a:pPr algn="ctr">
              <a:spcAft>
                <a:spcPts val="0"/>
              </a:spcAft>
              <a:buNone/>
            </a:pPr>
            <a:r>
              <a:rPr lang="en-US" sz="1800" b="1" dirty="0">
                <a:solidFill>
                  <a:srgbClr val="FFFFFF"/>
                </a:solidFill>
              </a:rPr>
              <a:t>OBLIGATION: 8 or more hours above minimum safe voltage</a:t>
            </a:r>
          </a:p>
        </p:txBody>
      </p:sp>
      <p:sp>
        <p:nvSpPr>
          <p:cNvPr id="145" name="D0"/>
          <p:cNvSpPr/>
          <p:nvPr/>
        </p:nvSpPr>
        <p:spPr>
          <a:xfrm>
            <a:off x="685800" y="1783080"/>
            <a:ext cx="2057400" cy="36576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b="0" dirty="0">
                <a:solidFill>
                  <a:srgbClr val="5C4826"/>
                </a:solidFill>
              </a:rPr>
              <a:t>temperature sensor</a:t>
            </a:r>
          </a:p>
        </p:txBody>
      </p:sp>
      <p:sp>
        <p:nvSpPr>
          <p:cNvPr id="146" name="D1"/>
          <p:cNvSpPr/>
          <p:nvPr/>
        </p:nvSpPr>
        <p:spPr>
          <a:xfrm>
            <a:off x="685800" y="2240280"/>
            <a:ext cx="2057400" cy="36576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b="0" dirty="0">
                <a:solidFill>
                  <a:srgbClr val="5C4826"/>
                </a:solidFill>
              </a:rPr>
              <a:t>PWM fan</a:t>
            </a:r>
          </a:p>
        </p:txBody>
      </p:sp>
      <p:sp>
        <p:nvSpPr>
          <p:cNvPr id="147" name="D2"/>
          <p:cNvSpPr/>
          <p:nvPr/>
        </p:nvSpPr>
        <p:spPr>
          <a:xfrm>
            <a:off x="685800" y="2697480"/>
            <a:ext cx="2057400" cy="36576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b="0" dirty="0">
                <a:solidFill>
                  <a:srgbClr val="5C4826"/>
                </a:solidFill>
              </a:rPr>
              <a:t>Wi-Fi telemetry</a:t>
            </a:r>
          </a:p>
        </p:txBody>
      </p:sp>
      <p:sp>
        <p:nvSpPr>
          <p:cNvPr id="148" name="D3"/>
          <p:cNvSpPr/>
          <p:nvPr/>
        </p:nvSpPr>
        <p:spPr>
          <a:xfrm>
            <a:off x="685800" y="3154680"/>
            <a:ext cx="2057400" cy="36576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b="0" dirty="0">
                <a:solidFill>
                  <a:srgbClr val="5C4826"/>
                </a:solidFill>
              </a:rPr>
              <a:t>flash logging</a:t>
            </a:r>
          </a:p>
        </p:txBody>
      </p:sp>
      <p:sp>
        <p:nvSpPr>
          <p:cNvPr id="149" name="D4"/>
          <p:cNvSpPr/>
          <p:nvPr/>
        </p:nvSpPr>
        <p:spPr>
          <a:xfrm>
            <a:off x="685800" y="3611880"/>
            <a:ext cx="2057400" cy="36576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b="0" dirty="0">
                <a:solidFill>
                  <a:srgbClr val="5C4826"/>
                </a:solidFill>
              </a:rPr>
              <a:t>display</a:t>
            </a:r>
          </a:p>
        </p:txBody>
      </p:sp>
      <p:sp>
        <p:nvSpPr>
          <p:cNvPr id="150" name="D5"/>
          <p:cNvSpPr/>
          <p:nvPr/>
        </p:nvSpPr>
        <p:spPr>
          <a:xfrm>
            <a:off x="685800" y="4069080"/>
            <a:ext cx="2057400" cy="36576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b="0" dirty="0">
                <a:solidFill>
                  <a:srgbClr val="5C4826"/>
                </a:solidFill>
              </a:rPr>
              <a:t>low-power sleep</a:t>
            </a:r>
          </a:p>
        </p:txBody>
      </p:sp>
      <p:cxnSp>
        <p:nvCxnSpPr>
          <p:cNvPr id="151" name="F0"/>
          <p:cNvCxnSpPr/>
          <p:nvPr/>
        </p:nvCxnSpPr>
        <p:spPr>
          <a:xfrm>
            <a:off x="2743200" y="1965960"/>
            <a:ext cx="2171700" cy="914400"/>
          </a:xfrm>
          <a:prstGeom prst="straightConnector1">
            <a:avLst/>
          </a:prstGeom>
          <a:ln w="19050">
            <a:solidFill>
              <a:srgbClr val="C9B991"/>
            </a:solidFill>
            <a:tailEnd type="triangle" w="med" len="med"/>
          </a:ln>
        </p:spPr>
      </p:cxnSp>
      <p:cxnSp>
        <p:nvCxnSpPr>
          <p:cNvPr id="152" name="F1"/>
          <p:cNvCxnSpPr/>
          <p:nvPr/>
        </p:nvCxnSpPr>
        <p:spPr>
          <a:xfrm>
            <a:off x="2743200" y="2423160"/>
            <a:ext cx="2171700" cy="457200"/>
          </a:xfrm>
          <a:prstGeom prst="straightConnector1">
            <a:avLst/>
          </a:prstGeom>
          <a:ln w="19050">
            <a:solidFill>
              <a:srgbClr val="C9B991"/>
            </a:solidFill>
            <a:tailEnd type="triangle" w="med" len="med"/>
          </a:ln>
        </p:spPr>
      </p:cxnSp>
      <p:cxnSp>
        <p:nvCxnSpPr>
          <p:cNvPr id="153" name="F2"/>
          <p:cNvCxnSpPr/>
          <p:nvPr/>
        </p:nvCxnSpPr>
        <p:spPr>
          <a:xfrm>
            <a:off x="2743200" y="2880360"/>
            <a:ext cx="2171700" cy="0"/>
          </a:xfrm>
          <a:prstGeom prst="straightConnector1">
            <a:avLst/>
          </a:prstGeom>
          <a:ln w="19050">
            <a:solidFill>
              <a:srgbClr val="C9B991"/>
            </a:solidFill>
            <a:tailEnd type="triangle" w="med" len="med"/>
          </a:ln>
        </p:spPr>
      </p:cxnSp>
      <p:cxnSp>
        <p:nvCxnSpPr>
          <p:cNvPr id="154" name="F3"/>
          <p:cNvCxnSpPr/>
          <p:nvPr/>
        </p:nvCxnSpPr>
        <p:spPr>
          <a:xfrm flipV="1">
            <a:off x="2743200" y="2880360"/>
            <a:ext cx="2171700" cy="457200"/>
          </a:xfrm>
          <a:prstGeom prst="straightConnector1">
            <a:avLst/>
          </a:prstGeom>
          <a:ln w="19050">
            <a:solidFill>
              <a:srgbClr val="C9B991"/>
            </a:solidFill>
            <a:tailEnd type="triangle" w="med" len="med"/>
          </a:ln>
        </p:spPr>
      </p:cxnSp>
      <p:cxnSp>
        <p:nvCxnSpPr>
          <p:cNvPr id="155" name="F4"/>
          <p:cNvCxnSpPr/>
          <p:nvPr/>
        </p:nvCxnSpPr>
        <p:spPr>
          <a:xfrm flipV="1">
            <a:off x="2743200" y="2880360"/>
            <a:ext cx="2171700" cy="914400"/>
          </a:xfrm>
          <a:prstGeom prst="straightConnector1">
            <a:avLst/>
          </a:prstGeom>
          <a:ln w="19050">
            <a:solidFill>
              <a:srgbClr val="C9B991"/>
            </a:solidFill>
            <a:tailEnd type="triangle" w="med" len="med"/>
          </a:ln>
        </p:spPr>
      </p:cxnSp>
      <p:cxnSp>
        <p:nvCxnSpPr>
          <p:cNvPr id="156" name="F5"/>
          <p:cNvCxnSpPr/>
          <p:nvPr/>
        </p:nvCxnSpPr>
        <p:spPr>
          <a:xfrm flipV="1">
            <a:off x="2743200" y="2880360"/>
            <a:ext cx="2171700" cy="1371600"/>
          </a:xfrm>
          <a:prstGeom prst="straightConnector1">
            <a:avLst/>
          </a:prstGeom>
          <a:ln w="19050">
            <a:solidFill>
              <a:srgbClr val="C9B991"/>
            </a:solidFill>
            <a:tailEnd type="triangle" w="med" len="med"/>
          </a:ln>
        </p:spPr>
      </p:cxnSp>
      <p:sp>
        <p:nvSpPr>
          <p:cNvPr id="157" name="CardHead"/>
          <p:cNvSpPr/>
          <p:nvPr/>
        </p:nvSpPr>
        <p:spPr>
          <a:xfrm>
            <a:off x="4914900" y="2011680"/>
            <a:ext cx="2743200" cy="411480"/>
          </a:xfrm>
          <a:prstGeom prst="rect">
            <a:avLst/>
          </a:prstGeom>
          <a:solidFill>
            <a:srgbClr val="8E6F3E"/>
          </a:solidFill>
          <a:ln>
            <a:noFill/>
          </a:ln>
        </p:spPr>
        <p:txBody>
          <a:bodyPr wrap="square" lIns="27432" tIns="22860" rIns="27432" bIns="22860" anchor="ctr"/>
          <a:lstStyle/>
          <a:p>
            <a:pPr algn="ctr">
              <a:spcAft>
                <a:spcPts val="0"/>
              </a:spcAft>
              <a:buNone/>
            </a:pPr>
            <a:r>
              <a:rPr lang="en-US" sz="1800" b="1" dirty="0">
                <a:solidFill>
                  <a:srgbClr val="FFFFFF"/>
                </a:solidFill>
              </a:rPr>
              <a:t>ENERGY MODEL</a:t>
            </a:r>
          </a:p>
        </p:txBody>
      </p:sp>
      <p:sp>
        <p:nvSpPr>
          <p:cNvPr id="158" name="E0"/>
          <p:cNvSpPr/>
          <p:nvPr/>
        </p:nvSpPr>
        <p:spPr>
          <a:xfrm>
            <a:off x="4914900" y="2423160"/>
            <a:ext cx="2743200" cy="41148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operating mode</a:t>
            </a:r>
          </a:p>
        </p:txBody>
      </p:sp>
      <p:sp>
        <p:nvSpPr>
          <p:cNvPr id="159" name="E1"/>
          <p:cNvSpPr/>
          <p:nvPr/>
        </p:nvSpPr>
        <p:spPr>
          <a:xfrm>
            <a:off x="4914900" y="2834640"/>
            <a:ext cx="2743200" cy="41148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power(mode)</a:t>
            </a:r>
          </a:p>
        </p:txBody>
      </p:sp>
      <p:sp>
        <p:nvSpPr>
          <p:cNvPr id="160" name="E2"/>
          <p:cNvSpPr/>
          <p:nvPr/>
        </p:nvSpPr>
        <p:spPr>
          <a:xfrm>
            <a:off x="4914900" y="3246120"/>
            <a:ext cx="2743200" cy="41148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duration(mode)</a:t>
            </a:r>
          </a:p>
        </p:txBody>
      </p:sp>
      <p:sp>
        <p:nvSpPr>
          <p:cNvPr id="161" name="E3"/>
          <p:cNvSpPr/>
          <p:nvPr/>
        </p:nvSpPr>
        <p:spPr>
          <a:xfrm>
            <a:off x="4914900" y="3657600"/>
            <a:ext cx="2743200" cy="41148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600" b="1" dirty="0">
                <a:solidFill>
                  <a:srgbClr val="5C4826"/>
                </a:solidFill>
              </a:rPr>
              <a:t>usable energy</a:t>
            </a:r>
          </a:p>
        </p:txBody>
      </p:sp>
      <p:sp>
        <p:nvSpPr>
          <p:cNvPr id="162" name="TextBox 2"/>
          <p:cNvSpPr txBox="1"/>
          <p:nvPr/>
        </p:nvSpPr>
        <p:spPr>
          <a:xfrm>
            <a:off x="457200" y="4549140"/>
            <a:ext cx="8229600" cy="274320"/>
          </a:xfrm>
          <a:prstGeom prst="rect">
            <a:avLst/>
          </a:prstGeom>
          <a:noFill/>
          <a:ln>
            <a:noFill/>
          </a:ln>
        </p:spPr>
        <p:txBody>
          <a:bodyPr wrap="square" lIns="0" tIns="0" rIns="0" bIns="0" anchor="t"/>
          <a:lstStyle/>
          <a:p>
            <a:pPr algn="ctr">
              <a:spcAft>
                <a:spcPts val="0"/>
              </a:spcAft>
              <a:buNone/>
            </a:pPr>
            <a:r>
              <a:rPr lang="en-US" b="1" i="1" dirty="0">
                <a:solidFill>
                  <a:srgbClr val="555960"/>
                </a:solidFill>
              </a:rPr>
              <a:t>NOT</a:t>
            </a:r>
            <a:r>
              <a:rPr lang="en-US" b="0" i="1" dirty="0">
                <a:solidFill>
                  <a:srgbClr val="555960"/>
                </a:solidFill>
              </a:rPr>
              <a:t>: temperature value · PWM internals · packet format · </a:t>
            </a:r>
          </a:p>
          <a:p>
            <a:pPr algn="ctr">
              <a:spcAft>
                <a:spcPts val="0"/>
              </a:spcAft>
              <a:buNone/>
            </a:pPr>
            <a:r>
              <a:rPr lang="en-US" b="0" i="1" dirty="0">
                <a:solidFill>
                  <a:srgbClr val="555960"/>
                </a:solidFill>
              </a:rPr>
              <a:t>flash layout · display contents · task names</a:t>
            </a:r>
          </a:p>
        </p:txBody>
      </p:sp>
      <p:sp>
        <p:nvSpPr>
          <p:cNvPr id="163" name="Property"/>
          <p:cNvSpPr txBox="1"/>
          <p:nvPr/>
        </p:nvSpPr>
        <p:spPr>
          <a:xfrm>
            <a:off x="742950" y="5212080"/>
            <a:ext cx="7772400" cy="457200"/>
          </a:xfrm>
          <a:prstGeom prst="rect">
            <a:avLst/>
          </a:prstGeom>
          <a:noFill/>
          <a:ln>
            <a:noFill/>
          </a:ln>
        </p:spPr>
        <p:txBody>
          <a:bodyPr wrap="square" lIns="0" tIns="0" rIns="0" bIns="0" anchor="t"/>
          <a:lstStyle/>
          <a:p>
            <a:pPr algn="ctr">
              <a:spcAft>
                <a:spcPts val="0"/>
              </a:spcAft>
              <a:buNone/>
            </a:pPr>
            <a:r>
              <a:rPr lang="en-US" sz="2000" b="1" dirty="0">
                <a:solidFill>
                  <a:srgbClr val="8E6F3E"/>
                </a:solidFill>
              </a:rPr>
              <a:t>PROPERTY:  </a:t>
            </a:r>
            <a:r>
              <a:rPr lang="en-US" sz="2200" b="1" dirty="0">
                <a:solidFill>
                  <a:srgbClr val="5C4826"/>
                </a:solidFill>
              </a:rPr>
              <a:t>Σ P(mode) · t(mode)  ≤  E(usable)</a:t>
            </a:r>
          </a:p>
        </p:txBody>
      </p:sp>
      <p:sp>
        <p:nvSpPr>
          <p:cNvPr id="164"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spcAft>
                <a:spcPts val="0"/>
              </a:spcAft>
              <a:buNone/>
            </a:pPr>
            <a:r>
              <a:rPr lang="en-US" sz="2000" b="1" dirty="0">
                <a:solidFill>
                  <a:srgbClr val="FFFFFF"/>
                </a:solidFill>
              </a:rPr>
              <a:t>The whole system collapses into four quantities.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ectionLabel"/>
          <p:cNvSpPr txBox="1"/>
          <p:nvPr/>
        </p:nvSpPr>
        <p:spPr>
          <a:xfrm>
            <a:off x="685800" y="1243584"/>
            <a:ext cx="7772400" cy="365760"/>
          </a:xfrm>
          <a:prstGeom prst="rect">
            <a:avLst/>
          </a:prstGeom>
          <a:noFill/>
          <a:ln>
            <a:noFill/>
          </a:ln>
        </p:spPr>
        <p:txBody>
          <a:bodyPr wrap="square" lIns="0" tIns="0" rIns="0" bIns="0" anchor="t"/>
          <a:lstStyle/>
          <a:p>
            <a:pPr algn="ctr">
              <a:buNone/>
            </a:pPr>
            <a:r>
              <a:rPr lang="en-US" sz="2000" b="1" i="0" dirty="0">
                <a:solidFill>
                  <a:srgbClr val="8E6F3E"/>
                </a:solidFill>
              </a:rPr>
              <a:t>SECTION 4</a:t>
            </a:r>
          </a:p>
        </p:txBody>
      </p:sp>
      <p:sp>
        <p:nvSpPr>
          <p:cNvPr id="2" name="Title 1"/>
          <p:cNvSpPr>
            <a:spLocks noGrp="1"/>
          </p:cNvSpPr>
          <p:nvPr>
            <p:ph type="title"/>
          </p:nvPr>
        </p:nvSpPr>
        <p:spPr>
          <a:xfrm>
            <a:off x="685800" y="1700784"/>
            <a:ext cx="7772400" cy="1005840"/>
          </a:xfrm>
        </p:spPr>
        <p:txBody>
          <a:bodyPr>
            <a:normAutofit/>
          </a:bodyPr>
          <a:lstStyle/>
          <a:p>
            <a:pPr algn="ctr">
              <a:buNone/>
              <a:defRPr b="0"/>
            </a:pPr>
            <a:r>
              <a:rPr lang="en-US" sz="4000" b="0" i="0" dirty="0">
                <a:solidFill>
                  <a:srgbClr val="000000"/>
                </a:solidFill>
              </a:rPr>
              <a:t>MODEL QUALITY</a:t>
            </a:r>
          </a:p>
        </p:txBody>
      </p:sp>
      <p:sp>
        <p:nvSpPr>
          <p:cNvPr id="3" name="Slide Number Placeholder 3"/>
          <p:cNvSpPr>
            <a:spLocks noGrp="1"/>
          </p:cNvSpPr>
          <p:nvPr>
            <p:ph type="sldNum" sz="quarter" idx="4"/>
          </p:nvPr>
        </p:nvSpPr>
        <p:spPr/>
        <p:txBody>
          <a:bodyPr/>
          <a:lstStyle/>
          <a:p>
            <a:fld id="{B7EB45DA-9A0D-DC49-8E02-F30A5DDC21C3}" type="slidenum">
              <a:rPr lang="en-US" smtClean="0"/>
              <a:t>23</a:t>
            </a:fld>
            <a:endParaRPr lang="en-US"/>
          </a:p>
        </p:txBody>
      </p:sp>
      <p:sp>
        <p:nvSpPr>
          <p:cNvPr id="103" name="Rule"/>
          <p:cNvSpPr/>
          <p:nvPr/>
        </p:nvSpPr>
        <p:spPr>
          <a:xfrm>
            <a:off x="3429000" y="3458607"/>
            <a:ext cx="2286000" cy="51206"/>
          </a:xfrm>
          <a:prstGeom prst="rect">
            <a:avLst/>
          </a:prstGeom>
          <a:solidFill>
            <a:srgbClr val="8E6F3E"/>
          </a:solidFill>
          <a:ln>
            <a:noFill/>
          </a:ln>
        </p:spPr>
        <p:txBody>
          <a:bodyPr wrap="square" lIns="27432" tIns="22860" rIns="27432" bIns="22860" anchor="ctr"/>
          <a:lstStyle/>
          <a:p>
            <a:pPr>
              <a:buNone/>
            </a:pPr>
            <a:endParaRPr lang="en-US"/>
          </a:p>
        </p:txBody>
      </p:sp>
      <p:sp>
        <p:nvSpPr>
          <p:cNvPr id="130" name="SubLine"/>
          <p:cNvSpPr txBox="1"/>
          <p:nvPr/>
        </p:nvSpPr>
        <p:spPr>
          <a:xfrm>
            <a:off x="274320" y="2808295"/>
            <a:ext cx="8595360" cy="274320"/>
          </a:xfrm>
          <a:prstGeom prst="rect">
            <a:avLst/>
          </a:prstGeom>
          <a:noFill/>
          <a:ln>
            <a:noFill/>
          </a:ln>
        </p:spPr>
        <p:txBody>
          <a:bodyPr wrap="square" lIns="0" tIns="0" rIns="0" bIns="0" anchor="t"/>
          <a:lstStyle/>
          <a:p>
            <a:pPr algn="ctr">
              <a:spcAft>
                <a:spcPts val="0"/>
              </a:spcAft>
              <a:buNone/>
            </a:pPr>
            <a:r>
              <a:rPr lang="en-US" sz="1800" b="0" dirty="0">
                <a:solidFill>
                  <a:srgbClr val="555960"/>
                </a:solidFill>
              </a:rPr>
              <a:t>How do you find out whether you left in the right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Too much reduction loses the obligation</a:t>
            </a:r>
          </a:p>
        </p:txBody>
      </p:sp>
      <p:sp>
        <p:nvSpPr>
          <p:cNvPr id="3" name="Slide Number Placeholder 3"/>
          <p:cNvSpPr>
            <a:spLocks noGrp="1"/>
          </p:cNvSpPr>
          <p:nvPr>
            <p:ph type="sldNum" sz="quarter" idx="4"/>
          </p:nvPr>
        </p:nvSpPr>
        <p:spPr/>
        <p:txBody>
          <a:bodyPr/>
          <a:lstStyle/>
          <a:p>
            <a:fld id="{B7EB45DA-9A0D-DC49-8E02-F30A5DDC21C3}" type="slidenum">
              <a:rPr lang="en-US" smtClean="0"/>
              <a:t>24</a:t>
            </a:fld>
            <a:endParaRPr lang="en-US"/>
          </a:p>
        </p:txBody>
      </p:sp>
      <p:sp>
        <p:nvSpPr>
          <p:cNvPr id="100" name="TierRule1"/>
          <p:cNvSpPr/>
          <p:nvPr/>
        </p:nvSpPr>
        <p:spPr>
          <a:xfrm>
            <a:off x="1140770" y="2056564"/>
            <a:ext cx="7680960" cy="12700"/>
          </a:xfrm>
          <a:prstGeom prst="rect">
            <a:avLst/>
          </a:prstGeom>
          <a:solidFill>
            <a:srgbClr val="C9B991"/>
          </a:solidFill>
          <a:ln>
            <a:noFill/>
          </a:ln>
        </p:spPr>
        <p:txBody>
          <a:bodyPr wrap="square" lIns="27432" tIns="22860" rIns="27432" bIns="22860" anchor="ctr"/>
          <a:lstStyle/>
          <a:p>
            <a:pPr>
              <a:buNone/>
            </a:pPr>
            <a:endParaRPr lang="en-US"/>
          </a:p>
        </p:txBody>
      </p:sp>
      <p:sp>
        <p:nvSpPr>
          <p:cNvPr id="101" name="TierRule2"/>
          <p:cNvSpPr/>
          <p:nvPr/>
        </p:nvSpPr>
        <p:spPr>
          <a:xfrm>
            <a:off x="1188720" y="4526280"/>
            <a:ext cx="7680960" cy="12700"/>
          </a:xfrm>
          <a:prstGeom prst="rect">
            <a:avLst/>
          </a:prstGeom>
          <a:solidFill>
            <a:srgbClr val="C9B991"/>
          </a:solidFill>
          <a:ln>
            <a:noFill/>
          </a:ln>
        </p:spPr>
        <p:txBody>
          <a:bodyPr wrap="square" lIns="27432" tIns="22860" rIns="27432" bIns="22860" anchor="ctr"/>
          <a:lstStyle/>
          <a:p>
            <a:pPr>
              <a:buNone/>
            </a:pPr>
            <a:endParaRPr lang="en-US"/>
          </a:p>
        </p:txBody>
      </p:sp>
      <p:sp>
        <p:nvSpPr>
          <p:cNvPr id="102" name="TierFacts"/>
          <p:cNvSpPr txBox="1"/>
          <p:nvPr/>
        </p:nvSpPr>
        <p:spPr>
          <a:xfrm>
            <a:off x="274320" y="1501140"/>
            <a:ext cx="1298002" cy="215900"/>
          </a:xfrm>
          <a:prstGeom prst="rect">
            <a:avLst/>
          </a:prstGeom>
          <a:noFill/>
          <a:ln>
            <a:noFill/>
          </a:ln>
        </p:spPr>
        <p:txBody>
          <a:bodyPr wrap="square" lIns="0" tIns="0" rIns="0" bIns="0" anchor="ctr"/>
          <a:lstStyle/>
          <a:p>
            <a:pPr algn="l">
              <a:spcAft>
                <a:spcPts val="0"/>
              </a:spcAft>
              <a:buNone/>
            </a:pPr>
            <a:r>
              <a:rPr lang="en-US" sz="1600" b="1" i="0" dirty="0">
                <a:solidFill>
                  <a:srgbClr val="8E6F3E"/>
                </a:solidFill>
              </a:rPr>
              <a:t>FACTS</a:t>
            </a:r>
          </a:p>
        </p:txBody>
      </p:sp>
      <p:sp>
        <p:nvSpPr>
          <p:cNvPr id="103" name="TierModel"/>
          <p:cNvSpPr txBox="1"/>
          <p:nvPr/>
        </p:nvSpPr>
        <p:spPr>
          <a:xfrm>
            <a:off x="274320" y="3307080"/>
            <a:ext cx="1298002" cy="215900"/>
          </a:xfrm>
          <a:prstGeom prst="rect">
            <a:avLst/>
          </a:prstGeom>
          <a:noFill/>
          <a:ln>
            <a:noFill/>
          </a:ln>
        </p:spPr>
        <p:txBody>
          <a:bodyPr wrap="square" lIns="0" tIns="0" rIns="0" bIns="0" anchor="ctr"/>
          <a:lstStyle/>
          <a:p>
            <a:pPr algn="l">
              <a:spcAft>
                <a:spcPts val="0"/>
              </a:spcAft>
              <a:buNone/>
            </a:pPr>
            <a:r>
              <a:rPr lang="en-US" sz="1600" b="1" i="0" dirty="0">
                <a:solidFill>
                  <a:srgbClr val="8E6F3E"/>
                </a:solidFill>
              </a:rPr>
              <a:t>MODEL</a:t>
            </a:r>
          </a:p>
        </p:txBody>
      </p:sp>
      <p:sp>
        <p:nvSpPr>
          <p:cNvPr id="104" name="TierConsequence"/>
          <p:cNvSpPr txBox="1"/>
          <p:nvPr/>
        </p:nvSpPr>
        <p:spPr>
          <a:xfrm>
            <a:off x="274320" y="5082540"/>
            <a:ext cx="1298002" cy="215900"/>
          </a:xfrm>
          <a:prstGeom prst="rect">
            <a:avLst/>
          </a:prstGeom>
          <a:noFill/>
          <a:ln>
            <a:noFill/>
          </a:ln>
        </p:spPr>
        <p:txBody>
          <a:bodyPr wrap="square" lIns="0" tIns="0" rIns="0" bIns="0" anchor="ctr"/>
          <a:lstStyle/>
          <a:p>
            <a:pPr algn="l">
              <a:spcAft>
                <a:spcPts val="0"/>
              </a:spcAft>
              <a:buNone/>
            </a:pPr>
            <a:r>
              <a:rPr lang="en-US" sz="1600" b="1" i="0" dirty="0">
                <a:solidFill>
                  <a:srgbClr val="8E6F3E"/>
                </a:solidFill>
              </a:rPr>
              <a:t>CONSEQUENCE</a:t>
            </a:r>
          </a:p>
        </p:txBody>
      </p:sp>
      <p:sp>
        <p:nvSpPr>
          <p:cNvPr id="110" name="Facts"/>
          <p:cNvSpPr txBox="1"/>
          <p:nvPr/>
        </p:nvSpPr>
        <p:spPr>
          <a:xfrm>
            <a:off x="1188720" y="1005840"/>
            <a:ext cx="7680960" cy="1188720"/>
          </a:xfrm>
          <a:prstGeom prst="rect">
            <a:avLst/>
          </a:prstGeom>
          <a:noFill/>
          <a:ln>
            <a:noFill/>
          </a:ln>
        </p:spPr>
        <p:txBody>
          <a:bodyPr wrap="square" lIns="0" tIns="0" rIns="0" bIns="0" anchor="t"/>
          <a:lstStyle/>
          <a:p>
            <a:pPr algn="l">
              <a:spcAft>
                <a:spcPts val="700"/>
              </a:spcAft>
              <a:buNone/>
            </a:pPr>
            <a:r>
              <a:rPr lang="en-US" sz="1600" b="0" i="0" dirty="0">
                <a:solidFill>
                  <a:srgbClr val="555960"/>
                </a:solidFill>
              </a:rPr>
              <a:t>Accounts may be metered or unlimited</a:t>
            </a:r>
          </a:p>
          <a:p>
            <a:pPr algn="l">
              <a:spcAft>
                <a:spcPts val="700"/>
              </a:spcAft>
              <a:buNone/>
            </a:pPr>
            <a:r>
              <a:rPr lang="en-US" sz="1600" b="0" i="0" dirty="0">
                <a:solidFill>
                  <a:srgbClr val="555960"/>
                </a:solidFill>
              </a:rPr>
              <a:t>Metered accounts can become exhausted</a:t>
            </a:r>
          </a:p>
          <a:p>
            <a:pPr algn="l">
              <a:spcAft>
                <a:spcPts val="700"/>
              </a:spcAft>
              <a:buNone/>
            </a:pPr>
            <a:r>
              <a:rPr lang="en-US" sz="1600" b="0" i="0" dirty="0">
                <a:solidFill>
                  <a:srgbClr val="555960"/>
                </a:solidFill>
              </a:rPr>
              <a:t>These states require different behavior</a:t>
            </a:r>
          </a:p>
        </p:txBody>
      </p:sp>
      <p:sp>
        <p:nvSpPr>
          <p:cNvPr id="120" name="SchemaBox"/>
          <p:cNvSpPr/>
          <p:nvPr/>
        </p:nvSpPr>
        <p:spPr>
          <a:xfrm>
            <a:off x="1188720" y="2135304"/>
            <a:ext cx="2560320" cy="1232736"/>
          </a:xfrm>
          <a:prstGeom prst="rect">
            <a:avLst/>
          </a:prstGeom>
          <a:solidFill>
            <a:srgbClr val="F5F1E8"/>
          </a:solidFill>
          <a:ln w="12700">
            <a:solidFill>
              <a:srgbClr val="C9B991"/>
            </a:solidFill>
          </a:ln>
        </p:spPr>
        <p:txBody>
          <a:bodyPr wrap="square" lIns="27432" tIns="22860" rIns="27432" bIns="22860" anchor="t"/>
          <a:lstStyle/>
          <a:p>
            <a:pPr algn="l">
              <a:spcAft>
                <a:spcPts val="900"/>
              </a:spcAft>
              <a:buNone/>
            </a:pPr>
            <a:r>
              <a:rPr lang="en-US" b="1" i="0" dirty="0">
                <a:solidFill>
                  <a:srgbClr val="8E6F3E"/>
                </a:solidFill>
              </a:rPr>
              <a:t>ACCOUNT</a:t>
            </a:r>
          </a:p>
          <a:p>
            <a:pPr algn="l">
              <a:spcAft>
                <a:spcPts val="250"/>
              </a:spcAft>
              <a:buNone/>
            </a:pPr>
            <a:r>
              <a:rPr lang="en-US" sz="1400" b="0" i="0" dirty="0">
                <a:solidFill>
                  <a:srgbClr val="5C4826"/>
                </a:solidFill>
              </a:rPr>
              <a:t>quota_type {metered, unlimited}</a:t>
            </a:r>
          </a:p>
          <a:p>
            <a:pPr algn="l">
              <a:spcAft>
                <a:spcPts val="250"/>
              </a:spcAft>
              <a:buNone/>
            </a:pPr>
            <a:r>
              <a:rPr lang="en-US" sz="1400" b="0" i="0" dirty="0">
                <a:solidFill>
                  <a:srgbClr val="5C4826"/>
                </a:solidFill>
              </a:rPr>
              <a:t>credits_remaining</a:t>
            </a:r>
          </a:p>
          <a:p>
            <a:pPr algn="l">
              <a:spcAft>
                <a:spcPts val="0"/>
              </a:spcAft>
              <a:buNone/>
            </a:pPr>
            <a:r>
              <a:rPr lang="en-US" sz="1400" b="0" i="0" dirty="0">
                <a:solidFill>
                  <a:srgbClr val="5C4826"/>
                </a:solidFill>
              </a:rPr>
              <a:t>renewal</a:t>
            </a:r>
          </a:p>
        </p:txBody>
      </p:sp>
      <p:sp>
        <p:nvSpPr>
          <p:cNvPr id="121" name="SchemaRule"/>
          <p:cNvSpPr/>
          <p:nvPr/>
        </p:nvSpPr>
        <p:spPr>
          <a:xfrm>
            <a:off x="1280160" y="2649220"/>
            <a:ext cx="2194560" cy="9525"/>
          </a:xfrm>
          <a:prstGeom prst="rect">
            <a:avLst/>
          </a:prstGeom>
          <a:solidFill>
            <a:srgbClr val="C9B991"/>
          </a:solidFill>
          <a:ln>
            <a:noFill/>
          </a:ln>
        </p:spPr>
        <p:txBody>
          <a:bodyPr wrap="square" lIns="27432" tIns="22860" rIns="27432" bIns="22860" anchor="ctr"/>
          <a:lstStyle/>
          <a:p>
            <a:pPr>
              <a:buNone/>
            </a:pPr>
            <a:endParaRPr lang="en-US"/>
          </a:p>
        </p:txBody>
      </p:sp>
      <p:sp>
        <p:nvSpPr>
          <p:cNvPr id="122" name="ReduceLbl"/>
          <p:cNvSpPr txBox="1"/>
          <p:nvPr/>
        </p:nvSpPr>
        <p:spPr>
          <a:xfrm>
            <a:off x="3824867" y="2164111"/>
            <a:ext cx="2118733" cy="457200"/>
          </a:xfrm>
          <a:prstGeom prst="rect">
            <a:avLst/>
          </a:prstGeom>
          <a:noFill/>
          <a:ln>
            <a:noFill/>
          </a:ln>
        </p:spPr>
        <p:txBody>
          <a:bodyPr wrap="square" lIns="0" tIns="0" rIns="0" bIns="0" anchor="t"/>
          <a:lstStyle/>
          <a:p>
            <a:pPr algn="ctr">
              <a:spcAft>
                <a:spcPts val="0"/>
              </a:spcAft>
              <a:buNone/>
            </a:pPr>
            <a:r>
              <a:rPr lang="en-US" sz="1600" b="1" i="0" dirty="0">
                <a:solidFill>
                  <a:srgbClr val="8E6F3E"/>
                </a:solidFill>
              </a:rPr>
              <a:t>PROPOSED REDUCTION</a:t>
            </a:r>
          </a:p>
        </p:txBody>
      </p:sp>
      <p:cxnSp>
        <p:nvCxnSpPr>
          <p:cNvPr id="123" name="ReduceArrow"/>
          <p:cNvCxnSpPr/>
          <p:nvPr/>
        </p:nvCxnSpPr>
        <p:spPr>
          <a:xfrm>
            <a:off x="3749040" y="2840959"/>
            <a:ext cx="640080" cy="0"/>
          </a:xfrm>
          <a:prstGeom prst="straightConnector1">
            <a:avLst/>
          </a:prstGeom>
          <a:ln w="28575">
            <a:solidFill>
              <a:srgbClr val="8E6F3E"/>
            </a:solidFill>
            <a:tailEnd type="triangle" w="med" len="med"/>
          </a:ln>
        </p:spPr>
      </p:cxnSp>
      <p:sp>
        <p:nvSpPr>
          <p:cNvPr id="124" name="ScalarBox"/>
          <p:cNvSpPr/>
          <p:nvPr/>
        </p:nvSpPr>
        <p:spPr>
          <a:xfrm>
            <a:off x="4389120" y="2651760"/>
            <a:ext cx="1737360" cy="548640"/>
          </a:xfrm>
          <a:prstGeom prst="rect">
            <a:avLst/>
          </a:prstGeom>
          <a:solidFill>
            <a:srgbClr val="5C4826"/>
          </a:solidFill>
          <a:ln>
            <a:noFill/>
          </a:ln>
        </p:spPr>
        <p:txBody>
          <a:bodyPr wrap="square" lIns="27432" tIns="22860" rIns="27432" bIns="22860" anchor="ctr"/>
          <a:lstStyle/>
          <a:p>
            <a:pPr algn="ctr">
              <a:spcAft>
                <a:spcPts val="0"/>
              </a:spcAft>
              <a:buNone/>
            </a:pPr>
            <a:r>
              <a:rPr lang="en-US" sz="1600" b="1" i="0" dirty="0">
                <a:solidFill>
                  <a:srgbClr val="FFFFFF"/>
                </a:solidFill>
              </a:rPr>
              <a:t>credits_remaining</a:t>
            </a:r>
          </a:p>
          <a:p>
            <a:pPr algn="ctr">
              <a:spcAft>
                <a:spcPts val="0"/>
              </a:spcAft>
              <a:buNone/>
            </a:pPr>
            <a:r>
              <a:rPr lang="en-US" sz="1400" b="0" i="0" dirty="0">
                <a:solidFill>
                  <a:srgbClr val="FFFFFF"/>
                </a:solidFill>
              </a:rPr>
              <a:t>: integer</a:t>
            </a:r>
          </a:p>
        </p:txBody>
      </p:sp>
      <p:sp>
        <p:nvSpPr>
          <p:cNvPr id="125" name="ScalarCap"/>
          <p:cNvSpPr txBox="1"/>
          <p:nvPr/>
        </p:nvSpPr>
        <p:spPr>
          <a:xfrm>
            <a:off x="4389120" y="3246120"/>
            <a:ext cx="1737360" cy="182880"/>
          </a:xfrm>
          <a:prstGeom prst="rect">
            <a:avLst/>
          </a:prstGeom>
          <a:noFill/>
          <a:ln>
            <a:noFill/>
          </a:ln>
        </p:spPr>
        <p:txBody>
          <a:bodyPr wrap="square" lIns="0" tIns="0" rIns="0" bIns="0" anchor="t"/>
          <a:lstStyle/>
          <a:p>
            <a:pPr algn="ctr">
              <a:spcAft>
                <a:spcPts val="0"/>
              </a:spcAft>
              <a:buNone/>
            </a:pPr>
            <a:r>
              <a:rPr lang="en-US" sz="1400" b="0" i="1" dirty="0">
                <a:solidFill>
                  <a:srgbClr val="555960"/>
                </a:solidFill>
              </a:rPr>
              <a:t>the whole model</a:t>
            </a:r>
          </a:p>
        </p:txBody>
      </p:sp>
      <p:sp>
        <p:nvSpPr>
          <p:cNvPr id="126" name="Callout"/>
          <p:cNvSpPr/>
          <p:nvPr/>
        </p:nvSpPr>
        <p:spPr>
          <a:xfrm>
            <a:off x="6309360" y="2175944"/>
            <a:ext cx="2560320" cy="1160780"/>
          </a:xfrm>
          <a:prstGeom prst="rect">
            <a:avLst/>
          </a:prstGeom>
          <a:solidFill>
            <a:srgbClr val="FDFCF9"/>
          </a:solidFill>
          <a:ln w="12700">
            <a:solidFill>
              <a:srgbClr val="8E6F3E"/>
            </a:solidFill>
          </a:ln>
        </p:spPr>
        <p:txBody>
          <a:bodyPr wrap="square" lIns="27432" tIns="22860" rIns="27432" bIns="22860" anchor="t"/>
          <a:lstStyle/>
          <a:p>
            <a:pPr algn="l">
              <a:spcAft>
                <a:spcPts val="400"/>
              </a:spcAft>
              <a:buNone/>
            </a:pPr>
            <a:r>
              <a:rPr lang="en-US" sz="1600" b="1" i="0" dirty="0">
                <a:solidFill>
                  <a:srgbClr val="8E6F3E"/>
                </a:solidFill>
              </a:rPr>
              <a:t>Yes, this schema is a model.</a:t>
            </a:r>
          </a:p>
          <a:p>
            <a:pPr algn="l">
              <a:spcAft>
                <a:spcPts val="0"/>
              </a:spcAft>
              <a:buNone/>
            </a:pPr>
            <a:r>
              <a:rPr lang="en-US" sz="1400" b="0" i="0" dirty="0">
                <a:solidFill>
                  <a:srgbClr val="5C4826"/>
                </a:solidFill>
              </a:rPr>
              <a:t>It constrains the data the system must represent. It does not determine the database design</a:t>
            </a:r>
            <a:r>
              <a:rPr lang="en-US" sz="1400" dirty="0">
                <a:solidFill>
                  <a:srgbClr val="5C4826"/>
                </a:solidFill>
              </a:rPr>
              <a:t>.</a:t>
            </a:r>
            <a:endParaRPr lang="en-US" sz="1400" b="0" i="0" dirty="0">
              <a:solidFill>
                <a:srgbClr val="5C4826"/>
              </a:solidFill>
            </a:endParaRPr>
          </a:p>
        </p:txBody>
      </p:sp>
      <p:sp>
        <p:nvSpPr>
          <p:cNvPr id="130" name="CollidePanel"/>
          <p:cNvSpPr/>
          <p:nvPr/>
        </p:nvSpPr>
        <p:spPr>
          <a:xfrm>
            <a:off x="1188720" y="3474720"/>
            <a:ext cx="7680960" cy="1051560"/>
          </a:xfrm>
          <a:prstGeom prst="rect">
            <a:avLst/>
          </a:prstGeom>
          <a:solidFill>
            <a:srgbClr val="FBF8F2"/>
          </a:solidFill>
          <a:ln w="12700">
            <a:solidFill>
              <a:srgbClr val="C9B991"/>
            </a:solidFill>
          </a:ln>
        </p:spPr>
        <p:txBody>
          <a:bodyPr wrap="square" lIns="27432" tIns="22860" rIns="27432" bIns="22860" anchor="ctr"/>
          <a:lstStyle/>
          <a:p>
            <a:pPr>
              <a:buNone/>
            </a:pPr>
            <a:endParaRPr lang="en-US"/>
          </a:p>
        </p:txBody>
      </p:sp>
      <p:sp>
        <p:nvSpPr>
          <p:cNvPr id="131" name="InstLbl"/>
          <p:cNvSpPr txBox="1"/>
          <p:nvPr/>
        </p:nvSpPr>
        <p:spPr>
          <a:xfrm>
            <a:off x="1371600" y="3589020"/>
            <a:ext cx="1737360" cy="548640"/>
          </a:xfrm>
          <a:prstGeom prst="rect">
            <a:avLst/>
          </a:prstGeom>
          <a:noFill/>
          <a:ln>
            <a:noFill/>
          </a:ln>
        </p:spPr>
        <p:txBody>
          <a:bodyPr wrap="square" lIns="0" tIns="0" rIns="0" bIns="0" anchor="ctr"/>
          <a:lstStyle/>
          <a:p>
            <a:pPr algn="l">
              <a:spcAft>
                <a:spcPts val="0"/>
              </a:spcAft>
              <a:buNone/>
            </a:pPr>
            <a:r>
              <a:rPr lang="en-US" sz="1600" b="1" i="0" dirty="0">
                <a:solidFill>
                  <a:srgbClr val="8E6F3E"/>
                </a:solidFill>
              </a:rPr>
              <a:t>INSTANTIATE</a:t>
            </a:r>
          </a:p>
          <a:p>
            <a:pPr algn="l">
              <a:spcAft>
                <a:spcPts val="0"/>
              </a:spcAft>
              <a:buNone/>
            </a:pPr>
            <a:r>
              <a:rPr lang="en-US" sz="1600" b="1" i="0" dirty="0">
                <a:solidFill>
                  <a:srgbClr val="8E6F3E"/>
                </a:solidFill>
              </a:rPr>
              <a:t>THE SCALAR MODEL</a:t>
            </a:r>
          </a:p>
        </p:txBody>
      </p:sp>
      <p:sp>
        <p:nvSpPr>
          <p:cNvPr id="132" name="CLbl0"/>
          <p:cNvSpPr txBox="1"/>
          <p:nvPr/>
        </p:nvSpPr>
        <p:spPr>
          <a:xfrm>
            <a:off x="3337560" y="3520440"/>
            <a:ext cx="2286000" cy="320040"/>
          </a:xfrm>
          <a:prstGeom prst="rect">
            <a:avLst/>
          </a:prstGeom>
          <a:noFill/>
          <a:ln>
            <a:noFill/>
          </a:ln>
        </p:spPr>
        <p:txBody>
          <a:bodyPr wrap="square" lIns="0" tIns="0" rIns="0" bIns="0" anchor="ctr"/>
          <a:lstStyle/>
          <a:p>
            <a:pPr algn="r">
              <a:spcAft>
                <a:spcPts val="0"/>
              </a:spcAft>
              <a:buNone/>
            </a:pPr>
            <a:r>
              <a:rPr lang="en-US" sz="1600" b="0" i="0" dirty="0">
                <a:solidFill>
                  <a:srgbClr val="555960"/>
                </a:solidFill>
              </a:rPr>
              <a:t>Unlimited account</a:t>
            </a:r>
          </a:p>
        </p:txBody>
      </p:sp>
      <p:sp>
        <p:nvSpPr>
          <p:cNvPr id="133" name="CArr0"/>
          <p:cNvSpPr txBox="1"/>
          <p:nvPr/>
        </p:nvSpPr>
        <p:spPr>
          <a:xfrm>
            <a:off x="5623560" y="3520440"/>
            <a:ext cx="457200" cy="320040"/>
          </a:xfrm>
          <a:prstGeom prst="rect">
            <a:avLst/>
          </a:prstGeom>
          <a:noFill/>
          <a:ln>
            <a:noFill/>
          </a:ln>
        </p:spPr>
        <p:txBody>
          <a:bodyPr wrap="square" lIns="0" tIns="0" rIns="0" bIns="0" anchor="ctr"/>
          <a:lstStyle/>
          <a:p>
            <a:pPr algn="ctr">
              <a:spcAft>
                <a:spcPts val="0"/>
              </a:spcAft>
              <a:buNone/>
            </a:pPr>
            <a:r>
              <a:rPr lang="en-US" sz="1600" b="1" i="0" dirty="0">
                <a:solidFill>
                  <a:srgbClr val="8E6F3E"/>
                </a:solidFill>
              </a:rPr>
              <a:t>→</a:t>
            </a:r>
          </a:p>
        </p:txBody>
      </p:sp>
      <p:sp>
        <p:nvSpPr>
          <p:cNvPr id="134" name="CLbl1"/>
          <p:cNvSpPr txBox="1"/>
          <p:nvPr/>
        </p:nvSpPr>
        <p:spPr>
          <a:xfrm>
            <a:off x="3337560" y="3886200"/>
            <a:ext cx="2286000" cy="320040"/>
          </a:xfrm>
          <a:prstGeom prst="rect">
            <a:avLst/>
          </a:prstGeom>
          <a:noFill/>
          <a:ln>
            <a:noFill/>
          </a:ln>
        </p:spPr>
        <p:txBody>
          <a:bodyPr wrap="square" lIns="0" tIns="0" rIns="0" bIns="0" anchor="ctr"/>
          <a:lstStyle/>
          <a:p>
            <a:pPr algn="r">
              <a:spcAft>
                <a:spcPts val="0"/>
              </a:spcAft>
              <a:buNone/>
            </a:pPr>
            <a:r>
              <a:rPr lang="en-US" sz="1600" b="0" i="0" dirty="0">
                <a:solidFill>
                  <a:srgbClr val="555960"/>
                </a:solidFill>
              </a:rPr>
              <a:t>Exhausted account</a:t>
            </a:r>
          </a:p>
        </p:txBody>
      </p:sp>
      <p:sp>
        <p:nvSpPr>
          <p:cNvPr id="135" name="CArr1"/>
          <p:cNvSpPr txBox="1"/>
          <p:nvPr/>
        </p:nvSpPr>
        <p:spPr>
          <a:xfrm>
            <a:off x="5623560" y="3886200"/>
            <a:ext cx="457200" cy="320040"/>
          </a:xfrm>
          <a:prstGeom prst="rect">
            <a:avLst/>
          </a:prstGeom>
          <a:noFill/>
          <a:ln>
            <a:noFill/>
          </a:ln>
        </p:spPr>
        <p:txBody>
          <a:bodyPr wrap="square" lIns="0" tIns="0" rIns="0" bIns="0" anchor="ctr"/>
          <a:lstStyle/>
          <a:p>
            <a:pPr algn="ctr">
              <a:spcAft>
                <a:spcPts val="0"/>
              </a:spcAft>
              <a:buNone/>
            </a:pPr>
            <a:r>
              <a:rPr lang="en-US" sz="1600" b="1" i="0" dirty="0">
                <a:solidFill>
                  <a:srgbClr val="8E6F3E"/>
                </a:solidFill>
              </a:rPr>
              <a:t>→</a:t>
            </a:r>
          </a:p>
        </p:txBody>
      </p:sp>
      <p:sp>
        <p:nvSpPr>
          <p:cNvPr id="140" name="SameState"/>
          <p:cNvSpPr/>
          <p:nvPr/>
        </p:nvSpPr>
        <p:spPr>
          <a:xfrm>
            <a:off x="6080760" y="3520440"/>
            <a:ext cx="640080" cy="685800"/>
          </a:xfrm>
          <a:prstGeom prst="rect">
            <a:avLst/>
          </a:prstGeom>
          <a:solidFill>
            <a:srgbClr val="5C4826"/>
          </a:solidFill>
          <a:ln>
            <a:noFill/>
          </a:ln>
        </p:spPr>
        <p:txBody>
          <a:bodyPr wrap="square" lIns="27432" tIns="22860" rIns="27432" bIns="22860" anchor="ctr"/>
          <a:lstStyle/>
          <a:p>
            <a:pPr algn="ctr">
              <a:spcAft>
                <a:spcPts val="0"/>
              </a:spcAft>
              <a:buNone/>
            </a:pPr>
            <a:r>
              <a:rPr lang="en-US" sz="2400" b="1" i="0" dirty="0">
                <a:solidFill>
                  <a:srgbClr val="FFFFFF"/>
                </a:solidFill>
              </a:rPr>
              <a:t>0</a:t>
            </a:r>
          </a:p>
          <a:p>
            <a:pPr algn="ctr">
              <a:spcAft>
                <a:spcPts val="0"/>
              </a:spcAft>
              <a:buNone/>
            </a:pPr>
            <a:r>
              <a:rPr lang="en-US" sz="2400" b="1" i="0" dirty="0">
                <a:solidFill>
                  <a:srgbClr val="FFFFFF"/>
                </a:solidFill>
              </a:rPr>
              <a:t>0</a:t>
            </a:r>
          </a:p>
        </p:txBody>
      </p:sp>
      <p:sp>
        <p:nvSpPr>
          <p:cNvPr id="141" name="SameLbl"/>
          <p:cNvSpPr txBox="1"/>
          <p:nvPr/>
        </p:nvSpPr>
        <p:spPr>
          <a:xfrm>
            <a:off x="6949440" y="3772020"/>
            <a:ext cx="1737360" cy="182880"/>
          </a:xfrm>
          <a:prstGeom prst="rect">
            <a:avLst/>
          </a:prstGeom>
          <a:noFill/>
          <a:ln>
            <a:noFill/>
          </a:ln>
        </p:spPr>
        <p:txBody>
          <a:bodyPr wrap="square" lIns="0" tIns="0" rIns="0" bIns="0" anchor="ctr"/>
          <a:lstStyle/>
          <a:p>
            <a:pPr algn="l">
              <a:spcAft>
                <a:spcPts val="0"/>
              </a:spcAft>
              <a:buNone/>
            </a:pPr>
            <a:r>
              <a:rPr lang="en-US" sz="1600" b="1" i="0" dirty="0">
                <a:solidFill>
                  <a:srgbClr val="8E6F3E"/>
                </a:solidFill>
              </a:rPr>
              <a:t>same model state</a:t>
            </a:r>
          </a:p>
        </p:txBody>
      </p:sp>
      <p:sp>
        <p:nvSpPr>
          <p:cNvPr id="150" name="ConseqLine"/>
          <p:cNvSpPr txBox="1"/>
          <p:nvPr/>
        </p:nvSpPr>
        <p:spPr>
          <a:xfrm>
            <a:off x="1188720" y="4663440"/>
            <a:ext cx="7680960" cy="548640"/>
          </a:xfrm>
          <a:prstGeom prst="rect">
            <a:avLst/>
          </a:prstGeom>
          <a:noFill/>
          <a:ln>
            <a:noFill/>
          </a:ln>
        </p:spPr>
        <p:txBody>
          <a:bodyPr wrap="square" lIns="18288" tIns="18288" rIns="18288" bIns="18288" anchor="t"/>
          <a:lstStyle/>
          <a:p>
            <a:pPr algn="ctr">
              <a:spcAft>
                <a:spcPts val="0"/>
              </a:spcAft>
              <a:buNone/>
            </a:pPr>
            <a:r>
              <a:rPr lang="en-US" sz="1800" b="0" i="0" dirty="0">
                <a:solidFill>
                  <a:srgbClr val="555960"/>
                </a:solidFill>
              </a:rPr>
              <a:t>The model cannot distinguish states the obligation requires to differ.</a:t>
            </a:r>
          </a:p>
        </p:txBody>
      </p:sp>
      <p:sp>
        <p:nvSpPr>
          <p:cNvPr id="151" name="EvTag"/>
          <p:cNvSpPr txBox="1"/>
          <p:nvPr/>
        </p:nvSpPr>
        <p:spPr>
          <a:xfrm>
            <a:off x="5943600" y="5227320"/>
            <a:ext cx="2926080" cy="274320"/>
          </a:xfrm>
          <a:prstGeom prst="rect">
            <a:avLst/>
          </a:prstGeom>
          <a:noFill/>
          <a:ln>
            <a:noFill/>
          </a:ln>
        </p:spPr>
        <p:txBody>
          <a:bodyPr wrap="square" lIns="0" tIns="0" rIns="0" bIns="0" anchor="t"/>
          <a:lstStyle/>
          <a:p>
            <a:pPr algn="r">
              <a:spcAft>
                <a:spcPts val="0"/>
              </a:spcAft>
              <a:buNone/>
            </a:pPr>
            <a:r>
              <a:rPr lang="en-US" sz="1600" b="1" i="0" dirty="0">
                <a:solidFill>
                  <a:srgbClr val="8E6F3E"/>
                </a:solidFill>
              </a:rPr>
              <a:t>CORRESPONDENCE</a:t>
            </a:r>
            <a:r>
              <a:rPr lang="en-US" sz="1400" b="1" i="0" dirty="0">
                <a:solidFill>
                  <a:srgbClr val="8E6F3E"/>
                </a:solidFill>
              </a:rPr>
              <a:t> FAILED  ✗</a:t>
            </a:r>
          </a:p>
        </p:txBody>
      </p:sp>
      <p:sp>
        <p:nvSpPr>
          <p:cNvPr id="152"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spcAft>
                <a:spcPts val="0"/>
              </a:spcAft>
              <a:buNone/>
            </a:pPr>
            <a:r>
              <a:rPr lang="en-US" sz="2000" b="1" i="0" dirty="0">
                <a:solidFill>
                  <a:srgbClr val="FFFFFF"/>
                </a:solidFill>
              </a:rPr>
              <a:t>The reduction erased a distinction the obligation required.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Good reduction leaves implementation free</a:t>
            </a:r>
          </a:p>
        </p:txBody>
      </p:sp>
      <p:sp>
        <p:nvSpPr>
          <p:cNvPr id="3" name="Slide Number Placeholder 3"/>
          <p:cNvSpPr>
            <a:spLocks noGrp="1"/>
          </p:cNvSpPr>
          <p:nvPr>
            <p:ph type="sldNum" sz="quarter" idx="4"/>
          </p:nvPr>
        </p:nvSpPr>
        <p:spPr/>
        <p:txBody>
          <a:bodyPr/>
          <a:lstStyle/>
          <a:p>
            <a:fld id="{B7EB45DA-9A0D-DC49-8E02-F30A5DDC21C3}" type="slidenum">
              <a:rPr lang="en-US" smtClean="0"/>
              <a:t>25</a:t>
            </a:fld>
            <a:endParaRPr lang="en-US"/>
          </a:p>
        </p:txBody>
      </p:sp>
      <p:sp>
        <p:nvSpPr>
          <p:cNvPr id="100" name="TierRule1"/>
          <p:cNvSpPr/>
          <p:nvPr/>
        </p:nvSpPr>
        <p:spPr>
          <a:xfrm>
            <a:off x="1188720" y="2301240"/>
            <a:ext cx="7680960" cy="12700"/>
          </a:xfrm>
          <a:prstGeom prst="rect">
            <a:avLst/>
          </a:prstGeom>
          <a:solidFill>
            <a:srgbClr val="C9B991"/>
          </a:solidFill>
          <a:ln>
            <a:noFill/>
          </a:ln>
        </p:spPr>
        <p:txBody>
          <a:bodyPr wrap="square" lIns="27432" tIns="22860" rIns="27432" bIns="22860" anchor="ctr"/>
          <a:lstStyle/>
          <a:p>
            <a:pPr>
              <a:buNone/>
            </a:pPr>
            <a:endParaRPr lang="en-US" sz="2400"/>
          </a:p>
        </p:txBody>
      </p:sp>
      <p:sp>
        <p:nvSpPr>
          <p:cNvPr id="101" name="TierRule2"/>
          <p:cNvSpPr/>
          <p:nvPr/>
        </p:nvSpPr>
        <p:spPr>
          <a:xfrm>
            <a:off x="1188720" y="4526280"/>
            <a:ext cx="7680960" cy="12700"/>
          </a:xfrm>
          <a:prstGeom prst="rect">
            <a:avLst/>
          </a:prstGeom>
          <a:solidFill>
            <a:srgbClr val="C9B991"/>
          </a:solidFill>
          <a:ln>
            <a:noFill/>
          </a:ln>
        </p:spPr>
        <p:txBody>
          <a:bodyPr wrap="square" lIns="27432" tIns="22860" rIns="27432" bIns="22860" anchor="ctr"/>
          <a:lstStyle/>
          <a:p>
            <a:pPr>
              <a:buNone/>
            </a:pPr>
            <a:endParaRPr lang="en-US"/>
          </a:p>
        </p:txBody>
      </p:sp>
      <p:sp>
        <p:nvSpPr>
          <p:cNvPr id="102" name="TierFacts"/>
          <p:cNvSpPr txBox="1"/>
          <p:nvPr/>
        </p:nvSpPr>
        <p:spPr>
          <a:xfrm>
            <a:off x="274319" y="1501140"/>
            <a:ext cx="1244991" cy="287020"/>
          </a:xfrm>
          <a:prstGeom prst="rect">
            <a:avLst/>
          </a:prstGeom>
          <a:noFill/>
          <a:ln>
            <a:noFill/>
          </a:ln>
        </p:spPr>
        <p:txBody>
          <a:bodyPr wrap="square" lIns="0" tIns="0" rIns="0" bIns="0" anchor="ctr"/>
          <a:lstStyle/>
          <a:p>
            <a:pPr algn="l">
              <a:spcAft>
                <a:spcPts val="0"/>
              </a:spcAft>
              <a:buNone/>
            </a:pPr>
            <a:r>
              <a:rPr lang="en-US" sz="1600" b="1" i="0" dirty="0">
                <a:solidFill>
                  <a:srgbClr val="8E6F3E"/>
                </a:solidFill>
              </a:rPr>
              <a:t>FACTS</a:t>
            </a:r>
          </a:p>
        </p:txBody>
      </p:sp>
      <p:sp>
        <p:nvSpPr>
          <p:cNvPr id="103" name="TierModel"/>
          <p:cNvSpPr txBox="1"/>
          <p:nvPr/>
        </p:nvSpPr>
        <p:spPr>
          <a:xfrm>
            <a:off x="274319" y="3307080"/>
            <a:ext cx="1244991" cy="287020"/>
          </a:xfrm>
          <a:prstGeom prst="rect">
            <a:avLst/>
          </a:prstGeom>
          <a:noFill/>
          <a:ln>
            <a:noFill/>
          </a:ln>
        </p:spPr>
        <p:txBody>
          <a:bodyPr wrap="square" lIns="0" tIns="0" rIns="0" bIns="0" anchor="ctr"/>
          <a:lstStyle/>
          <a:p>
            <a:pPr algn="l">
              <a:spcAft>
                <a:spcPts val="0"/>
              </a:spcAft>
              <a:buNone/>
            </a:pPr>
            <a:r>
              <a:rPr lang="en-US" sz="1600" b="1" i="0" dirty="0">
                <a:solidFill>
                  <a:srgbClr val="8E6F3E"/>
                </a:solidFill>
              </a:rPr>
              <a:t>MODEL</a:t>
            </a:r>
          </a:p>
        </p:txBody>
      </p:sp>
      <p:sp>
        <p:nvSpPr>
          <p:cNvPr id="104" name="TierConsequence"/>
          <p:cNvSpPr txBox="1"/>
          <p:nvPr/>
        </p:nvSpPr>
        <p:spPr>
          <a:xfrm>
            <a:off x="274319" y="5082540"/>
            <a:ext cx="1244991" cy="287020"/>
          </a:xfrm>
          <a:prstGeom prst="rect">
            <a:avLst/>
          </a:prstGeom>
          <a:noFill/>
          <a:ln>
            <a:noFill/>
          </a:ln>
        </p:spPr>
        <p:txBody>
          <a:bodyPr wrap="square" lIns="0" tIns="0" rIns="0" bIns="0" anchor="ctr"/>
          <a:lstStyle/>
          <a:p>
            <a:pPr algn="l">
              <a:spcAft>
                <a:spcPts val="0"/>
              </a:spcAft>
              <a:buNone/>
            </a:pPr>
            <a:r>
              <a:rPr lang="en-US" sz="1600" b="1" i="0" dirty="0">
                <a:solidFill>
                  <a:srgbClr val="8E6F3E"/>
                </a:solidFill>
              </a:rPr>
              <a:t>CONSEQUENCE</a:t>
            </a:r>
          </a:p>
        </p:txBody>
      </p:sp>
      <p:sp>
        <p:nvSpPr>
          <p:cNvPr id="110" name="Facts"/>
          <p:cNvSpPr txBox="1"/>
          <p:nvPr/>
        </p:nvSpPr>
        <p:spPr>
          <a:xfrm>
            <a:off x="1188720" y="1005840"/>
            <a:ext cx="7680960" cy="1188720"/>
          </a:xfrm>
          <a:prstGeom prst="rect">
            <a:avLst/>
          </a:prstGeom>
          <a:noFill/>
          <a:ln>
            <a:noFill/>
          </a:ln>
        </p:spPr>
        <p:txBody>
          <a:bodyPr wrap="square" lIns="0" tIns="0" rIns="0" bIns="0" anchor="t"/>
          <a:lstStyle/>
          <a:p>
            <a:pPr algn="l">
              <a:spcAft>
                <a:spcPts val="700"/>
              </a:spcAft>
              <a:buNone/>
            </a:pPr>
            <a:r>
              <a:rPr lang="en-US" sz="1600" b="0" i="0" dirty="0">
                <a:solidFill>
                  <a:srgbClr val="555960"/>
                </a:solidFill>
              </a:rPr>
              <a:t>A resource lease has an owner, generation, lifetime, and reclamation rule</a:t>
            </a:r>
          </a:p>
          <a:p>
            <a:pPr algn="l">
              <a:spcAft>
                <a:spcPts val="700"/>
              </a:spcAft>
              <a:buNone/>
            </a:pPr>
            <a:r>
              <a:rPr lang="en-US" sz="1600" b="0" i="0" dirty="0">
                <a:solidFill>
                  <a:srgbClr val="555960"/>
                </a:solidFill>
              </a:rPr>
              <a:t>A stale generation must never release the current lease</a:t>
            </a:r>
          </a:p>
          <a:p>
            <a:pPr algn="l">
              <a:spcAft>
                <a:spcPts val="700"/>
              </a:spcAft>
              <a:buNone/>
            </a:pPr>
            <a:r>
              <a:rPr lang="en-US" sz="1600" b="0" i="0" dirty="0">
                <a:solidFill>
                  <a:srgbClr val="555960"/>
                </a:solidFill>
              </a:rPr>
              <a:t>Processing topology is not part of that obligation</a:t>
            </a:r>
          </a:p>
        </p:txBody>
      </p:sp>
      <p:sp>
        <p:nvSpPr>
          <p:cNvPr id="120" name="WorkerNode"/>
          <p:cNvSpPr/>
          <p:nvPr/>
        </p:nvSpPr>
        <p:spPr>
          <a:xfrm>
            <a:off x="1188720" y="2423160"/>
            <a:ext cx="1371600" cy="594360"/>
          </a:xfrm>
          <a:prstGeom prst="roundRect">
            <a:avLst/>
          </a:prstGeom>
          <a:solidFill>
            <a:srgbClr val="FBF8F2"/>
          </a:solidFill>
          <a:ln w="12700">
            <a:solidFill>
              <a:srgbClr val="C9B991"/>
            </a:solidFill>
          </a:ln>
        </p:spPr>
        <p:txBody>
          <a:bodyPr wrap="square" lIns="27432" tIns="22860" rIns="27432" bIns="22860" anchor="ctr"/>
          <a:lstStyle/>
          <a:p>
            <a:pPr algn="ctr">
              <a:spcAft>
                <a:spcPts val="300"/>
              </a:spcAft>
              <a:buNone/>
            </a:pPr>
            <a:r>
              <a:rPr lang="en-US" sz="1600" b="1" i="0" dirty="0">
                <a:solidFill>
                  <a:srgbClr val="5C4826"/>
                </a:solidFill>
              </a:rPr>
              <a:t>WORKER</a:t>
            </a:r>
          </a:p>
          <a:p>
            <a:pPr algn="ctr">
              <a:spcAft>
                <a:spcPts val="0"/>
              </a:spcAft>
              <a:buNone/>
            </a:pPr>
            <a:r>
              <a:rPr lang="en-US" sz="1400" b="0" i="1" dirty="0">
                <a:solidFill>
                  <a:srgbClr val="555960"/>
                </a:solidFill>
              </a:rPr>
              <a:t>the owner</a:t>
            </a:r>
          </a:p>
        </p:txBody>
      </p:sp>
      <p:sp>
        <p:nvSpPr>
          <p:cNvPr id="121" name="OwnsLbl"/>
          <p:cNvSpPr txBox="1"/>
          <p:nvPr/>
        </p:nvSpPr>
        <p:spPr>
          <a:xfrm>
            <a:off x="2651760" y="2468880"/>
            <a:ext cx="640080" cy="182880"/>
          </a:xfrm>
          <a:prstGeom prst="rect">
            <a:avLst/>
          </a:prstGeom>
          <a:noFill/>
          <a:ln>
            <a:noFill/>
          </a:ln>
        </p:spPr>
        <p:txBody>
          <a:bodyPr wrap="square" lIns="0" tIns="0" rIns="0" bIns="0" anchor="t"/>
          <a:lstStyle/>
          <a:p>
            <a:pPr algn="ctr">
              <a:spcAft>
                <a:spcPts val="0"/>
              </a:spcAft>
              <a:buNone/>
            </a:pPr>
            <a:r>
              <a:rPr lang="en-US" sz="1100" b="1" i="0" dirty="0">
                <a:solidFill>
                  <a:srgbClr val="8E6F3E"/>
                </a:solidFill>
              </a:rPr>
              <a:t>OWNS</a:t>
            </a:r>
          </a:p>
        </p:txBody>
      </p:sp>
      <p:cxnSp>
        <p:nvCxnSpPr>
          <p:cNvPr id="122" name="OwnsArrow"/>
          <p:cNvCxnSpPr/>
          <p:nvPr/>
        </p:nvCxnSpPr>
        <p:spPr>
          <a:xfrm>
            <a:off x="2651760" y="2720340"/>
            <a:ext cx="640080" cy="0"/>
          </a:xfrm>
          <a:prstGeom prst="straightConnector1">
            <a:avLst/>
          </a:prstGeom>
          <a:ln w="28575">
            <a:solidFill>
              <a:srgbClr val="8E6F3E"/>
            </a:solidFill>
            <a:tailEnd type="triangle" w="med" len="med"/>
          </a:ln>
        </p:spPr>
      </p:cxnSp>
      <p:sp>
        <p:nvSpPr>
          <p:cNvPr id="123" name="LeaseNode"/>
          <p:cNvSpPr/>
          <p:nvPr/>
        </p:nvSpPr>
        <p:spPr>
          <a:xfrm>
            <a:off x="3383280" y="2377440"/>
            <a:ext cx="2560320" cy="685800"/>
          </a:xfrm>
          <a:prstGeom prst="roundRect">
            <a:avLst/>
          </a:prstGeom>
          <a:solidFill>
            <a:srgbClr val="F5F1E8"/>
          </a:solidFill>
          <a:ln w="19050">
            <a:solidFill>
              <a:srgbClr val="8E6F3E"/>
            </a:solidFill>
          </a:ln>
        </p:spPr>
        <p:txBody>
          <a:bodyPr wrap="square" lIns="27432" tIns="22860" rIns="27432" bIns="22860" anchor="ctr"/>
          <a:lstStyle/>
          <a:p>
            <a:pPr algn="ctr">
              <a:spcAft>
                <a:spcPts val="400"/>
              </a:spcAft>
              <a:buNone/>
            </a:pPr>
            <a:r>
              <a:rPr lang="en-US" b="1" i="0" dirty="0">
                <a:solidFill>
                  <a:srgbClr val="8E6F3E"/>
                </a:solidFill>
              </a:rPr>
              <a:t>LEASE</a:t>
            </a:r>
          </a:p>
          <a:p>
            <a:pPr algn="ctr">
              <a:spcAft>
                <a:spcPts val="0"/>
              </a:spcAft>
              <a:buNone/>
            </a:pPr>
            <a:r>
              <a:rPr lang="en-US" sz="1100" b="0" i="0" dirty="0">
                <a:solidFill>
                  <a:srgbClr val="5C4826"/>
                </a:solidFill>
              </a:rPr>
              <a:t>generation  ·  lifetime  ·  reclamation</a:t>
            </a:r>
          </a:p>
        </p:txBody>
      </p:sp>
      <p:sp>
        <p:nvSpPr>
          <p:cNvPr id="124" name="ReleaseLbl"/>
          <p:cNvSpPr txBox="1"/>
          <p:nvPr/>
        </p:nvSpPr>
        <p:spPr>
          <a:xfrm>
            <a:off x="5943600" y="2468880"/>
            <a:ext cx="731520" cy="182880"/>
          </a:xfrm>
          <a:prstGeom prst="rect">
            <a:avLst/>
          </a:prstGeom>
          <a:noFill/>
          <a:ln>
            <a:noFill/>
          </a:ln>
        </p:spPr>
        <p:txBody>
          <a:bodyPr wrap="square" lIns="0" tIns="0" rIns="0" bIns="0" anchor="t"/>
          <a:lstStyle/>
          <a:p>
            <a:pPr algn="ctr">
              <a:spcAft>
                <a:spcPts val="0"/>
              </a:spcAft>
              <a:buNone/>
            </a:pPr>
            <a:r>
              <a:rPr lang="en-US" sz="1100" b="1" i="0" dirty="0">
                <a:solidFill>
                  <a:srgbClr val="5C4826"/>
                </a:solidFill>
              </a:rPr>
              <a:t>RELEASES</a:t>
            </a:r>
          </a:p>
        </p:txBody>
      </p:sp>
      <p:sp>
        <p:nvSpPr>
          <p:cNvPr id="127" name="ForbidMark"/>
          <p:cNvSpPr/>
          <p:nvPr/>
        </p:nvSpPr>
        <p:spPr>
          <a:xfrm>
            <a:off x="6217920" y="2628900"/>
            <a:ext cx="182880" cy="182880"/>
          </a:xfrm>
          <a:prstGeom prst="rect">
            <a:avLst/>
          </a:prstGeom>
          <a:solidFill>
            <a:srgbClr val="FFFFFF"/>
          </a:solidFill>
          <a:ln>
            <a:noFill/>
          </a:ln>
        </p:spPr>
        <p:txBody>
          <a:bodyPr wrap="square" lIns="27432" tIns="22860" rIns="27432" bIns="22860" anchor="ctr"/>
          <a:lstStyle/>
          <a:p>
            <a:pPr algn="ctr">
              <a:spcAft>
                <a:spcPts val="0"/>
              </a:spcAft>
              <a:buNone/>
            </a:pPr>
            <a:r>
              <a:rPr lang="en-US" sz="2400" b="1" i="0" dirty="0">
                <a:solidFill>
                  <a:srgbClr val="5C4826"/>
                </a:solidFill>
              </a:rPr>
              <a:t>✗</a:t>
            </a:r>
          </a:p>
        </p:txBody>
      </p:sp>
      <p:cxnSp>
        <p:nvCxnSpPr>
          <p:cNvPr id="125" name="ForbidArrow"/>
          <p:cNvCxnSpPr/>
          <p:nvPr/>
        </p:nvCxnSpPr>
        <p:spPr>
          <a:xfrm flipH="1">
            <a:off x="5943600" y="2720340"/>
            <a:ext cx="731520" cy="0"/>
          </a:xfrm>
          <a:prstGeom prst="straightConnector1">
            <a:avLst/>
          </a:prstGeom>
          <a:ln w="28575">
            <a:solidFill>
              <a:srgbClr val="5C4826"/>
            </a:solidFill>
            <a:prstDash val="dash"/>
            <a:tailEnd type="triangle" w="med" len="med"/>
          </a:ln>
        </p:spPr>
      </p:cxnSp>
      <p:sp>
        <p:nvSpPr>
          <p:cNvPr id="126" name="StaleNode"/>
          <p:cNvSpPr/>
          <p:nvPr/>
        </p:nvSpPr>
        <p:spPr>
          <a:xfrm>
            <a:off x="6675120" y="2423160"/>
            <a:ext cx="2194560" cy="594360"/>
          </a:xfrm>
          <a:prstGeom prst="roundRect">
            <a:avLst/>
          </a:prstGeom>
          <a:solidFill>
            <a:srgbClr val="FDFCF9"/>
          </a:solidFill>
          <a:ln w="12700">
            <a:solidFill>
              <a:srgbClr val="C9B991"/>
            </a:solidFill>
            <a:prstDash val="dash"/>
          </a:ln>
        </p:spPr>
        <p:txBody>
          <a:bodyPr wrap="square" lIns="27432" tIns="22860" rIns="27432" bIns="22860" anchor="ctr"/>
          <a:lstStyle/>
          <a:p>
            <a:pPr algn="ctr">
              <a:spcAft>
                <a:spcPts val="300"/>
              </a:spcAft>
              <a:buNone/>
            </a:pPr>
            <a:r>
              <a:rPr lang="en-US" sz="1400" b="1" i="0" dirty="0">
                <a:solidFill>
                  <a:srgbClr val="5C4826"/>
                </a:solidFill>
              </a:rPr>
              <a:t>STALE GENERATION</a:t>
            </a:r>
          </a:p>
          <a:p>
            <a:pPr algn="ctr">
              <a:spcAft>
                <a:spcPts val="0"/>
              </a:spcAft>
              <a:buNone/>
            </a:pPr>
            <a:r>
              <a:rPr lang="en-US" sz="1400" b="0" i="1" dirty="0">
                <a:solidFill>
                  <a:srgbClr val="555960"/>
                </a:solidFill>
              </a:rPr>
              <a:t>a former owner</a:t>
            </a:r>
          </a:p>
        </p:txBody>
      </p:sp>
      <p:cxnSp>
        <p:nvCxnSpPr>
          <p:cNvPr id="130" name="RbStem"/>
          <p:cNvCxnSpPr/>
          <p:nvPr/>
        </p:nvCxnSpPr>
        <p:spPr>
          <a:xfrm>
            <a:off x="4663440" y="3063240"/>
            <a:ext cx="0" cy="182880"/>
          </a:xfrm>
          <a:prstGeom prst="straightConnector1">
            <a:avLst/>
          </a:prstGeom>
          <a:ln w="12700">
            <a:solidFill>
              <a:srgbClr val="C9B991"/>
            </a:solidFill>
            <a:prstDash val="dash"/>
          </a:ln>
        </p:spPr>
      </p:cxnSp>
      <p:cxnSp>
        <p:nvCxnSpPr>
          <p:cNvPr id="131" name="RbBus"/>
          <p:cNvCxnSpPr/>
          <p:nvPr/>
        </p:nvCxnSpPr>
        <p:spPr>
          <a:xfrm>
            <a:off x="2971800" y="3246120"/>
            <a:ext cx="4114800" cy="0"/>
          </a:xfrm>
          <a:prstGeom prst="straightConnector1">
            <a:avLst/>
          </a:prstGeom>
          <a:ln w="12700">
            <a:solidFill>
              <a:srgbClr val="C9B991"/>
            </a:solidFill>
            <a:prstDash val="dash"/>
          </a:ln>
        </p:spPr>
      </p:cxnSp>
      <p:cxnSp>
        <p:nvCxnSpPr>
          <p:cNvPr id="132" name="RbDropL"/>
          <p:cNvCxnSpPr/>
          <p:nvPr/>
        </p:nvCxnSpPr>
        <p:spPr>
          <a:xfrm>
            <a:off x="2971800" y="3246120"/>
            <a:ext cx="0" cy="91440"/>
          </a:xfrm>
          <a:prstGeom prst="straightConnector1">
            <a:avLst/>
          </a:prstGeom>
          <a:ln w="12700">
            <a:solidFill>
              <a:srgbClr val="C9B991"/>
            </a:solidFill>
            <a:prstDash val="dash"/>
            <a:tailEnd type="triangle" w="med" len="med"/>
          </a:ln>
        </p:spPr>
      </p:cxnSp>
      <p:cxnSp>
        <p:nvCxnSpPr>
          <p:cNvPr id="133" name="RbDropR"/>
          <p:cNvCxnSpPr/>
          <p:nvPr/>
        </p:nvCxnSpPr>
        <p:spPr>
          <a:xfrm>
            <a:off x="7086600" y="3246120"/>
            <a:ext cx="0" cy="91440"/>
          </a:xfrm>
          <a:prstGeom prst="straightConnector1">
            <a:avLst/>
          </a:prstGeom>
          <a:ln w="12700">
            <a:solidFill>
              <a:srgbClr val="C9B991"/>
            </a:solidFill>
            <a:prstDash val="dash"/>
            <a:tailEnd type="triangle" w="med" len="med"/>
          </a:ln>
        </p:spPr>
      </p:cxnSp>
      <p:sp>
        <p:nvSpPr>
          <p:cNvPr id="134" name="RbLbl"/>
          <p:cNvSpPr txBox="1"/>
          <p:nvPr/>
        </p:nvSpPr>
        <p:spPr>
          <a:xfrm>
            <a:off x="4754880" y="3063240"/>
            <a:ext cx="1188720" cy="182880"/>
          </a:xfrm>
          <a:prstGeom prst="rect">
            <a:avLst/>
          </a:prstGeom>
          <a:noFill/>
          <a:ln>
            <a:noFill/>
          </a:ln>
        </p:spPr>
        <p:txBody>
          <a:bodyPr wrap="square" lIns="0" tIns="0" rIns="0" bIns="0" anchor="t"/>
          <a:lstStyle/>
          <a:p>
            <a:pPr algn="l">
              <a:spcAft>
                <a:spcPts val="0"/>
              </a:spcAft>
              <a:buNone/>
            </a:pPr>
            <a:r>
              <a:rPr lang="en-US" sz="1100" b="0" i="1" dirty="0">
                <a:solidFill>
                  <a:srgbClr val="555960"/>
                </a:solidFill>
              </a:rPr>
              <a:t>realized by</a:t>
            </a:r>
          </a:p>
        </p:txBody>
      </p:sp>
      <p:sp>
        <p:nvSpPr>
          <p:cNvPr id="140" name="PanB"/>
          <p:cNvSpPr/>
          <p:nvPr/>
        </p:nvSpPr>
        <p:spPr>
          <a:xfrm>
            <a:off x="1188720" y="3337560"/>
            <a:ext cx="3566160" cy="1188720"/>
          </a:xfrm>
          <a:prstGeom prst="rect">
            <a:avLst/>
          </a:prstGeom>
          <a:solidFill>
            <a:srgbClr val="FDFCF9"/>
          </a:solidFill>
          <a:ln w="12700">
            <a:solidFill>
              <a:srgbClr val="C9B991"/>
            </a:solidFill>
          </a:ln>
        </p:spPr>
        <p:txBody>
          <a:bodyPr wrap="square" lIns="27432" tIns="22860" rIns="27432" bIns="22860" anchor="ctr"/>
          <a:lstStyle/>
          <a:p>
            <a:pPr>
              <a:buNone/>
            </a:pPr>
            <a:endParaRPr lang="en-US"/>
          </a:p>
        </p:txBody>
      </p:sp>
      <p:sp>
        <p:nvSpPr>
          <p:cNvPr id="141" name="PanBLbl"/>
          <p:cNvSpPr txBox="1"/>
          <p:nvPr/>
        </p:nvSpPr>
        <p:spPr>
          <a:xfrm>
            <a:off x="1280160" y="3383280"/>
            <a:ext cx="3383280" cy="182880"/>
          </a:xfrm>
          <a:prstGeom prst="rect">
            <a:avLst/>
          </a:prstGeom>
          <a:noFill/>
          <a:ln>
            <a:noFill/>
          </a:ln>
        </p:spPr>
        <p:txBody>
          <a:bodyPr wrap="square" lIns="0" tIns="0" rIns="0" bIns="0" anchor="t"/>
          <a:lstStyle/>
          <a:p>
            <a:pPr algn="l">
              <a:spcAft>
                <a:spcPts val="0"/>
              </a:spcAft>
              <a:buNone/>
            </a:pPr>
            <a:r>
              <a:rPr lang="en-US" sz="1400" b="1" i="0" dirty="0">
                <a:solidFill>
                  <a:srgbClr val="8E6F3E"/>
                </a:solidFill>
              </a:rPr>
              <a:t>BEFORE</a:t>
            </a:r>
          </a:p>
        </p:txBody>
      </p:sp>
      <p:sp>
        <p:nvSpPr>
          <p:cNvPr id="142" name="BSvc"/>
          <p:cNvSpPr/>
          <p:nvPr/>
        </p:nvSpPr>
        <p:spPr>
          <a:xfrm>
            <a:off x="1417320" y="3703320"/>
            <a:ext cx="1188720" cy="36576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400" b="1" i="0" dirty="0">
                <a:solidFill>
                  <a:srgbClr val="5C4826"/>
                </a:solidFill>
              </a:rPr>
              <a:t>SERVICE</a:t>
            </a:r>
          </a:p>
        </p:txBody>
      </p:sp>
      <p:cxnSp>
        <p:nvCxnSpPr>
          <p:cNvPr id="143" name="BArr"/>
          <p:cNvCxnSpPr/>
          <p:nvPr/>
        </p:nvCxnSpPr>
        <p:spPr>
          <a:xfrm>
            <a:off x="2651760" y="3886200"/>
            <a:ext cx="365760" cy="0"/>
          </a:xfrm>
          <a:prstGeom prst="straightConnector1">
            <a:avLst/>
          </a:prstGeom>
          <a:ln w="12700">
            <a:solidFill>
              <a:srgbClr val="8E6F3E"/>
            </a:solidFill>
            <a:tailEnd type="triangle" w="med" len="med"/>
          </a:ln>
        </p:spPr>
      </p:cxnSp>
      <p:sp>
        <p:nvSpPr>
          <p:cNvPr id="144" name="BDoc"/>
          <p:cNvSpPr/>
          <p:nvPr/>
        </p:nvSpPr>
        <p:spPr>
          <a:xfrm>
            <a:off x="3063240" y="3703320"/>
            <a:ext cx="1371600" cy="36576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400" b="1" i="0" dirty="0">
                <a:solidFill>
                  <a:srgbClr val="5C4826"/>
                </a:solidFill>
              </a:rPr>
              <a:t>DOCUMENT</a:t>
            </a:r>
          </a:p>
        </p:txBody>
      </p:sp>
      <p:sp>
        <p:nvSpPr>
          <p:cNvPr id="145" name="BCap"/>
          <p:cNvSpPr txBox="1"/>
          <p:nvPr/>
        </p:nvSpPr>
        <p:spPr>
          <a:xfrm>
            <a:off x="1280160" y="4320540"/>
            <a:ext cx="3383280" cy="182880"/>
          </a:xfrm>
          <a:prstGeom prst="rect">
            <a:avLst/>
          </a:prstGeom>
          <a:noFill/>
          <a:ln>
            <a:noFill/>
          </a:ln>
        </p:spPr>
        <p:txBody>
          <a:bodyPr wrap="square" lIns="0" tIns="0" rIns="0" bIns="0" anchor="t"/>
          <a:lstStyle/>
          <a:p>
            <a:pPr algn="l">
              <a:spcAft>
                <a:spcPts val="0"/>
              </a:spcAft>
              <a:buNone/>
            </a:pPr>
            <a:r>
              <a:rPr lang="en-US" sz="1200" b="0" i="1" dirty="0">
                <a:solidFill>
                  <a:srgbClr val="555960"/>
                </a:solidFill>
              </a:rPr>
              <a:t>one service, one pass over the document</a:t>
            </a:r>
          </a:p>
        </p:txBody>
      </p:sp>
      <p:sp>
        <p:nvSpPr>
          <p:cNvPr id="150" name="PanA"/>
          <p:cNvSpPr/>
          <p:nvPr/>
        </p:nvSpPr>
        <p:spPr>
          <a:xfrm>
            <a:off x="5303520" y="3337560"/>
            <a:ext cx="3566160" cy="1188720"/>
          </a:xfrm>
          <a:prstGeom prst="rect">
            <a:avLst/>
          </a:prstGeom>
          <a:solidFill>
            <a:srgbClr val="FDFCF9"/>
          </a:solidFill>
          <a:ln w="12700">
            <a:solidFill>
              <a:srgbClr val="C9B991"/>
            </a:solidFill>
          </a:ln>
        </p:spPr>
        <p:txBody>
          <a:bodyPr wrap="square" lIns="27432" tIns="22860" rIns="27432" bIns="22860" anchor="ctr"/>
          <a:lstStyle/>
          <a:p>
            <a:pPr>
              <a:buNone/>
            </a:pPr>
            <a:endParaRPr lang="en-US"/>
          </a:p>
        </p:txBody>
      </p:sp>
      <p:sp>
        <p:nvSpPr>
          <p:cNvPr id="151" name="PanALbl"/>
          <p:cNvSpPr txBox="1"/>
          <p:nvPr/>
        </p:nvSpPr>
        <p:spPr>
          <a:xfrm>
            <a:off x="5394960" y="3383280"/>
            <a:ext cx="3383280" cy="182880"/>
          </a:xfrm>
          <a:prstGeom prst="rect">
            <a:avLst/>
          </a:prstGeom>
          <a:noFill/>
          <a:ln>
            <a:noFill/>
          </a:ln>
        </p:spPr>
        <p:txBody>
          <a:bodyPr wrap="square" lIns="0" tIns="0" rIns="0" bIns="0" anchor="t"/>
          <a:lstStyle/>
          <a:p>
            <a:pPr algn="l">
              <a:spcAft>
                <a:spcPts val="0"/>
              </a:spcAft>
              <a:buNone/>
            </a:pPr>
            <a:r>
              <a:rPr lang="en-US" sz="1400" b="1" i="0" dirty="0">
                <a:solidFill>
                  <a:srgbClr val="8E6F3E"/>
                </a:solidFill>
              </a:rPr>
              <a:t>AFTER</a:t>
            </a:r>
          </a:p>
        </p:txBody>
      </p:sp>
      <p:sp>
        <p:nvSpPr>
          <p:cNvPr id="152" name="ACoord"/>
          <p:cNvSpPr/>
          <p:nvPr/>
        </p:nvSpPr>
        <p:spPr>
          <a:xfrm>
            <a:off x="5303520" y="3566160"/>
            <a:ext cx="1280160" cy="32004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400" b="1" i="0" dirty="0">
                <a:solidFill>
                  <a:srgbClr val="5C4826"/>
                </a:solidFill>
              </a:rPr>
              <a:t>COORDINATOR</a:t>
            </a:r>
          </a:p>
        </p:txBody>
      </p:sp>
      <p:sp>
        <p:nvSpPr>
          <p:cNvPr id="153" name="AChunk0"/>
          <p:cNvSpPr/>
          <p:nvPr/>
        </p:nvSpPr>
        <p:spPr>
          <a:xfrm>
            <a:off x="6858000" y="3520440"/>
            <a:ext cx="640080" cy="22860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400" b="0" i="0" dirty="0">
                <a:solidFill>
                  <a:srgbClr val="5C4826"/>
                </a:solidFill>
              </a:rPr>
              <a:t>chunk</a:t>
            </a:r>
          </a:p>
        </p:txBody>
      </p:sp>
      <p:sp>
        <p:nvSpPr>
          <p:cNvPr id="154" name="AChunk1"/>
          <p:cNvSpPr/>
          <p:nvPr/>
        </p:nvSpPr>
        <p:spPr>
          <a:xfrm>
            <a:off x="6858000" y="3794760"/>
            <a:ext cx="640080" cy="22860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400" b="0" i="0" dirty="0">
                <a:solidFill>
                  <a:srgbClr val="5C4826"/>
                </a:solidFill>
              </a:rPr>
              <a:t>chunk</a:t>
            </a:r>
          </a:p>
        </p:txBody>
      </p:sp>
      <p:sp>
        <p:nvSpPr>
          <p:cNvPr id="155" name="AChunk2"/>
          <p:cNvSpPr/>
          <p:nvPr/>
        </p:nvSpPr>
        <p:spPr>
          <a:xfrm>
            <a:off x="6858000" y="4069080"/>
            <a:ext cx="640080" cy="22860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400" b="0" i="0" dirty="0">
                <a:solidFill>
                  <a:srgbClr val="5C4826"/>
                </a:solidFill>
              </a:rPr>
              <a:t>chunk</a:t>
            </a:r>
          </a:p>
        </p:txBody>
      </p:sp>
      <p:sp>
        <p:nvSpPr>
          <p:cNvPr id="156" name="AMerge"/>
          <p:cNvSpPr/>
          <p:nvPr/>
        </p:nvSpPr>
        <p:spPr>
          <a:xfrm>
            <a:off x="7772400" y="3794760"/>
            <a:ext cx="914400" cy="32004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1400" b="1" i="0" dirty="0">
                <a:solidFill>
                  <a:srgbClr val="5C4826"/>
                </a:solidFill>
              </a:rPr>
              <a:t>MERGE</a:t>
            </a:r>
          </a:p>
        </p:txBody>
      </p:sp>
      <p:cxnSp>
        <p:nvCxnSpPr>
          <p:cNvPr id="160" name="AF1"/>
          <p:cNvCxnSpPr/>
          <p:nvPr/>
        </p:nvCxnSpPr>
        <p:spPr>
          <a:xfrm flipV="1">
            <a:off x="6583680" y="3634740"/>
            <a:ext cx="274320" cy="91440"/>
          </a:xfrm>
          <a:prstGeom prst="straightConnector1">
            <a:avLst/>
          </a:prstGeom>
          <a:ln w="12700">
            <a:solidFill>
              <a:srgbClr val="8E6F3E"/>
            </a:solidFill>
          </a:ln>
        </p:spPr>
      </p:cxnSp>
      <p:cxnSp>
        <p:nvCxnSpPr>
          <p:cNvPr id="161" name="AF2"/>
          <p:cNvCxnSpPr/>
          <p:nvPr/>
        </p:nvCxnSpPr>
        <p:spPr>
          <a:xfrm>
            <a:off x="6583680" y="3726180"/>
            <a:ext cx="274320" cy="182880"/>
          </a:xfrm>
          <a:prstGeom prst="straightConnector1">
            <a:avLst/>
          </a:prstGeom>
          <a:ln w="12700">
            <a:solidFill>
              <a:srgbClr val="8E6F3E"/>
            </a:solidFill>
          </a:ln>
        </p:spPr>
      </p:cxnSp>
      <p:cxnSp>
        <p:nvCxnSpPr>
          <p:cNvPr id="162" name="AF3"/>
          <p:cNvCxnSpPr/>
          <p:nvPr/>
        </p:nvCxnSpPr>
        <p:spPr>
          <a:xfrm>
            <a:off x="6583680" y="3726180"/>
            <a:ext cx="274320" cy="457200"/>
          </a:xfrm>
          <a:prstGeom prst="straightConnector1">
            <a:avLst/>
          </a:prstGeom>
          <a:ln w="12700">
            <a:solidFill>
              <a:srgbClr val="8E6F3E"/>
            </a:solidFill>
          </a:ln>
        </p:spPr>
      </p:cxnSp>
      <p:cxnSp>
        <p:nvCxnSpPr>
          <p:cNvPr id="163" name="AM1"/>
          <p:cNvCxnSpPr/>
          <p:nvPr/>
        </p:nvCxnSpPr>
        <p:spPr>
          <a:xfrm>
            <a:off x="7498080" y="3634740"/>
            <a:ext cx="274320" cy="320040"/>
          </a:xfrm>
          <a:prstGeom prst="straightConnector1">
            <a:avLst/>
          </a:prstGeom>
          <a:ln w="12700">
            <a:solidFill>
              <a:srgbClr val="8E6F3E"/>
            </a:solidFill>
          </a:ln>
        </p:spPr>
      </p:cxnSp>
      <p:cxnSp>
        <p:nvCxnSpPr>
          <p:cNvPr id="164" name="AM2"/>
          <p:cNvCxnSpPr/>
          <p:nvPr/>
        </p:nvCxnSpPr>
        <p:spPr>
          <a:xfrm>
            <a:off x="7498080" y="3909060"/>
            <a:ext cx="274320" cy="45720"/>
          </a:xfrm>
          <a:prstGeom prst="straightConnector1">
            <a:avLst/>
          </a:prstGeom>
          <a:ln w="12700">
            <a:solidFill>
              <a:srgbClr val="8E6F3E"/>
            </a:solidFill>
          </a:ln>
        </p:spPr>
      </p:cxnSp>
      <p:cxnSp>
        <p:nvCxnSpPr>
          <p:cNvPr id="165" name="AM3"/>
          <p:cNvCxnSpPr/>
          <p:nvPr/>
        </p:nvCxnSpPr>
        <p:spPr>
          <a:xfrm flipV="1">
            <a:off x="7498080" y="3954780"/>
            <a:ext cx="274320" cy="228600"/>
          </a:xfrm>
          <a:prstGeom prst="straightConnector1">
            <a:avLst/>
          </a:prstGeom>
          <a:ln w="12700">
            <a:solidFill>
              <a:srgbClr val="8E6F3E"/>
            </a:solidFill>
          </a:ln>
        </p:spPr>
      </p:cxnSp>
      <p:sp>
        <p:nvSpPr>
          <p:cNvPr id="166" name="ACap"/>
          <p:cNvSpPr txBox="1"/>
          <p:nvPr/>
        </p:nvSpPr>
        <p:spPr>
          <a:xfrm>
            <a:off x="5394960" y="4320540"/>
            <a:ext cx="3383280" cy="182880"/>
          </a:xfrm>
          <a:prstGeom prst="rect">
            <a:avLst/>
          </a:prstGeom>
          <a:noFill/>
          <a:ln>
            <a:noFill/>
          </a:ln>
        </p:spPr>
        <p:txBody>
          <a:bodyPr wrap="square" lIns="0" tIns="0" rIns="0" bIns="0" anchor="t"/>
          <a:lstStyle/>
          <a:p>
            <a:pPr algn="l">
              <a:spcAft>
                <a:spcPts val="0"/>
              </a:spcAft>
              <a:buNone/>
            </a:pPr>
            <a:r>
              <a:rPr lang="en-US" sz="1200" b="0" i="1" dirty="0">
                <a:solidFill>
                  <a:srgbClr val="555960"/>
                </a:solidFill>
              </a:rPr>
              <a:t>fan out across chunk workers, then merge</a:t>
            </a:r>
          </a:p>
        </p:txBody>
      </p:sp>
      <p:sp>
        <p:nvSpPr>
          <p:cNvPr id="170" name="ConseqLine"/>
          <p:cNvSpPr txBox="1"/>
          <p:nvPr/>
        </p:nvSpPr>
        <p:spPr>
          <a:xfrm>
            <a:off x="1188720" y="4663440"/>
            <a:ext cx="7680960" cy="548640"/>
          </a:xfrm>
          <a:prstGeom prst="rect">
            <a:avLst/>
          </a:prstGeom>
          <a:noFill/>
          <a:ln>
            <a:noFill/>
          </a:ln>
        </p:spPr>
        <p:txBody>
          <a:bodyPr wrap="square" lIns="18288" tIns="18288" rIns="18288" bIns="18288" anchor="t"/>
          <a:lstStyle/>
          <a:p>
            <a:pPr algn="ctr">
              <a:spcAft>
                <a:spcPts val="0"/>
              </a:spcAft>
              <a:buNone/>
            </a:pPr>
            <a:r>
              <a:rPr lang="en-US" sz="1800" b="0" i="0" dirty="0">
                <a:solidFill>
                  <a:srgbClr val="555960"/>
                </a:solidFill>
              </a:rPr>
              <a:t>Topology changed. The model did not.</a:t>
            </a:r>
          </a:p>
        </p:txBody>
      </p:sp>
      <p:sp>
        <p:nvSpPr>
          <p:cNvPr id="171" name="EvTag"/>
          <p:cNvSpPr txBox="1"/>
          <p:nvPr/>
        </p:nvSpPr>
        <p:spPr>
          <a:xfrm>
            <a:off x="5943600" y="5227320"/>
            <a:ext cx="2926080" cy="274320"/>
          </a:xfrm>
          <a:prstGeom prst="rect">
            <a:avLst/>
          </a:prstGeom>
          <a:noFill/>
          <a:ln>
            <a:noFill/>
          </a:ln>
        </p:spPr>
        <p:txBody>
          <a:bodyPr wrap="square" lIns="0" tIns="0" rIns="0" bIns="0" anchor="t"/>
          <a:lstStyle/>
          <a:p>
            <a:pPr algn="r">
              <a:spcAft>
                <a:spcPts val="0"/>
              </a:spcAft>
              <a:buNone/>
            </a:pPr>
            <a:r>
              <a:rPr lang="en-US" sz="1400" b="1" i="0" dirty="0">
                <a:solidFill>
                  <a:srgbClr val="8E6F3E"/>
                </a:solidFill>
              </a:rPr>
              <a:t>CORRESPONDENCE HELD  ✓</a:t>
            </a:r>
          </a:p>
        </p:txBody>
      </p:sp>
      <p:sp>
        <p:nvSpPr>
          <p:cNvPr id="172"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spcAft>
                <a:spcPts val="0"/>
              </a:spcAft>
              <a:buNone/>
            </a:pPr>
            <a:r>
              <a:rPr lang="en-US" sz="2000" b="1" i="0" dirty="0">
                <a:solidFill>
                  <a:srgbClr val="FFFFFF"/>
                </a:solidFill>
              </a:rPr>
              <a:t>A good omission survives change.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Modeling is purposeful reduction</a:t>
            </a:r>
          </a:p>
        </p:txBody>
      </p:sp>
      <p:sp>
        <p:nvSpPr>
          <p:cNvPr id="3" name="Slide Number Placeholder 3"/>
          <p:cNvSpPr>
            <a:spLocks noGrp="1"/>
          </p:cNvSpPr>
          <p:nvPr>
            <p:ph type="sldNum" sz="quarter" idx="4"/>
          </p:nvPr>
        </p:nvSpPr>
        <p:spPr/>
        <p:txBody>
          <a:bodyPr/>
          <a:lstStyle/>
          <a:p>
            <a:fld id="{B7EB45DA-9A0D-DC49-8E02-F30A5DDC21C3}" type="slidenum">
              <a:rPr lang="en-US" smtClean="0"/>
              <a:t>26</a:t>
            </a:fld>
            <a:endParaRPr lang="en-US"/>
          </a:p>
        </p:txBody>
      </p:sp>
      <p:sp>
        <p:nvSpPr>
          <p:cNvPr id="6" name="Kicker"/>
          <p:cNvSpPr txBox="1"/>
          <p:nvPr/>
        </p:nvSpPr>
        <p:spPr>
          <a:xfrm>
            <a:off x="365760" y="1097280"/>
            <a:ext cx="8412480" cy="393192"/>
          </a:xfrm>
          <a:prstGeom prst="rect">
            <a:avLst/>
          </a:prstGeom>
          <a:noFill/>
        </p:spPr>
        <p:txBody>
          <a:bodyPr wrap="square" lIns="18288" tIns="18288" rIns="18288" bIns="18288">
            <a:spAutoFit/>
          </a:bodyPr>
          <a:lstStyle/>
          <a:p>
            <a:pPr algn="l">
              <a:spcAft>
                <a:spcPts val="0"/>
              </a:spcAft>
            </a:pPr>
            <a:r>
              <a:rPr sz="2000" b="1" dirty="0">
                <a:solidFill>
                  <a:srgbClr val="8E6F3E"/>
                </a:solidFill>
              </a:rPr>
              <a:t>SYNTHESIS</a:t>
            </a:r>
          </a:p>
        </p:txBody>
      </p:sp>
      <p:sp>
        <p:nvSpPr>
          <p:cNvPr id="7" name="KickerBox"/>
          <p:cNvSpPr/>
          <p:nvPr/>
        </p:nvSpPr>
        <p:spPr>
          <a:xfrm>
            <a:off x="365760" y="1554480"/>
            <a:ext cx="8412480" cy="1920240"/>
          </a:xfrm>
          <a:prstGeom prst="rect">
            <a:avLst/>
          </a:prstGeom>
          <a:solidFill>
            <a:srgbClr val="F5F1E8"/>
          </a:solidFill>
          <a:ln w="12700">
            <a:solidFill>
              <a:srgbClr val="C9B991"/>
            </a:solidFill>
          </a:ln>
        </p:spPr>
        <p:txBody>
          <a:bodyPr wrap="square" lIns="128016" tIns="91440" rIns="118872" bIns="91440" rtlCol="0" anchor="ctr"/>
          <a:lstStyle/>
          <a:p>
            <a:pPr algn="ctr">
              <a:spcAft>
                <a:spcPts val="1200"/>
              </a:spcAft>
              <a:buNone/>
            </a:pPr>
            <a:r>
              <a:rPr lang="en-US" sz="2000" b="0" dirty="0">
                <a:solidFill>
                  <a:srgbClr val="5C4826"/>
                </a:solidFill>
              </a:rPr>
              <a:t>The objective is not another copy of the system.</a:t>
            </a:r>
          </a:p>
          <a:p>
            <a:pPr algn="ctr">
              <a:spcAft>
                <a:spcPts val="1200"/>
              </a:spcAft>
              <a:buNone/>
            </a:pPr>
            <a:r>
              <a:rPr lang="en-US" sz="2000" b="1" dirty="0">
                <a:solidFill>
                  <a:srgbClr val="5C4826"/>
                </a:solidFill>
              </a:rPr>
              <a:t>A model is a representation in which some </a:t>
            </a:r>
            <a:br>
              <a:rPr lang="en-US" sz="2000" b="1" dirty="0">
                <a:solidFill>
                  <a:srgbClr val="5C4826"/>
                </a:solidFill>
              </a:rPr>
            </a:br>
            <a:r>
              <a:rPr lang="en-US" sz="2000" b="1" dirty="0">
                <a:solidFill>
                  <a:srgbClr val="5C4826"/>
                </a:solidFill>
              </a:rPr>
              <a:t>consequential question becomes cheap to answer.</a:t>
            </a:r>
          </a:p>
          <a:p>
            <a:pPr algn="ctr">
              <a:spcAft>
                <a:spcPts val="0"/>
              </a:spcAft>
              <a:buNone/>
            </a:pPr>
            <a:r>
              <a:rPr lang="en-US" sz="2000" b="0" dirty="0">
                <a:solidFill>
                  <a:srgbClr val="5C4826"/>
                </a:solidFill>
              </a:rPr>
              <a:t>It is useful because it leaves things out, </a:t>
            </a:r>
            <a:br>
              <a:rPr lang="en-US" sz="2000" b="0" dirty="0">
                <a:solidFill>
                  <a:srgbClr val="5C4826"/>
                </a:solidFill>
              </a:rPr>
            </a:br>
            <a:r>
              <a:rPr lang="en-US" sz="2000" b="0" dirty="0">
                <a:solidFill>
                  <a:srgbClr val="5C4826"/>
                </a:solidFill>
              </a:rPr>
              <a:t>and because it makes explicit what must remain.</a:t>
            </a:r>
          </a:p>
        </p:txBody>
      </p:sp>
      <p:sp>
        <p:nvSpPr>
          <p:cNvPr id="10" name="N0"/>
          <p:cNvSpPr/>
          <p:nvPr/>
        </p:nvSpPr>
        <p:spPr>
          <a:xfrm>
            <a:off x="297180" y="3749040"/>
            <a:ext cx="1965960" cy="914400"/>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sz="1800" b="1" dirty="0">
                <a:solidFill>
                  <a:srgbClr val="555960"/>
                </a:solidFill>
              </a:rPr>
              <a:t>ENGINEERING QUESTION</a:t>
            </a:r>
          </a:p>
        </p:txBody>
      </p:sp>
      <p:sp>
        <p:nvSpPr>
          <p:cNvPr id="30" name="Q0"/>
          <p:cNvSpPr txBox="1"/>
          <p:nvPr/>
        </p:nvSpPr>
        <p:spPr>
          <a:xfrm>
            <a:off x="251460" y="4800600"/>
            <a:ext cx="2057400" cy="822960"/>
          </a:xfrm>
          <a:prstGeom prst="rect">
            <a:avLst/>
          </a:prstGeom>
          <a:noFill/>
          <a:ln>
            <a:noFill/>
          </a:ln>
        </p:spPr>
        <p:txBody>
          <a:bodyPr wrap="square" lIns="0" tIns="0" rIns="0" bIns="0" anchor="t"/>
          <a:lstStyle/>
          <a:p>
            <a:pPr algn="ctr">
              <a:spcAft>
                <a:spcPts val="0"/>
              </a:spcAft>
              <a:buNone/>
            </a:pPr>
            <a:r>
              <a:rPr lang="en-US" sz="1600" b="0" i="0" dirty="0">
                <a:solidFill>
                  <a:srgbClr val="555960"/>
                </a:solidFill>
              </a:rPr>
              <a:t>What do we need to know?</a:t>
            </a:r>
          </a:p>
        </p:txBody>
      </p:sp>
      <p:sp>
        <p:nvSpPr>
          <p:cNvPr id="11" name="N1"/>
          <p:cNvSpPr/>
          <p:nvPr/>
        </p:nvSpPr>
        <p:spPr>
          <a:xfrm>
            <a:off x="2491740" y="3749040"/>
            <a:ext cx="1965960" cy="914400"/>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sz="1800" b="1" dirty="0">
                <a:solidFill>
                  <a:srgbClr val="555960"/>
                </a:solidFill>
              </a:rPr>
              <a:t>MODEL</a:t>
            </a:r>
          </a:p>
        </p:txBody>
      </p:sp>
      <p:sp>
        <p:nvSpPr>
          <p:cNvPr id="31" name="Q1"/>
          <p:cNvSpPr txBox="1"/>
          <p:nvPr/>
        </p:nvSpPr>
        <p:spPr>
          <a:xfrm>
            <a:off x="2446020" y="4800600"/>
            <a:ext cx="2057400" cy="822960"/>
          </a:xfrm>
          <a:prstGeom prst="rect">
            <a:avLst/>
          </a:prstGeom>
          <a:noFill/>
          <a:ln>
            <a:noFill/>
          </a:ln>
        </p:spPr>
        <p:txBody>
          <a:bodyPr wrap="square" lIns="0" tIns="0" rIns="0" bIns="0" anchor="t"/>
          <a:lstStyle/>
          <a:p>
            <a:pPr algn="ctr">
              <a:spcAft>
                <a:spcPts val="0"/>
              </a:spcAft>
              <a:buNone/>
            </a:pPr>
            <a:r>
              <a:rPr lang="en-US" sz="1600" b="0" i="0" dirty="0">
                <a:solidFill>
                  <a:srgbClr val="555960"/>
                </a:solidFill>
              </a:rPr>
              <a:t>What reduction makes it tractable?</a:t>
            </a:r>
          </a:p>
        </p:txBody>
      </p:sp>
      <p:sp>
        <p:nvSpPr>
          <p:cNvPr id="12" name="N2"/>
          <p:cNvSpPr/>
          <p:nvPr/>
        </p:nvSpPr>
        <p:spPr>
          <a:xfrm>
            <a:off x="4686300" y="3749040"/>
            <a:ext cx="1965960" cy="914400"/>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sz="1800" b="1" dirty="0">
                <a:solidFill>
                  <a:srgbClr val="555960"/>
                </a:solidFill>
              </a:rPr>
              <a:t>PROPERTY</a:t>
            </a:r>
          </a:p>
        </p:txBody>
      </p:sp>
      <p:sp>
        <p:nvSpPr>
          <p:cNvPr id="32" name="Q2"/>
          <p:cNvSpPr txBox="1"/>
          <p:nvPr/>
        </p:nvSpPr>
        <p:spPr>
          <a:xfrm>
            <a:off x="4640580" y="4800600"/>
            <a:ext cx="2057400" cy="822960"/>
          </a:xfrm>
          <a:prstGeom prst="rect">
            <a:avLst/>
          </a:prstGeom>
          <a:noFill/>
          <a:ln>
            <a:noFill/>
          </a:ln>
        </p:spPr>
        <p:txBody>
          <a:bodyPr wrap="square" lIns="0" tIns="0" rIns="0" bIns="0" anchor="t"/>
          <a:lstStyle/>
          <a:p>
            <a:pPr algn="ctr">
              <a:spcAft>
                <a:spcPts val="0"/>
              </a:spcAft>
              <a:buNone/>
            </a:pPr>
            <a:r>
              <a:rPr lang="en-US" sz="1600" b="0" i="0" dirty="0">
                <a:solidFill>
                  <a:srgbClr val="555960"/>
                </a:solidFill>
              </a:rPr>
              <a:t>What claim becomes expressible?</a:t>
            </a:r>
          </a:p>
        </p:txBody>
      </p:sp>
      <p:sp>
        <p:nvSpPr>
          <p:cNvPr id="13" name="N3"/>
          <p:cNvSpPr/>
          <p:nvPr/>
        </p:nvSpPr>
        <p:spPr>
          <a:xfrm>
            <a:off x="6880860" y="3749040"/>
            <a:ext cx="1965960" cy="914400"/>
          </a:xfrm>
          <a:prstGeom prst="rect">
            <a:avLst/>
          </a:prstGeom>
          <a:solidFill>
            <a:srgbClr val="FBF8F2"/>
          </a:solidFill>
          <a:ln w="12700">
            <a:solidFill>
              <a:srgbClr val="C9B991"/>
            </a:solidFill>
          </a:ln>
        </p:spPr>
        <p:txBody>
          <a:bodyPr wrap="square" lIns="27432" tIns="22860" rIns="27432" bIns="22860" anchor="ctr"/>
          <a:lstStyle/>
          <a:p>
            <a:pPr algn="ctr">
              <a:spcAft>
                <a:spcPts val="0"/>
              </a:spcAft>
              <a:buNone/>
            </a:pPr>
            <a:r>
              <a:rPr lang="en-US" sz="1800" b="1" dirty="0">
                <a:solidFill>
                  <a:srgbClr val="555960"/>
                </a:solidFill>
              </a:rPr>
              <a:t>QUALITY</a:t>
            </a:r>
          </a:p>
        </p:txBody>
      </p:sp>
      <p:sp>
        <p:nvSpPr>
          <p:cNvPr id="33" name="Q3"/>
          <p:cNvSpPr txBox="1"/>
          <p:nvPr/>
        </p:nvSpPr>
        <p:spPr>
          <a:xfrm>
            <a:off x="6835140" y="4800600"/>
            <a:ext cx="2057400" cy="822960"/>
          </a:xfrm>
          <a:prstGeom prst="rect">
            <a:avLst/>
          </a:prstGeom>
          <a:noFill/>
          <a:ln>
            <a:noFill/>
          </a:ln>
        </p:spPr>
        <p:txBody>
          <a:bodyPr wrap="square" lIns="0" tIns="0" rIns="0" bIns="0" anchor="t"/>
          <a:lstStyle/>
          <a:p>
            <a:pPr algn="ctr">
              <a:spcAft>
                <a:spcPts val="0"/>
              </a:spcAft>
              <a:buNone/>
            </a:pPr>
            <a:r>
              <a:rPr lang="en-US" sz="1600" b="0" i="0" dirty="0">
                <a:solidFill>
                  <a:srgbClr val="555960"/>
                </a:solidFill>
              </a:rPr>
              <a:t>Is the reduction adequate, and its interpretation likely?</a:t>
            </a:r>
          </a:p>
        </p:txBody>
      </p:sp>
      <p:sp>
        <p:nvSpPr>
          <p:cNvPr id="199" name="FooterBand"/>
          <p:cNvSpPr/>
          <p:nvPr/>
        </p:nvSpPr>
        <p:spPr>
          <a:xfrm>
            <a:off x="274320" y="5852160"/>
            <a:ext cx="8595360" cy="566928"/>
          </a:xfrm>
          <a:prstGeom prst="rect">
            <a:avLst/>
          </a:prstGeom>
          <a:solidFill>
            <a:srgbClr val="8E6F3E"/>
          </a:solidFill>
          <a:ln>
            <a:noFill/>
          </a:ln>
        </p:spPr>
        <p:txBody>
          <a:bodyPr wrap="square" lIns="27432" tIns="22860" rIns="27432" bIns="22860" anchor="ctr"/>
          <a:lstStyle/>
          <a:p>
            <a:pPr algn="ctr">
              <a:buNone/>
            </a:pPr>
            <a:r>
              <a:rPr lang="en-US" sz="2000" b="1" i="0" dirty="0">
                <a:solidFill>
                  <a:srgbClr val="FFFFFF"/>
                </a:solidFill>
              </a:rPr>
              <a:t>They opened every section — ask all four, every time.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39696"/>
            <a:ext cx="7772400" cy="1444752"/>
          </a:xfrm>
        </p:spPr>
        <p:txBody>
          <a:bodyPr>
            <a:normAutofit/>
          </a:bodyPr>
          <a:lstStyle/>
          <a:p>
            <a:pPr algn="ctr">
              <a:buNone/>
              <a:defRPr b="0"/>
            </a:pPr>
            <a:r>
              <a:rPr lang="en-US" sz="3400" b="0" i="0" dirty="0">
                <a:solidFill>
                  <a:srgbClr val="000000"/>
                </a:solidFill>
              </a:rPr>
              <a:t>Stretch break</a:t>
            </a:r>
          </a:p>
        </p:txBody>
      </p:sp>
      <p:sp>
        <p:nvSpPr>
          <p:cNvPr id="3" name="Slide Number Placeholder 3"/>
          <p:cNvSpPr>
            <a:spLocks noGrp="1"/>
          </p:cNvSpPr>
          <p:nvPr>
            <p:ph type="sldNum" sz="quarter" idx="4"/>
          </p:nvPr>
        </p:nvSpPr>
        <p:spPr/>
        <p:txBody>
          <a:bodyPr/>
          <a:lstStyle/>
          <a:p>
            <a:fld id="{B7EB45DA-9A0D-DC49-8E02-F30A5DDC21C3}" type="slidenum">
              <a:rPr lang="en-US" smtClean="0"/>
              <a:t>27</a:t>
            </a:fld>
            <a:endParaRPr lang="en-US"/>
          </a:p>
        </p:txBody>
      </p:sp>
      <p:sp>
        <p:nvSpPr>
          <p:cNvPr id="101" name="Rule"/>
          <p:cNvSpPr/>
          <p:nvPr/>
        </p:nvSpPr>
        <p:spPr>
          <a:xfrm>
            <a:off x="3429000" y="3383280"/>
            <a:ext cx="2286000" cy="51206"/>
          </a:xfrm>
          <a:prstGeom prst="rect">
            <a:avLst/>
          </a:prstGeom>
          <a:solidFill>
            <a:srgbClr val="8E6F3E"/>
          </a:solidFill>
          <a:ln>
            <a:noFill/>
          </a:ln>
        </p:spPr>
        <p:txBody>
          <a:bodyPr wrap="square" lIns="27432" tIns="22860" rIns="27432" bIns="22860" anchor="ctr"/>
          <a:lstStyle/>
          <a:p>
            <a:pPr>
              <a:buNone/>
            </a:pP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2E37B-E779-9984-4ACB-76844DC8CEAC}"/>
            </a:ext>
          </a:extLst>
        </p:cNvPr>
        <p:cNvGrpSpPr/>
        <p:nvPr/>
      </p:nvGrpSpPr>
      <p:grpSpPr>
        <a:xfrm>
          <a:off x="0" y="0"/>
          <a:ext cx="0" cy="0"/>
          <a:chOff x="0" y="0"/>
          <a:chExt cx="0" cy="0"/>
        </a:xfrm>
      </p:grpSpPr>
      <p:sp>
        <p:nvSpPr>
          <p:cNvPr id="100" name="SectionLabel">
            <a:extLst>
              <a:ext uri="{FF2B5EF4-FFF2-40B4-BE49-F238E27FC236}">
                <a16:creationId xmlns:a16="http://schemas.microsoft.com/office/drawing/2014/main" id="{38E173AB-AB95-B84E-5866-71C33DA07EFD}"/>
              </a:ext>
            </a:extLst>
          </p:cNvPr>
          <p:cNvSpPr txBox="1"/>
          <p:nvPr/>
        </p:nvSpPr>
        <p:spPr>
          <a:xfrm>
            <a:off x="685800" y="1243584"/>
            <a:ext cx="7772400" cy="365760"/>
          </a:xfrm>
          <a:prstGeom prst="rect">
            <a:avLst/>
          </a:prstGeom>
          <a:noFill/>
          <a:ln>
            <a:noFill/>
          </a:ln>
        </p:spPr>
        <p:txBody>
          <a:bodyPr wrap="square" lIns="0" tIns="0" rIns="0" bIns="0" anchor="t"/>
          <a:lstStyle/>
          <a:p>
            <a:pPr algn="ctr">
              <a:buNone/>
            </a:pPr>
            <a:r>
              <a:rPr lang="en-US" sz="2000" b="1" i="0" dirty="0">
                <a:solidFill>
                  <a:srgbClr val="8E6F3E"/>
                </a:solidFill>
              </a:rPr>
              <a:t>SECTION 5</a:t>
            </a:r>
          </a:p>
        </p:txBody>
      </p:sp>
      <p:sp>
        <p:nvSpPr>
          <p:cNvPr id="2" name="Title 1">
            <a:extLst>
              <a:ext uri="{FF2B5EF4-FFF2-40B4-BE49-F238E27FC236}">
                <a16:creationId xmlns:a16="http://schemas.microsoft.com/office/drawing/2014/main" id="{7398C1B7-8695-7B85-0557-BFB1EE58A8C9}"/>
              </a:ext>
            </a:extLst>
          </p:cNvPr>
          <p:cNvSpPr>
            <a:spLocks noGrp="1"/>
          </p:cNvSpPr>
          <p:nvPr>
            <p:ph type="title"/>
          </p:nvPr>
        </p:nvSpPr>
        <p:spPr>
          <a:xfrm>
            <a:off x="685800" y="1700784"/>
            <a:ext cx="7772400" cy="1005840"/>
          </a:xfrm>
        </p:spPr>
        <p:txBody>
          <a:bodyPr>
            <a:normAutofit/>
          </a:bodyPr>
          <a:lstStyle/>
          <a:p>
            <a:pPr algn="ctr">
              <a:buNone/>
              <a:defRPr b="0"/>
            </a:pPr>
            <a:r>
              <a:rPr lang="en-US" sz="4000" b="0" i="0" dirty="0">
                <a:solidFill>
                  <a:srgbClr val="000000"/>
                </a:solidFill>
              </a:rPr>
              <a:t>COST</a:t>
            </a:r>
          </a:p>
        </p:txBody>
      </p:sp>
      <p:sp>
        <p:nvSpPr>
          <p:cNvPr id="3" name="Slide Number Placeholder 3">
            <a:extLst>
              <a:ext uri="{FF2B5EF4-FFF2-40B4-BE49-F238E27FC236}">
                <a16:creationId xmlns:a16="http://schemas.microsoft.com/office/drawing/2014/main" id="{92DC0E80-2461-F2A9-BDB5-60EEC562A08E}"/>
              </a:ext>
            </a:extLst>
          </p:cNvPr>
          <p:cNvSpPr>
            <a:spLocks noGrp="1"/>
          </p:cNvSpPr>
          <p:nvPr>
            <p:ph type="sldNum" sz="quarter" idx="4"/>
          </p:nvPr>
        </p:nvSpPr>
        <p:spPr/>
        <p:txBody>
          <a:bodyPr/>
          <a:lstStyle/>
          <a:p>
            <a:fld id="{B7EB45DA-9A0D-DC49-8E02-F30A5DDC21C3}" type="slidenum">
              <a:rPr lang="en-US" smtClean="0"/>
              <a:t>28</a:t>
            </a:fld>
            <a:endParaRPr lang="en-US"/>
          </a:p>
        </p:txBody>
      </p:sp>
      <p:sp>
        <p:nvSpPr>
          <p:cNvPr id="103" name="Rule">
            <a:extLst>
              <a:ext uri="{FF2B5EF4-FFF2-40B4-BE49-F238E27FC236}">
                <a16:creationId xmlns:a16="http://schemas.microsoft.com/office/drawing/2014/main" id="{44417FAC-1787-E1F5-46EF-6585A0A7C1E1}"/>
              </a:ext>
            </a:extLst>
          </p:cNvPr>
          <p:cNvSpPr/>
          <p:nvPr/>
        </p:nvSpPr>
        <p:spPr>
          <a:xfrm>
            <a:off x="3429000" y="3458607"/>
            <a:ext cx="2286000" cy="51206"/>
          </a:xfrm>
          <a:prstGeom prst="rect">
            <a:avLst/>
          </a:prstGeom>
          <a:solidFill>
            <a:srgbClr val="8E6F3E"/>
          </a:solidFill>
          <a:ln>
            <a:noFill/>
          </a:ln>
        </p:spPr>
        <p:txBody>
          <a:bodyPr wrap="square" lIns="27432" tIns="22860" rIns="27432" bIns="22860" anchor="ctr"/>
          <a:lstStyle/>
          <a:p>
            <a:pPr>
              <a:buNone/>
            </a:pPr>
            <a:endParaRPr lang="en-US"/>
          </a:p>
        </p:txBody>
      </p:sp>
      <p:sp>
        <p:nvSpPr>
          <p:cNvPr id="130" name="SubLine">
            <a:extLst>
              <a:ext uri="{FF2B5EF4-FFF2-40B4-BE49-F238E27FC236}">
                <a16:creationId xmlns:a16="http://schemas.microsoft.com/office/drawing/2014/main" id="{80BEE496-3BC2-E5D7-3D0C-4145EAC7EDE6}"/>
              </a:ext>
            </a:extLst>
          </p:cNvPr>
          <p:cNvSpPr txBox="1"/>
          <p:nvPr/>
        </p:nvSpPr>
        <p:spPr>
          <a:xfrm>
            <a:off x="274320" y="2808295"/>
            <a:ext cx="8595360" cy="274320"/>
          </a:xfrm>
          <a:prstGeom prst="rect">
            <a:avLst/>
          </a:prstGeom>
          <a:noFill/>
          <a:ln>
            <a:noFill/>
          </a:ln>
        </p:spPr>
        <p:txBody>
          <a:bodyPr wrap="square" lIns="0" tIns="0" rIns="0" bIns="0" anchor="t"/>
          <a:lstStyle/>
          <a:p>
            <a:pPr algn="ctr">
              <a:spcAft>
                <a:spcPts val="0"/>
              </a:spcAft>
              <a:buNone/>
            </a:pPr>
            <a:r>
              <a:rPr lang="en-US" dirty="0">
                <a:solidFill>
                  <a:srgbClr val="555960"/>
                </a:solidFill>
              </a:rPr>
              <a:t>We’ve talked about probability. Now let’s add cost.</a:t>
            </a:r>
            <a:endParaRPr lang="en-US" sz="1800" b="0" dirty="0">
              <a:solidFill>
                <a:srgbClr val="555960"/>
              </a:solidFill>
            </a:endParaRPr>
          </a:p>
        </p:txBody>
      </p:sp>
    </p:spTree>
    <p:extLst>
      <p:ext uri="{BB962C8B-B14F-4D97-AF65-F5344CB8AC3E}">
        <p14:creationId xmlns:p14="http://schemas.microsoft.com/office/powerpoint/2010/main" val="2683585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cost discussion</a:t>
            </a:r>
          </a:p>
        </p:txBody>
      </p:sp>
      <p:sp>
        <p:nvSpPr>
          <p:cNvPr id="3" name="Slide Number Placeholder 3"/>
          <p:cNvSpPr>
            <a:spLocks noGrp="1"/>
          </p:cNvSpPr>
          <p:nvPr>
            <p:ph type="sldNum" sz="quarter" idx="4"/>
          </p:nvPr>
        </p:nvSpPr>
        <p:spPr/>
        <p:txBody>
          <a:bodyPr/>
          <a:lstStyle/>
          <a:p>
            <a:fld id="{B7EB45DA-9A0D-DC49-8E02-F30A5DDC21C3}" type="slidenum">
              <a:rPr lang="en-US" smtClean="0"/>
              <a:t>29</a:t>
            </a:fld>
            <a:endParaRPr lang="en-US"/>
          </a:p>
        </p:txBody>
      </p:sp>
      <p:sp>
        <p:nvSpPr>
          <p:cNvPr id="100" name="EqBox"/>
          <p:cNvSpPr txBox="1"/>
          <p:nvPr/>
        </p:nvSpPr>
        <p:spPr>
          <a:xfrm>
            <a:off x="274320" y="1554480"/>
            <a:ext cx="8595360" cy="822960"/>
          </a:xfrm>
          <a:prstGeom prst="rect">
            <a:avLst/>
          </a:prstGeom>
          <a:noFill/>
          <a:ln>
            <a:noFill/>
          </a:ln>
        </p:spPr>
        <p:txBody>
          <a:bodyPr wrap="square" lIns="0" tIns="0" rIns="0" bIns="0" anchor="ctr"/>
          <a:lstStyle/>
          <a:p>
            <a:pPr algn="ctr">
              <a:spcAft>
                <a:spcPts val="0"/>
              </a:spcAft>
              <a:buNone/>
            </a:pPr>
            <a:r>
              <a:rPr lang="en-US" sz="5400" b="0" i="1" dirty="0">
                <a:solidFill>
                  <a:srgbClr val="5C4826"/>
                </a:solidFill>
              </a:rPr>
              <a:t>p(T,M,R,H)</a:t>
            </a:r>
          </a:p>
        </p:txBody>
      </p:sp>
      <p:sp>
        <p:nvSpPr>
          <p:cNvPr id="101" name="EqGloss"/>
          <p:cNvSpPr txBox="1"/>
          <p:nvPr/>
        </p:nvSpPr>
        <p:spPr>
          <a:xfrm>
            <a:off x="274320" y="2423160"/>
            <a:ext cx="8595360" cy="365760"/>
          </a:xfrm>
          <a:prstGeom prst="rect">
            <a:avLst/>
          </a:prstGeom>
          <a:noFill/>
          <a:ln>
            <a:noFill/>
          </a:ln>
        </p:spPr>
        <p:txBody>
          <a:bodyPr wrap="square" lIns="0" tIns="0" rIns="0" bIns="0" anchor="t"/>
          <a:lstStyle/>
          <a:p>
            <a:pPr algn="ctr">
              <a:spcAft>
                <a:spcPts val="0"/>
              </a:spcAft>
              <a:buNone/>
            </a:pPr>
            <a:r>
              <a:rPr lang="en-US" sz="1800" b="0" i="0" dirty="0">
                <a:solidFill>
                  <a:srgbClr val="555960"/>
                </a:solidFill>
              </a:rPr>
              <a:t>Probability that one attempt produces an acceptable candidate</a:t>
            </a:r>
          </a:p>
        </p:txBody>
      </p:sp>
      <p:sp>
        <p:nvSpPr>
          <p:cNvPr id="102" name="Pivot"/>
          <p:cNvSpPr txBox="1"/>
          <p:nvPr/>
        </p:nvSpPr>
        <p:spPr>
          <a:xfrm>
            <a:off x="274320" y="3566160"/>
            <a:ext cx="8595360" cy="54864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2000" b="1" i="0" dirty="0">
                <a:solidFill>
                  <a:srgbClr val="5C4826"/>
                </a:solidFill>
              </a:rPr>
              <a:t>But engineering does not maximize probability at any cost.</a:t>
            </a:r>
          </a:p>
        </p:txBody>
      </p:sp>
      <p:sp>
        <p:nvSpPr>
          <p:cNvPr id="103" name="Ask"/>
          <p:cNvSpPr txBox="1"/>
          <p:nvPr/>
        </p:nvSpPr>
        <p:spPr>
          <a:xfrm>
            <a:off x="274320" y="4663440"/>
            <a:ext cx="8595360" cy="914400"/>
          </a:xfrm>
          <a:prstGeom prst="rect">
            <a:avLst/>
          </a:prstGeom>
          <a:solidFill>
            <a:srgbClr val="FBF8F2"/>
          </a:solidFill>
          <a:ln w="19050">
            <a:solidFill>
              <a:srgbClr val="8E6F3E"/>
            </a:solidFill>
          </a:ln>
        </p:spPr>
        <p:txBody>
          <a:bodyPr wrap="square" lIns="182880" tIns="22860" rIns="182880" bIns="22860" anchor="ctr"/>
          <a:lstStyle/>
          <a:p>
            <a:pPr algn="ctr">
              <a:spcAft>
                <a:spcPts val="0"/>
              </a:spcAft>
              <a:buNone/>
            </a:pPr>
            <a:r>
              <a:rPr lang="en-US" sz="2800" b="1" i="0" dirty="0">
                <a:solidFill>
                  <a:srgbClr val="8E6F3E"/>
                </a:solidFill>
              </a:rPr>
              <a:t>What does modeling cost? What does it buy?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2532" cy="638175"/>
          </a:xfrm>
        </p:spPr>
        <p:txBody>
          <a:bodyPr>
            <a:normAutofit fontScale="90000"/>
          </a:bodyPr>
          <a:lstStyle/>
          <a:p>
            <a:r>
              <a:rPr lang="en-US" dirty="0"/>
              <a:t>If code gets cheaper, which side of the ledger changes?</a:t>
            </a:r>
          </a:p>
        </p:txBody>
      </p:sp>
      <p:sp>
        <p:nvSpPr>
          <p:cNvPr id="3" name="Slide Number Placeholder 3"/>
          <p:cNvSpPr>
            <a:spLocks noGrp="1"/>
          </p:cNvSpPr>
          <p:nvPr>
            <p:ph type="sldNum" sz="quarter" idx="4"/>
          </p:nvPr>
        </p:nvSpPr>
        <p:spPr/>
        <p:txBody>
          <a:bodyPr/>
          <a:lstStyle/>
          <a:p>
            <a:fld id="{B7EB45DA-9A0D-DC49-8E02-F30A5DDC21C3}" type="slidenum">
              <a:rPr lang="en-US" smtClean="0"/>
              <a:t>30</a:t>
            </a:fld>
            <a:endParaRPr lang="en-US"/>
          </a:p>
        </p:txBody>
      </p:sp>
      <p:sp>
        <p:nvSpPr>
          <p:cNvPr id="104" name="RecallLbl"/>
          <p:cNvSpPr txBox="1"/>
          <p:nvPr/>
        </p:nvSpPr>
        <p:spPr>
          <a:xfrm>
            <a:off x="274320" y="1097280"/>
            <a:ext cx="8595360" cy="320040"/>
          </a:xfrm>
          <a:prstGeom prst="rect">
            <a:avLst/>
          </a:prstGeom>
          <a:noFill/>
          <a:ln>
            <a:noFill/>
          </a:ln>
        </p:spPr>
        <p:txBody>
          <a:bodyPr wrap="square" lIns="0" tIns="0" rIns="0" bIns="0" anchor="t"/>
          <a:lstStyle/>
          <a:p>
            <a:pPr algn="l">
              <a:spcAft>
                <a:spcPts val="0"/>
              </a:spcAft>
              <a:buNone/>
            </a:pPr>
            <a:r>
              <a:rPr lang="en-US" sz="1400" b="1" i="0" dirty="0">
                <a:solidFill>
                  <a:srgbClr val="8E6F3E"/>
                </a:solidFill>
              </a:rPr>
              <a:t>WE ASKED EARLIER</a:t>
            </a:r>
          </a:p>
        </p:txBody>
      </p:sp>
      <p:sp>
        <p:nvSpPr>
          <p:cNvPr id="105" name="Recall1"/>
          <p:cNvSpPr txBox="1"/>
          <p:nvPr/>
        </p:nvSpPr>
        <p:spPr>
          <a:xfrm>
            <a:off x="274320" y="1463040"/>
            <a:ext cx="2682240" cy="1188720"/>
          </a:xfrm>
          <a:prstGeom prst="rect">
            <a:avLst/>
          </a:prstGeom>
          <a:solidFill>
            <a:srgbClr val="FBF8F2"/>
          </a:solidFill>
          <a:ln w="9525">
            <a:solidFill>
              <a:srgbClr val="C9B991"/>
            </a:solidFill>
          </a:ln>
        </p:spPr>
        <p:txBody>
          <a:bodyPr wrap="square" lIns="91440" tIns="91440" rIns="91440" bIns="91440" anchor="t"/>
          <a:lstStyle/>
          <a:p>
            <a:pPr algn="ctr">
              <a:spcAft>
                <a:spcPts val="0"/>
              </a:spcAft>
              <a:buNone/>
            </a:pPr>
            <a:r>
              <a:rPr lang="en-US" sz="1600" b="0" i="0" dirty="0">
                <a:solidFill>
                  <a:srgbClr val="555960"/>
                </a:solidFill>
              </a:rPr>
              <a:t>If this works, why do software engineers draw boxes and arrows for a day, then go code for a week?</a:t>
            </a:r>
          </a:p>
        </p:txBody>
      </p:sp>
      <p:sp>
        <p:nvSpPr>
          <p:cNvPr id="106" name="Recall2"/>
          <p:cNvSpPr txBox="1"/>
          <p:nvPr/>
        </p:nvSpPr>
        <p:spPr>
          <a:xfrm>
            <a:off x="3230880" y="1463040"/>
            <a:ext cx="2682240" cy="1188720"/>
          </a:xfrm>
          <a:prstGeom prst="rect">
            <a:avLst/>
          </a:prstGeom>
          <a:solidFill>
            <a:srgbClr val="FBF8F2"/>
          </a:solidFill>
          <a:ln w="9525">
            <a:solidFill>
              <a:srgbClr val="C9B991"/>
            </a:solidFill>
          </a:ln>
        </p:spPr>
        <p:txBody>
          <a:bodyPr wrap="square" lIns="91440" tIns="91440" rIns="91440" bIns="91440" anchor="t"/>
          <a:lstStyle/>
          <a:p>
            <a:pPr algn="ctr">
              <a:spcAft>
                <a:spcPts val="0"/>
              </a:spcAft>
              <a:buNone/>
            </a:pPr>
            <a:r>
              <a:rPr lang="en-US" sz="1600" b="0" i="0" dirty="0">
                <a:solidFill>
                  <a:srgbClr val="555960"/>
                </a:solidFill>
              </a:rPr>
              <a:t>Why is outsourcing software development so hard?</a:t>
            </a:r>
          </a:p>
        </p:txBody>
      </p:sp>
      <p:sp>
        <p:nvSpPr>
          <p:cNvPr id="107" name="Recall3"/>
          <p:cNvSpPr txBox="1"/>
          <p:nvPr/>
        </p:nvSpPr>
        <p:spPr>
          <a:xfrm>
            <a:off x="6187440" y="1463040"/>
            <a:ext cx="2682240" cy="1188720"/>
          </a:xfrm>
          <a:prstGeom prst="rect">
            <a:avLst/>
          </a:prstGeom>
          <a:solidFill>
            <a:srgbClr val="FBF8F2"/>
          </a:solidFill>
          <a:ln w="9525">
            <a:solidFill>
              <a:srgbClr val="C9B991"/>
            </a:solidFill>
          </a:ln>
        </p:spPr>
        <p:txBody>
          <a:bodyPr wrap="square" lIns="91440" tIns="91440" rIns="91440" bIns="91440" anchor="t"/>
          <a:lstStyle/>
          <a:p>
            <a:pPr algn="ctr">
              <a:spcAft>
                <a:spcPts val="0"/>
              </a:spcAft>
              <a:buNone/>
            </a:pPr>
            <a:r>
              <a:rPr lang="en-US" sz="1600" b="0" i="0" dirty="0">
                <a:solidFill>
                  <a:srgbClr val="555960"/>
                </a:solidFill>
              </a:rPr>
              <a:t>And does GenAI change this?</a:t>
            </a:r>
          </a:p>
        </p:txBody>
      </p:sp>
      <p:sp>
        <p:nvSpPr>
          <p:cNvPr id="108" name="NewQ"/>
          <p:cNvSpPr txBox="1"/>
          <p:nvPr/>
        </p:nvSpPr>
        <p:spPr>
          <a:xfrm>
            <a:off x="274320" y="2926080"/>
            <a:ext cx="8595360" cy="1188720"/>
          </a:xfrm>
          <a:prstGeom prst="rect">
            <a:avLst/>
          </a:prstGeom>
          <a:solidFill>
            <a:srgbClr val="FBF8F2"/>
          </a:solidFill>
          <a:ln w="19050">
            <a:solidFill>
              <a:srgbClr val="8E6F3E"/>
            </a:solidFill>
          </a:ln>
        </p:spPr>
        <p:txBody>
          <a:bodyPr wrap="square" lIns="182880" tIns="22860" rIns="182880" bIns="22860" anchor="ctr"/>
          <a:lstStyle/>
          <a:p>
            <a:pPr algn="ctr">
              <a:spcAft>
                <a:spcPts val="0"/>
              </a:spcAft>
              <a:buNone/>
            </a:pPr>
            <a:r>
              <a:rPr lang="en-US" sz="2200" b="1" i="0" dirty="0">
                <a:solidFill>
                  <a:srgbClr val="8E6F3E"/>
                </a:solidFill>
              </a:rPr>
              <a:t>Suppose implementation becomes dramatically cheaper. How does that change the cost/benefit calculation for modeling?</a:t>
            </a:r>
          </a:p>
        </p:txBody>
      </p:sp>
      <p:sp>
        <p:nvSpPr>
          <p:cNvPr id="109" name="Close"/>
          <p:cNvSpPr txBox="1"/>
          <p:nvPr/>
        </p:nvSpPr>
        <p:spPr>
          <a:xfrm>
            <a:off x="274320" y="4663440"/>
            <a:ext cx="8595360" cy="1005840"/>
          </a:xfrm>
          <a:prstGeom prst="rect">
            <a:avLst/>
          </a:prstGeom>
          <a:noFill/>
          <a:ln>
            <a:noFill/>
          </a:ln>
        </p:spPr>
        <p:txBody>
          <a:bodyPr wrap="square" lIns="0" tIns="0" rIns="0" bIns="0" anchor="ctr"/>
          <a:lstStyle/>
          <a:p>
            <a:pPr algn="ctr">
              <a:spcAft>
                <a:spcPts val="0"/>
              </a:spcAft>
              <a:buNone/>
            </a:pPr>
            <a:r>
              <a:rPr lang="en-US" sz="2400" b="0" i="1" dirty="0">
                <a:solidFill>
                  <a:srgbClr val="5C4826"/>
                </a:solidFill>
              </a:rPr>
              <a:t>When is whiteboard + code economically rational,</a:t>
            </a:r>
          </a:p>
          <a:p>
            <a:pPr algn="ctr">
              <a:spcAft>
                <a:spcPts val="0"/>
              </a:spcAft>
              <a:buNone/>
            </a:pPr>
            <a:r>
              <a:rPr lang="en-US" sz="2400" b="0" i="1" dirty="0">
                <a:solidFill>
                  <a:srgbClr val="5C4826"/>
                </a:solidFill>
              </a:rPr>
              <a:t>and when is an explicit model worth maintaining?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cheap can we make the implementer?</a:t>
            </a:r>
          </a:p>
        </p:txBody>
      </p:sp>
      <p:sp>
        <p:nvSpPr>
          <p:cNvPr id="3" name="Slide Number Placeholder 3"/>
          <p:cNvSpPr>
            <a:spLocks noGrp="1"/>
          </p:cNvSpPr>
          <p:nvPr>
            <p:ph type="sldNum" sz="quarter" idx="4"/>
          </p:nvPr>
        </p:nvSpPr>
        <p:spPr/>
        <p:txBody>
          <a:bodyPr/>
          <a:lstStyle/>
          <a:p>
            <a:fld id="{B7EB45DA-9A0D-DC49-8E02-F30A5DDC21C3}" type="slidenum">
              <a:rPr lang="en-US" smtClean="0"/>
              <a:t>31</a:t>
            </a:fld>
            <a:endParaRPr lang="en-US"/>
          </a:p>
        </p:txBody>
      </p:sp>
      <p:sp>
        <p:nvSpPr>
          <p:cNvPr id="100" name="ScaffLbl"/>
          <p:cNvSpPr txBox="1"/>
          <p:nvPr/>
        </p:nvSpPr>
        <p:spPr>
          <a:xfrm>
            <a:off x="274320" y="880000"/>
            <a:ext cx="8595360" cy="230000"/>
          </a:xfrm>
          <a:prstGeom prst="rect">
            <a:avLst/>
          </a:prstGeom>
          <a:noFill/>
          <a:ln>
            <a:noFill/>
          </a:ln>
        </p:spPr>
        <p:txBody>
          <a:bodyPr wrap="square" lIns="0" tIns="0" rIns="0" bIns="0" anchor="ctr"/>
          <a:lstStyle/>
          <a:p>
            <a:pPr algn="ctr">
              <a:spcAft>
                <a:spcPts val="0"/>
              </a:spcAft>
              <a:buNone/>
            </a:pPr>
            <a:r>
              <a:rPr lang="en-US" sz="1300" b="1" i="0" dirty="0">
                <a:solidFill>
                  <a:srgbClr val="8E6F3E"/>
                </a:solidFill>
              </a:rPr>
              <a:t>MORE SCAFFOLDING? →</a:t>
            </a:r>
          </a:p>
        </p:txBody>
      </p:sp>
      <p:sp>
        <p:nvSpPr>
          <p:cNvPr id="128" name="VerdBand"/>
          <p:cNvSpPr txBox="1"/>
          <p:nvPr/>
        </p:nvSpPr>
        <p:spPr>
          <a:xfrm>
            <a:off x="274320" y="3470000"/>
            <a:ext cx="8595360" cy="390000"/>
          </a:xfrm>
          <a:prstGeom prst="rect">
            <a:avLst/>
          </a:prstGeom>
          <a:solidFill>
            <a:srgbClr val="F5F1E8"/>
          </a:solidFill>
          <a:ln>
            <a:noFill/>
          </a:ln>
        </p:spPr>
        <p:txBody>
          <a:bodyPr wrap="square" lIns="0" tIns="0" rIns="0" bIns="0" anchor="ctr"/>
          <a:lstStyle/>
          <a:p>
            <a:pPr algn="ctr">
              <a:spcAft>
                <a:spcPts val="0"/>
              </a:spcAft>
              <a:buNone/>
            </a:pPr>
            <a:endParaRPr/>
          </a:p>
        </p:txBody>
      </p:sp>
      <p:sp>
        <p:nvSpPr>
          <p:cNvPr id="110" name="Bar0"/>
          <p:cNvSpPr/>
          <p:nvPr/>
        </p:nvSpPr>
        <p:spPr>
          <a:xfrm>
            <a:off x="474320" y="2270000"/>
            <a:ext cx="674420" cy="110000"/>
          </a:xfrm>
          <a:prstGeom prst="rect">
            <a:avLst/>
          </a:prstGeom>
          <a:solidFill>
            <a:srgbClr val="C9B991"/>
          </a:solidFill>
          <a:ln w="9525">
            <a:solidFill>
              <a:srgbClr val="8E6F3E"/>
            </a:solidFill>
          </a:ln>
        </p:spPr>
        <p:txBody>
          <a:bodyPr/>
          <a:lstStyle/>
          <a:p>
            <a:endParaRPr/>
          </a:p>
        </p:txBody>
      </p:sp>
      <p:sp>
        <p:nvSpPr>
          <p:cNvPr id="120" name="Name0"/>
          <p:cNvSpPr txBox="1"/>
          <p:nvPr/>
        </p:nvSpPr>
        <p:spPr>
          <a:xfrm>
            <a:off x="274320" y="2430000"/>
            <a:ext cx="1074420" cy="790000"/>
          </a:xfrm>
          <a:prstGeom prst="rect">
            <a:avLst/>
          </a:prstGeom>
          <a:noFill/>
          <a:ln>
            <a:noFill/>
          </a:ln>
        </p:spPr>
        <p:txBody>
          <a:bodyPr wrap="square" lIns="18288" tIns="0" rIns="18288" bIns="0" anchor="b"/>
          <a:lstStyle/>
          <a:p>
            <a:pPr algn="ctr">
              <a:spcAft>
                <a:spcPts val="0"/>
              </a:spcAft>
              <a:buNone/>
            </a:pPr>
            <a:r>
              <a:rPr lang="en-US" sz="1600" b="1" i="0" dirty="0">
                <a:solidFill>
                  <a:srgbClr val="5C4826"/>
                </a:solidFill>
              </a:rPr>
              <a:t>1 senior</a:t>
            </a:r>
            <a:br>
              <a:rPr lang="en-US" sz="1600" b="1" i="0" dirty="0"/>
            </a:br>
            <a:r>
              <a:rPr lang="en-US" sz="1600" b="1" i="0" dirty="0">
                <a:solidFill>
                  <a:srgbClr val="5C4826"/>
                </a:solidFill>
              </a:rPr>
              <a:t>engineer</a:t>
            </a:r>
          </a:p>
        </p:txBody>
      </p:sp>
      <p:sp>
        <p:nvSpPr>
          <p:cNvPr id="130" name="Verd0"/>
          <p:cNvSpPr txBox="1"/>
          <p:nvPr/>
        </p:nvSpPr>
        <p:spPr>
          <a:xfrm>
            <a:off x="274320" y="3495000"/>
            <a:ext cx="1074420" cy="340000"/>
          </a:xfrm>
          <a:prstGeom prst="rect">
            <a:avLst/>
          </a:prstGeom>
          <a:noFill/>
          <a:ln>
            <a:noFill/>
          </a:ln>
        </p:spPr>
        <p:txBody>
          <a:bodyPr wrap="square" lIns="0" tIns="0" rIns="0" bIns="0" anchor="ctr"/>
          <a:lstStyle/>
          <a:p>
            <a:pPr algn="ctr">
              <a:spcAft>
                <a:spcPts val="0"/>
              </a:spcAft>
              <a:buNone/>
            </a:pPr>
            <a:r>
              <a:rPr lang="en-US" sz="2200" b="1" i="0" dirty="0">
                <a:solidFill>
                  <a:srgbClr val="8E6F3E"/>
                </a:solidFill>
              </a:rPr>
              <a:t>✓</a:t>
            </a:r>
          </a:p>
        </p:txBody>
      </p:sp>
      <p:sp>
        <p:nvSpPr>
          <p:cNvPr id="111" name="Bar1"/>
          <p:cNvSpPr/>
          <p:nvPr/>
        </p:nvSpPr>
        <p:spPr>
          <a:xfrm>
            <a:off x="1548740" y="2115000"/>
            <a:ext cx="674420" cy="265000"/>
          </a:xfrm>
          <a:prstGeom prst="rect">
            <a:avLst/>
          </a:prstGeom>
          <a:solidFill>
            <a:srgbClr val="C9B991"/>
          </a:solidFill>
          <a:ln w="9525">
            <a:solidFill>
              <a:srgbClr val="8E6F3E"/>
            </a:solidFill>
          </a:ln>
        </p:spPr>
        <p:txBody>
          <a:bodyPr/>
          <a:lstStyle/>
          <a:p>
            <a:endParaRPr/>
          </a:p>
        </p:txBody>
      </p:sp>
      <p:sp>
        <p:nvSpPr>
          <p:cNvPr id="121" name="Name1"/>
          <p:cNvSpPr txBox="1"/>
          <p:nvPr/>
        </p:nvSpPr>
        <p:spPr>
          <a:xfrm>
            <a:off x="1348740" y="2430000"/>
            <a:ext cx="1074420" cy="790000"/>
          </a:xfrm>
          <a:prstGeom prst="rect">
            <a:avLst/>
          </a:prstGeom>
          <a:noFill/>
          <a:ln>
            <a:noFill/>
          </a:ln>
        </p:spPr>
        <p:txBody>
          <a:bodyPr wrap="square" lIns="18288" tIns="0" rIns="18288" bIns="0" anchor="b"/>
          <a:lstStyle/>
          <a:p>
            <a:pPr algn="ctr">
              <a:spcAft>
                <a:spcPts val="0"/>
              </a:spcAft>
              <a:buNone/>
            </a:pPr>
            <a:r>
              <a:rPr lang="en-US" sz="1600" b="1" i="0" dirty="0">
                <a:solidFill>
                  <a:srgbClr val="5C4826"/>
                </a:solidFill>
              </a:rPr>
              <a:t>1 junior</a:t>
            </a:r>
            <a:br>
              <a:rPr lang="en-US" sz="1600" b="1" i="0"/>
            </a:br>
            <a:r>
              <a:rPr lang="en-US" sz="1600" b="1" i="0" dirty="0">
                <a:solidFill>
                  <a:srgbClr val="5C4826"/>
                </a:solidFill>
              </a:rPr>
              <a:t>engineer</a:t>
            </a:r>
          </a:p>
        </p:txBody>
      </p:sp>
      <p:sp>
        <p:nvSpPr>
          <p:cNvPr id="131" name="Verd1"/>
          <p:cNvSpPr txBox="1"/>
          <p:nvPr/>
        </p:nvSpPr>
        <p:spPr>
          <a:xfrm>
            <a:off x="1348740" y="3495000"/>
            <a:ext cx="1074420" cy="340000"/>
          </a:xfrm>
          <a:prstGeom prst="rect">
            <a:avLst/>
          </a:prstGeom>
          <a:noFill/>
          <a:ln>
            <a:noFill/>
          </a:ln>
        </p:spPr>
        <p:txBody>
          <a:bodyPr wrap="square" lIns="0" tIns="0" rIns="0" bIns="0" anchor="ctr"/>
          <a:lstStyle/>
          <a:p>
            <a:pPr algn="ctr">
              <a:spcAft>
                <a:spcPts val="0"/>
              </a:spcAft>
              <a:buNone/>
            </a:pPr>
            <a:r>
              <a:rPr lang="en-US" sz="2200" b="1" i="0" dirty="0">
                <a:solidFill>
                  <a:srgbClr val="8E6F3E"/>
                </a:solidFill>
              </a:rPr>
              <a:t>✓</a:t>
            </a:r>
          </a:p>
        </p:txBody>
      </p:sp>
      <p:sp>
        <p:nvSpPr>
          <p:cNvPr id="112" name="Bar2"/>
          <p:cNvSpPr/>
          <p:nvPr/>
        </p:nvSpPr>
        <p:spPr>
          <a:xfrm>
            <a:off x="2623160" y="1960000"/>
            <a:ext cx="674420" cy="420000"/>
          </a:xfrm>
          <a:prstGeom prst="rect">
            <a:avLst/>
          </a:prstGeom>
          <a:solidFill>
            <a:srgbClr val="C9B991"/>
          </a:solidFill>
          <a:ln w="9525">
            <a:solidFill>
              <a:srgbClr val="8E6F3E"/>
            </a:solidFill>
          </a:ln>
        </p:spPr>
        <p:txBody>
          <a:bodyPr/>
          <a:lstStyle/>
          <a:p>
            <a:endParaRPr/>
          </a:p>
        </p:txBody>
      </p:sp>
      <p:sp>
        <p:nvSpPr>
          <p:cNvPr id="122" name="Name2"/>
          <p:cNvSpPr txBox="1"/>
          <p:nvPr/>
        </p:nvSpPr>
        <p:spPr>
          <a:xfrm>
            <a:off x="2423160" y="2430000"/>
            <a:ext cx="1074420" cy="790000"/>
          </a:xfrm>
          <a:prstGeom prst="rect">
            <a:avLst/>
          </a:prstGeom>
          <a:noFill/>
          <a:ln>
            <a:noFill/>
          </a:ln>
        </p:spPr>
        <p:txBody>
          <a:bodyPr wrap="square" lIns="18288" tIns="0" rIns="18288" bIns="0" anchor="b"/>
          <a:lstStyle/>
          <a:p>
            <a:pPr algn="ctr">
              <a:spcAft>
                <a:spcPts val="0"/>
              </a:spcAft>
              <a:buNone/>
            </a:pPr>
            <a:r>
              <a:rPr lang="en-US" sz="1600" b="1" i="0" dirty="0">
                <a:solidFill>
                  <a:srgbClr val="5C4826"/>
                </a:solidFill>
              </a:rPr>
              <a:t>1 Purdue</a:t>
            </a:r>
            <a:br>
              <a:rPr lang="en-US" sz="1600" b="1" i="0"/>
            </a:br>
            <a:r>
              <a:rPr lang="en-US" sz="1600" b="1" i="0" dirty="0">
                <a:solidFill>
                  <a:srgbClr val="5C4826"/>
                </a:solidFill>
              </a:rPr>
              <a:t>intern</a:t>
            </a:r>
          </a:p>
        </p:txBody>
      </p:sp>
      <p:sp>
        <p:nvSpPr>
          <p:cNvPr id="132" name="Verd2"/>
          <p:cNvSpPr txBox="1"/>
          <p:nvPr/>
        </p:nvSpPr>
        <p:spPr>
          <a:xfrm>
            <a:off x="2423160" y="3495000"/>
            <a:ext cx="1074420" cy="340000"/>
          </a:xfrm>
          <a:prstGeom prst="rect">
            <a:avLst/>
          </a:prstGeom>
          <a:noFill/>
          <a:ln>
            <a:noFill/>
          </a:ln>
        </p:spPr>
        <p:txBody>
          <a:bodyPr wrap="square" lIns="0" tIns="0" rIns="0" bIns="0" anchor="ctr"/>
          <a:lstStyle/>
          <a:p>
            <a:pPr algn="ctr">
              <a:spcAft>
                <a:spcPts val="0"/>
              </a:spcAft>
              <a:buNone/>
            </a:pPr>
            <a:r>
              <a:rPr lang="en-US" sz="2200" b="1" i="0" dirty="0">
                <a:solidFill>
                  <a:srgbClr val="8E6F3E"/>
                </a:solidFill>
              </a:rPr>
              <a:t>✓</a:t>
            </a:r>
          </a:p>
        </p:txBody>
      </p:sp>
      <p:sp>
        <p:nvSpPr>
          <p:cNvPr id="113" name="Bar3"/>
          <p:cNvSpPr/>
          <p:nvPr/>
        </p:nvSpPr>
        <p:spPr>
          <a:xfrm>
            <a:off x="3697580" y="1805000"/>
            <a:ext cx="674420" cy="575000"/>
          </a:xfrm>
          <a:prstGeom prst="rect">
            <a:avLst/>
          </a:prstGeom>
          <a:solidFill>
            <a:srgbClr val="C9B991"/>
          </a:solidFill>
          <a:ln w="9525">
            <a:solidFill>
              <a:srgbClr val="8E6F3E"/>
            </a:solidFill>
          </a:ln>
        </p:spPr>
        <p:txBody>
          <a:bodyPr/>
          <a:lstStyle/>
          <a:p>
            <a:endParaRPr/>
          </a:p>
        </p:txBody>
      </p:sp>
      <p:sp>
        <p:nvSpPr>
          <p:cNvPr id="123" name="Name3"/>
          <p:cNvSpPr txBox="1"/>
          <p:nvPr/>
        </p:nvSpPr>
        <p:spPr>
          <a:xfrm>
            <a:off x="3497580" y="2430000"/>
            <a:ext cx="1074420" cy="790000"/>
          </a:xfrm>
          <a:prstGeom prst="rect">
            <a:avLst/>
          </a:prstGeom>
          <a:noFill/>
          <a:ln>
            <a:noFill/>
          </a:ln>
        </p:spPr>
        <p:txBody>
          <a:bodyPr wrap="square" lIns="18288" tIns="0" rIns="18288" bIns="0" anchor="b"/>
          <a:lstStyle/>
          <a:p>
            <a:pPr algn="ctr">
              <a:spcAft>
                <a:spcPts val="0"/>
              </a:spcAft>
              <a:buNone/>
            </a:pPr>
            <a:r>
              <a:rPr lang="en-US" sz="1600" b="1" i="0" dirty="0">
                <a:solidFill>
                  <a:srgbClr val="5C4826"/>
                </a:solidFill>
              </a:rPr>
              <a:t>1 </a:t>
            </a:r>
            <a:r>
              <a:rPr lang="en-US" sz="1600" b="1" dirty="0">
                <a:solidFill>
                  <a:srgbClr val="5C4826"/>
                </a:solidFill>
              </a:rPr>
              <a:t>UIUC or GT</a:t>
            </a:r>
          </a:p>
          <a:p>
            <a:pPr algn="ctr">
              <a:spcAft>
                <a:spcPts val="0"/>
              </a:spcAft>
              <a:buNone/>
            </a:pPr>
            <a:r>
              <a:rPr lang="en-US" sz="1600" b="1" i="0" dirty="0">
                <a:solidFill>
                  <a:srgbClr val="5C4826"/>
                </a:solidFill>
              </a:rPr>
              <a:t>Intern</a:t>
            </a:r>
          </a:p>
        </p:txBody>
      </p:sp>
      <p:sp>
        <p:nvSpPr>
          <p:cNvPr id="133" name="Verd3"/>
          <p:cNvSpPr txBox="1"/>
          <p:nvPr/>
        </p:nvSpPr>
        <p:spPr>
          <a:xfrm>
            <a:off x="3497580" y="3495000"/>
            <a:ext cx="1074420" cy="340000"/>
          </a:xfrm>
          <a:prstGeom prst="rect">
            <a:avLst/>
          </a:prstGeom>
          <a:noFill/>
          <a:ln>
            <a:noFill/>
          </a:ln>
        </p:spPr>
        <p:txBody>
          <a:bodyPr wrap="square" lIns="0" tIns="0" rIns="0" bIns="0" anchor="ctr"/>
          <a:lstStyle/>
          <a:p>
            <a:pPr algn="ctr">
              <a:spcAft>
                <a:spcPts val="0"/>
              </a:spcAft>
              <a:buNone/>
            </a:pPr>
            <a:r>
              <a:rPr lang="en-US" sz="2200" b="1" i="0" dirty="0">
                <a:solidFill>
                  <a:srgbClr val="5C4826"/>
                </a:solidFill>
              </a:rPr>
              <a:t>?</a:t>
            </a:r>
          </a:p>
        </p:txBody>
      </p:sp>
      <p:sp>
        <p:nvSpPr>
          <p:cNvPr id="114" name="Bar4"/>
          <p:cNvSpPr/>
          <p:nvPr/>
        </p:nvSpPr>
        <p:spPr>
          <a:xfrm>
            <a:off x="4772000" y="1650000"/>
            <a:ext cx="674420" cy="730000"/>
          </a:xfrm>
          <a:prstGeom prst="rect">
            <a:avLst/>
          </a:prstGeom>
          <a:solidFill>
            <a:srgbClr val="C9B991"/>
          </a:solidFill>
          <a:ln w="9525">
            <a:solidFill>
              <a:srgbClr val="8E6F3E"/>
            </a:solidFill>
          </a:ln>
        </p:spPr>
        <p:txBody>
          <a:bodyPr/>
          <a:lstStyle/>
          <a:p>
            <a:endParaRPr/>
          </a:p>
        </p:txBody>
      </p:sp>
      <p:sp>
        <p:nvSpPr>
          <p:cNvPr id="124" name="Name4"/>
          <p:cNvSpPr txBox="1"/>
          <p:nvPr/>
        </p:nvSpPr>
        <p:spPr>
          <a:xfrm>
            <a:off x="4572000" y="2430000"/>
            <a:ext cx="1074420" cy="790000"/>
          </a:xfrm>
          <a:prstGeom prst="rect">
            <a:avLst/>
          </a:prstGeom>
          <a:noFill/>
          <a:ln>
            <a:noFill/>
          </a:ln>
        </p:spPr>
        <p:txBody>
          <a:bodyPr wrap="square" lIns="18288" tIns="0" rIns="18288" bIns="0" anchor="b"/>
          <a:lstStyle/>
          <a:p>
            <a:pPr algn="ctr">
              <a:spcAft>
                <a:spcPts val="0"/>
              </a:spcAft>
              <a:buNone/>
            </a:pPr>
            <a:r>
              <a:rPr lang="en-US" sz="1600" b="1" i="0" dirty="0">
                <a:solidFill>
                  <a:srgbClr val="5C4826"/>
                </a:solidFill>
              </a:rPr>
              <a:t>1 high-school</a:t>
            </a:r>
            <a:br>
              <a:rPr lang="en-US" sz="1600" b="1" i="0" dirty="0"/>
            </a:br>
            <a:r>
              <a:rPr lang="en-US" sz="1600" b="1" i="0" dirty="0">
                <a:solidFill>
                  <a:srgbClr val="5C4826"/>
                </a:solidFill>
              </a:rPr>
              <a:t>intern</a:t>
            </a:r>
          </a:p>
        </p:txBody>
      </p:sp>
      <p:sp>
        <p:nvSpPr>
          <p:cNvPr id="134" name="Verd4"/>
          <p:cNvSpPr txBox="1"/>
          <p:nvPr/>
        </p:nvSpPr>
        <p:spPr>
          <a:xfrm>
            <a:off x="4572000" y="3495000"/>
            <a:ext cx="1074420" cy="340000"/>
          </a:xfrm>
          <a:prstGeom prst="rect">
            <a:avLst/>
          </a:prstGeom>
          <a:noFill/>
          <a:ln>
            <a:noFill/>
          </a:ln>
        </p:spPr>
        <p:txBody>
          <a:bodyPr wrap="square" lIns="0" tIns="0" rIns="0" bIns="0" anchor="ctr"/>
          <a:lstStyle/>
          <a:p>
            <a:pPr algn="ctr">
              <a:spcAft>
                <a:spcPts val="0"/>
              </a:spcAft>
              <a:buNone/>
            </a:pPr>
            <a:r>
              <a:rPr lang="en-US" sz="2200" b="1" i="0" dirty="0">
                <a:solidFill>
                  <a:srgbClr val="5C4826"/>
                </a:solidFill>
              </a:rPr>
              <a:t>?</a:t>
            </a:r>
          </a:p>
        </p:txBody>
      </p:sp>
      <p:sp>
        <p:nvSpPr>
          <p:cNvPr id="115" name="Bar5"/>
          <p:cNvSpPr/>
          <p:nvPr/>
        </p:nvSpPr>
        <p:spPr>
          <a:xfrm>
            <a:off x="5846420" y="1495000"/>
            <a:ext cx="674420" cy="885000"/>
          </a:xfrm>
          <a:prstGeom prst="rect">
            <a:avLst/>
          </a:prstGeom>
          <a:solidFill>
            <a:srgbClr val="C9B991"/>
          </a:solidFill>
          <a:ln w="9525">
            <a:solidFill>
              <a:srgbClr val="8E6F3E"/>
            </a:solidFill>
          </a:ln>
        </p:spPr>
        <p:txBody>
          <a:bodyPr/>
          <a:lstStyle/>
          <a:p>
            <a:endParaRPr/>
          </a:p>
        </p:txBody>
      </p:sp>
      <p:sp>
        <p:nvSpPr>
          <p:cNvPr id="125" name="Name5"/>
          <p:cNvSpPr txBox="1"/>
          <p:nvPr/>
        </p:nvSpPr>
        <p:spPr>
          <a:xfrm>
            <a:off x="5646420" y="2430000"/>
            <a:ext cx="1074420" cy="790000"/>
          </a:xfrm>
          <a:prstGeom prst="rect">
            <a:avLst/>
          </a:prstGeom>
          <a:noFill/>
          <a:ln>
            <a:noFill/>
          </a:ln>
        </p:spPr>
        <p:txBody>
          <a:bodyPr wrap="square" lIns="18288" tIns="0" rIns="18288" bIns="0" anchor="b"/>
          <a:lstStyle/>
          <a:p>
            <a:pPr algn="ctr">
              <a:spcAft>
                <a:spcPts val="0"/>
              </a:spcAft>
              <a:buNone/>
            </a:pPr>
            <a:r>
              <a:rPr lang="en-US" sz="1600" b="1" i="0" dirty="0">
                <a:solidFill>
                  <a:srgbClr val="5C4826"/>
                </a:solidFill>
              </a:rPr>
              <a:t>10 babies</a:t>
            </a:r>
          </a:p>
        </p:txBody>
      </p:sp>
      <p:sp>
        <p:nvSpPr>
          <p:cNvPr id="135" name="Verd5"/>
          <p:cNvSpPr txBox="1"/>
          <p:nvPr/>
        </p:nvSpPr>
        <p:spPr>
          <a:xfrm>
            <a:off x="5646420" y="3495000"/>
            <a:ext cx="1074420" cy="340000"/>
          </a:xfrm>
          <a:prstGeom prst="rect">
            <a:avLst/>
          </a:prstGeom>
          <a:noFill/>
          <a:ln>
            <a:noFill/>
          </a:ln>
        </p:spPr>
        <p:txBody>
          <a:bodyPr wrap="square" lIns="0" tIns="0" rIns="0" bIns="0" anchor="ctr"/>
          <a:lstStyle/>
          <a:p>
            <a:pPr algn="ctr">
              <a:spcAft>
                <a:spcPts val="0"/>
              </a:spcAft>
              <a:buNone/>
            </a:pPr>
            <a:r>
              <a:rPr lang="en-US" sz="2200" b="1" i="0" dirty="0">
                <a:solidFill>
                  <a:srgbClr val="5C4826"/>
                </a:solidFill>
              </a:rPr>
              <a:t>✗</a:t>
            </a:r>
          </a:p>
        </p:txBody>
      </p:sp>
      <p:sp>
        <p:nvSpPr>
          <p:cNvPr id="116" name="Bar6"/>
          <p:cNvSpPr/>
          <p:nvPr/>
        </p:nvSpPr>
        <p:spPr>
          <a:xfrm>
            <a:off x="6920840" y="1340000"/>
            <a:ext cx="674420" cy="1040000"/>
          </a:xfrm>
          <a:prstGeom prst="rect">
            <a:avLst/>
          </a:prstGeom>
          <a:solidFill>
            <a:srgbClr val="C9B991"/>
          </a:solidFill>
          <a:ln w="9525">
            <a:solidFill>
              <a:srgbClr val="8E6F3E"/>
            </a:solidFill>
          </a:ln>
        </p:spPr>
        <p:txBody>
          <a:bodyPr/>
          <a:lstStyle/>
          <a:p>
            <a:endParaRPr/>
          </a:p>
        </p:txBody>
      </p:sp>
      <p:sp>
        <p:nvSpPr>
          <p:cNvPr id="126" name="Name6"/>
          <p:cNvSpPr txBox="1"/>
          <p:nvPr/>
        </p:nvSpPr>
        <p:spPr>
          <a:xfrm>
            <a:off x="6720840" y="2430000"/>
            <a:ext cx="1074420" cy="790000"/>
          </a:xfrm>
          <a:prstGeom prst="rect">
            <a:avLst/>
          </a:prstGeom>
          <a:noFill/>
          <a:ln>
            <a:noFill/>
          </a:ln>
        </p:spPr>
        <p:txBody>
          <a:bodyPr wrap="square" lIns="18288" tIns="0" rIns="18288" bIns="0" anchor="b"/>
          <a:lstStyle/>
          <a:p>
            <a:pPr algn="ctr">
              <a:spcAft>
                <a:spcPts val="0"/>
              </a:spcAft>
              <a:buNone/>
            </a:pPr>
            <a:r>
              <a:rPr lang="en-US" sz="1600" b="1" i="0" dirty="0">
                <a:solidFill>
                  <a:srgbClr val="5C4826"/>
                </a:solidFill>
              </a:rPr>
              <a:t>1,000</a:t>
            </a:r>
            <a:br>
              <a:rPr lang="en-US" sz="1600" b="1" i="0" dirty="0"/>
            </a:br>
            <a:r>
              <a:rPr lang="en-US" sz="1600" b="1" i="0" dirty="0">
                <a:solidFill>
                  <a:srgbClr val="5C4826"/>
                </a:solidFill>
              </a:rPr>
              <a:t>monkeys</a:t>
            </a:r>
          </a:p>
        </p:txBody>
      </p:sp>
      <p:sp>
        <p:nvSpPr>
          <p:cNvPr id="136" name="Verd6"/>
          <p:cNvSpPr txBox="1"/>
          <p:nvPr/>
        </p:nvSpPr>
        <p:spPr>
          <a:xfrm>
            <a:off x="6720840" y="3495000"/>
            <a:ext cx="1074420" cy="340000"/>
          </a:xfrm>
          <a:prstGeom prst="rect">
            <a:avLst/>
          </a:prstGeom>
          <a:noFill/>
          <a:ln>
            <a:noFill/>
          </a:ln>
        </p:spPr>
        <p:txBody>
          <a:bodyPr wrap="square" lIns="0" tIns="0" rIns="0" bIns="0" anchor="ctr"/>
          <a:lstStyle/>
          <a:p>
            <a:pPr algn="ctr">
              <a:spcAft>
                <a:spcPts val="0"/>
              </a:spcAft>
              <a:buNone/>
            </a:pPr>
            <a:r>
              <a:rPr lang="en-US" sz="2200" b="1" i="0" dirty="0">
                <a:solidFill>
                  <a:srgbClr val="5C4826"/>
                </a:solidFill>
              </a:rPr>
              <a:t>✗</a:t>
            </a:r>
          </a:p>
        </p:txBody>
      </p:sp>
      <p:sp>
        <p:nvSpPr>
          <p:cNvPr id="117" name="Bar7"/>
          <p:cNvSpPr/>
          <p:nvPr/>
        </p:nvSpPr>
        <p:spPr>
          <a:xfrm>
            <a:off x="7995260" y="1185000"/>
            <a:ext cx="674420" cy="1195000"/>
          </a:xfrm>
          <a:prstGeom prst="rect">
            <a:avLst/>
          </a:prstGeom>
          <a:solidFill>
            <a:srgbClr val="C9B991"/>
          </a:solidFill>
          <a:ln w="9525">
            <a:solidFill>
              <a:srgbClr val="8E6F3E"/>
            </a:solidFill>
          </a:ln>
        </p:spPr>
        <p:txBody>
          <a:bodyPr/>
          <a:lstStyle/>
          <a:p>
            <a:endParaRPr/>
          </a:p>
        </p:txBody>
      </p:sp>
      <p:sp>
        <p:nvSpPr>
          <p:cNvPr id="127" name="Name7"/>
          <p:cNvSpPr txBox="1"/>
          <p:nvPr/>
        </p:nvSpPr>
        <p:spPr>
          <a:xfrm>
            <a:off x="7795260" y="2460000"/>
            <a:ext cx="1270681" cy="885000"/>
          </a:xfrm>
          <a:prstGeom prst="rect">
            <a:avLst/>
          </a:prstGeom>
          <a:noFill/>
          <a:ln>
            <a:noFill/>
          </a:ln>
        </p:spPr>
        <p:txBody>
          <a:bodyPr wrap="square" lIns="18288" tIns="0" rIns="18288" bIns="0" anchor="b"/>
          <a:lstStyle/>
          <a:p>
            <a:pPr algn="ctr">
              <a:spcAft>
                <a:spcPts val="0"/>
              </a:spcAft>
              <a:buNone/>
            </a:pPr>
            <a:r>
              <a:rPr lang="en-US" sz="1600" b="1" i="0" dirty="0">
                <a:solidFill>
                  <a:srgbClr val="5C4826"/>
                </a:solidFill>
              </a:rPr>
              <a:t>waves hitting</a:t>
            </a:r>
            <a:br>
              <a:rPr lang="en-US" sz="1600" b="1" i="0" dirty="0"/>
            </a:br>
            <a:r>
              <a:rPr lang="en-US" sz="1600" b="1" i="0" dirty="0">
                <a:solidFill>
                  <a:srgbClr val="5C4826"/>
                </a:solidFill>
              </a:rPr>
              <a:t>a rock</a:t>
            </a:r>
            <a:br>
              <a:rPr lang="en-US" sz="1600" b="1" i="0" dirty="0"/>
            </a:br>
            <a:r>
              <a:rPr lang="en-US" sz="1600" b="1" i="0" dirty="0">
                <a:solidFill>
                  <a:srgbClr val="5C4826"/>
                </a:solidFill>
              </a:rPr>
              <a:t>connected to</a:t>
            </a:r>
            <a:br>
              <a:rPr lang="en-US" sz="1600" b="1" i="0" dirty="0"/>
            </a:br>
            <a:r>
              <a:rPr lang="en-US" sz="1600" b="1" i="0" dirty="0">
                <a:solidFill>
                  <a:srgbClr val="5C4826"/>
                </a:solidFill>
              </a:rPr>
              <a:t>a keyboard</a:t>
            </a:r>
          </a:p>
        </p:txBody>
      </p:sp>
      <p:sp>
        <p:nvSpPr>
          <p:cNvPr id="137" name="Verd7"/>
          <p:cNvSpPr txBox="1"/>
          <p:nvPr/>
        </p:nvSpPr>
        <p:spPr>
          <a:xfrm>
            <a:off x="7795260" y="3495000"/>
            <a:ext cx="1074420" cy="340000"/>
          </a:xfrm>
          <a:prstGeom prst="rect">
            <a:avLst/>
          </a:prstGeom>
          <a:noFill/>
          <a:ln>
            <a:noFill/>
          </a:ln>
        </p:spPr>
        <p:txBody>
          <a:bodyPr wrap="square" lIns="0" tIns="0" rIns="0" bIns="0" anchor="ctr"/>
          <a:lstStyle/>
          <a:p>
            <a:pPr algn="ctr">
              <a:spcAft>
                <a:spcPts val="0"/>
              </a:spcAft>
              <a:buNone/>
            </a:pPr>
            <a:r>
              <a:rPr lang="en-US" sz="2200" b="1" i="0" dirty="0">
                <a:solidFill>
                  <a:srgbClr val="5C4826"/>
                </a:solidFill>
              </a:rPr>
              <a:t>✗</a:t>
            </a:r>
          </a:p>
        </p:txBody>
      </p:sp>
      <p:sp>
        <p:nvSpPr>
          <p:cNvPr id="140" name="Annot0"/>
          <p:cNvSpPr txBox="1"/>
          <p:nvPr/>
        </p:nvSpPr>
        <p:spPr>
          <a:xfrm>
            <a:off x="274320" y="3960000"/>
            <a:ext cx="1074420" cy="700000"/>
          </a:xfrm>
          <a:prstGeom prst="rect">
            <a:avLst/>
          </a:prstGeom>
          <a:noFill/>
          <a:ln>
            <a:noFill/>
          </a:ln>
        </p:spPr>
        <p:txBody>
          <a:bodyPr wrap="square" lIns="0" tIns="0" rIns="0" bIns="0" anchor="t"/>
          <a:lstStyle/>
          <a:p>
            <a:pPr algn="ctr">
              <a:spcAft>
                <a:spcPts val="0"/>
              </a:spcAft>
              <a:buNone/>
            </a:pPr>
            <a:r>
              <a:rPr lang="en-US" sz="1400" b="0" i="1" dirty="0">
                <a:solidFill>
                  <a:srgbClr val="5C4826"/>
                </a:solidFill>
              </a:rPr>
              <a:t>give them</a:t>
            </a:r>
            <a:br>
              <a:rPr lang="en-US" sz="1400" b="0" i="1" dirty="0"/>
            </a:br>
            <a:r>
              <a:rPr lang="en-US" sz="1400" b="0" i="1" dirty="0">
                <a:solidFill>
                  <a:srgbClr val="5C4826"/>
                </a:solidFill>
              </a:rPr>
              <a:t>the model</a:t>
            </a:r>
          </a:p>
        </p:txBody>
      </p:sp>
      <p:sp>
        <p:nvSpPr>
          <p:cNvPr id="141" name="Annot1"/>
          <p:cNvSpPr txBox="1"/>
          <p:nvPr/>
        </p:nvSpPr>
        <p:spPr>
          <a:xfrm>
            <a:off x="1348740" y="3960000"/>
            <a:ext cx="1074420" cy="700000"/>
          </a:xfrm>
          <a:prstGeom prst="rect">
            <a:avLst/>
          </a:prstGeom>
          <a:noFill/>
          <a:ln>
            <a:noFill/>
          </a:ln>
        </p:spPr>
        <p:txBody>
          <a:bodyPr wrap="square" lIns="0" tIns="0" rIns="0" bIns="0" anchor="t"/>
          <a:lstStyle/>
          <a:p>
            <a:pPr algn="ctr">
              <a:spcAft>
                <a:spcPts val="0"/>
              </a:spcAft>
              <a:buNone/>
            </a:pPr>
            <a:r>
              <a:rPr lang="en-US" sz="1400" b="0" i="1" dirty="0">
                <a:solidFill>
                  <a:srgbClr val="5C4826"/>
                </a:solidFill>
              </a:rPr>
              <a:t>maybe add</a:t>
            </a:r>
            <a:br>
              <a:rPr lang="en-US" sz="1400" b="0" i="1"/>
            </a:br>
            <a:r>
              <a:rPr lang="en-US" sz="1400" b="0" i="1" dirty="0">
                <a:solidFill>
                  <a:srgbClr val="5C4826"/>
                </a:solidFill>
              </a:rPr>
              <a:t>some context</a:t>
            </a:r>
          </a:p>
        </p:txBody>
      </p:sp>
      <p:sp>
        <p:nvSpPr>
          <p:cNvPr id="142" name="Annot2"/>
          <p:cNvSpPr txBox="1"/>
          <p:nvPr/>
        </p:nvSpPr>
        <p:spPr>
          <a:xfrm>
            <a:off x="2423160" y="3960000"/>
            <a:ext cx="1074420" cy="700000"/>
          </a:xfrm>
          <a:prstGeom prst="rect">
            <a:avLst/>
          </a:prstGeom>
          <a:noFill/>
          <a:ln>
            <a:noFill/>
          </a:ln>
        </p:spPr>
        <p:txBody>
          <a:bodyPr wrap="square" lIns="0" tIns="0" rIns="0" bIns="0" anchor="t"/>
          <a:lstStyle/>
          <a:p>
            <a:pPr algn="ctr">
              <a:spcAft>
                <a:spcPts val="0"/>
              </a:spcAft>
              <a:buNone/>
            </a:pPr>
            <a:r>
              <a:rPr lang="en-US" sz="1400" b="0" i="1" dirty="0">
                <a:solidFill>
                  <a:srgbClr val="5C4826"/>
                </a:solidFill>
              </a:rPr>
              <a:t>add examples</a:t>
            </a:r>
            <a:br>
              <a:rPr lang="en-US" sz="1400" b="0" i="1"/>
            </a:br>
            <a:r>
              <a:rPr lang="en-US" sz="1400" b="0" i="1" dirty="0">
                <a:solidFill>
                  <a:srgbClr val="5C4826"/>
                </a:solidFill>
              </a:rPr>
              <a:t>and constraints</a:t>
            </a:r>
          </a:p>
        </p:txBody>
      </p:sp>
      <p:sp>
        <p:nvSpPr>
          <p:cNvPr id="143" name="Annot3"/>
          <p:cNvSpPr txBox="1"/>
          <p:nvPr/>
        </p:nvSpPr>
        <p:spPr>
          <a:xfrm>
            <a:off x="3497580" y="3960000"/>
            <a:ext cx="1074420" cy="700000"/>
          </a:xfrm>
          <a:prstGeom prst="rect">
            <a:avLst/>
          </a:prstGeom>
          <a:noFill/>
          <a:ln>
            <a:noFill/>
          </a:ln>
        </p:spPr>
        <p:txBody>
          <a:bodyPr wrap="square" lIns="0" tIns="0" rIns="0" bIns="0" anchor="t"/>
          <a:lstStyle/>
          <a:p>
            <a:pPr algn="ctr">
              <a:spcAft>
                <a:spcPts val="0"/>
              </a:spcAft>
              <a:buNone/>
            </a:pPr>
            <a:r>
              <a:rPr lang="en-US" sz="1400" b="0" i="1" dirty="0">
                <a:solidFill>
                  <a:srgbClr val="5C4826"/>
                </a:solidFill>
              </a:rPr>
              <a:t>add more</a:t>
            </a:r>
            <a:br>
              <a:rPr lang="en-US" sz="1400" b="0" i="1"/>
            </a:br>
            <a:r>
              <a:rPr lang="en-US" sz="1400" b="0" i="1" dirty="0">
                <a:solidFill>
                  <a:srgbClr val="5C4826"/>
                </a:solidFill>
              </a:rPr>
              <a:t>examples and</a:t>
            </a:r>
            <a:br>
              <a:rPr lang="en-US" sz="1400" b="0" i="1"/>
            </a:br>
            <a:r>
              <a:rPr lang="en-US" sz="1400" b="0" i="1" dirty="0">
                <a:solidFill>
                  <a:srgbClr val="5C4826"/>
                </a:solidFill>
              </a:rPr>
              <a:t>constraints</a:t>
            </a:r>
          </a:p>
        </p:txBody>
      </p:sp>
      <p:sp>
        <p:nvSpPr>
          <p:cNvPr id="150" name="Line1"/>
          <p:cNvSpPr txBox="1"/>
          <p:nvPr/>
        </p:nvSpPr>
        <p:spPr>
          <a:xfrm>
            <a:off x="274320" y="4830000"/>
            <a:ext cx="8595360" cy="560000"/>
          </a:xfrm>
          <a:prstGeom prst="rect">
            <a:avLst/>
          </a:prstGeom>
          <a:solidFill>
            <a:srgbClr val="F5F1E8"/>
          </a:solidFill>
          <a:ln w="12700">
            <a:solidFill>
              <a:srgbClr val="C9B991"/>
            </a:solidFill>
          </a:ln>
        </p:spPr>
        <p:txBody>
          <a:bodyPr wrap="square" lIns="27432" tIns="22860" rIns="27432" bIns="22860" anchor="ctr"/>
          <a:lstStyle/>
          <a:p>
            <a:pPr algn="ctr">
              <a:spcAft>
                <a:spcPts val="0"/>
              </a:spcAft>
              <a:buNone/>
            </a:pPr>
            <a:r>
              <a:rPr lang="en-US" sz="2000" b="1" i="0" dirty="0">
                <a:solidFill>
                  <a:srgbClr val="5C4826"/>
                </a:solidFill>
              </a:rPr>
              <a:t>More scaffolding can compensate for less capability — only up to a point.</a:t>
            </a:r>
          </a:p>
        </p:txBody>
      </p:sp>
      <p:sp>
        <p:nvSpPr>
          <p:cNvPr id="151" name="Line2"/>
          <p:cNvSpPr txBox="1"/>
          <p:nvPr/>
        </p:nvSpPr>
        <p:spPr>
          <a:xfrm>
            <a:off x="274320" y="5560000"/>
            <a:ext cx="8595360" cy="700000"/>
          </a:xfrm>
          <a:prstGeom prst="rect">
            <a:avLst/>
          </a:prstGeom>
          <a:solidFill>
            <a:srgbClr val="FBF8F2"/>
          </a:solidFill>
          <a:ln w="19050">
            <a:solidFill>
              <a:srgbClr val="8E6F3E"/>
            </a:solidFill>
          </a:ln>
        </p:spPr>
        <p:txBody>
          <a:bodyPr wrap="square" lIns="182880" tIns="22860" rIns="182880" bIns="22860" anchor="ctr"/>
          <a:lstStyle/>
          <a:p>
            <a:pPr algn="ctr">
              <a:spcAft>
                <a:spcPts val="0"/>
              </a:spcAft>
              <a:buNone/>
            </a:pPr>
            <a:r>
              <a:rPr lang="en-US" sz="2400" b="1" i="0" dirty="0">
                <a:solidFill>
                  <a:srgbClr val="8E6F3E"/>
                </a:solidFill>
              </a:rPr>
              <a:t>Scaffolding does not create capability.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500"/>
                                        <p:tgtEl>
                                          <p:spTgt spid="120"/>
                                        </p:tgtEl>
                                      </p:cBhvr>
                                    </p:animEffect>
                                  </p:childTnLst>
                                </p:cTn>
                              </p:par>
                              <p:par>
                                <p:cTn id="11" presetID="10" presetClass="entr" presetSubtype="0" fill="hold" nodeType="with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fade">
                                      <p:cBhvr>
                                        <p:cTn id="13" dur="500"/>
                                        <p:tgtEl>
                                          <p:spTgt spid="130"/>
                                        </p:tgtEl>
                                      </p:cBhvr>
                                    </p:animEffect>
                                  </p:childTnLst>
                                </p:cTn>
                              </p:par>
                              <p:par>
                                <p:cTn id="14" presetID="10" presetClass="entr" presetSubtype="0" fill="hold" nodeType="withEffect">
                                  <p:stCondLst>
                                    <p:cond delay="0"/>
                                  </p:stCondLst>
                                  <p:childTnLst>
                                    <p:set>
                                      <p:cBhvr>
                                        <p:cTn id="15" dur="1" fill="hold">
                                          <p:stCondLst>
                                            <p:cond delay="0"/>
                                          </p:stCondLst>
                                        </p:cTn>
                                        <p:tgtEl>
                                          <p:spTgt spid="140"/>
                                        </p:tgtEl>
                                        <p:attrNameLst>
                                          <p:attrName>style.visibility</p:attrName>
                                        </p:attrNameLst>
                                      </p:cBhvr>
                                      <p:to>
                                        <p:strVal val="visible"/>
                                      </p:to>
                                    </p:set>
                                    <p:animEffect transition="in" filter="fade">
                                      <p:cBhvr>
                                        <p:cTn id="16" dur="500"/>
                                        <p:tgtEl>
                                          <p:spTgt spid="14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1"/>
                                        </p:tgtEl>
                                        <p:attrNameLst>
                                          <p:attrName>style.visibility</p:attrName>
                                        </p:attrNameLst>
                                      </p:cBhvr>
                                      <p:to>
                                        <p:strVal val="visible"/>
                                      </p:to>
                                    </p:set>
                                    <p:animEffect transition="in" filter="fade">
                                      <p:cBhvr>
                                        <p:cTn id="21" dur="500"/>
                                        <p:tgtEl>
                                          <p:spTgt spid="111"/>
                                        </p:tgtEl>
                                      </p:cBhvr>
                                    </p:animEffect>
                                  </p:childTnLst>
                                </p:cTn>
                              </p:par>
                              <p:par>
                                <p:cTn id="22" presetID="10" presetClass="entr" presetSubtype="0" fill="hold" nodeType="withEffect">
                                  <p:stCondLst>
                                    <p:cond delay="0"/>
                                  </p:stCondLst>
                                  <p:childTnLst>
                                    <p:set>
                                      <p:cBhvr>
                                        <p:cTn id="23" dur="1" fill="hold">
                                          <p:stCondLst>
                                            <p:cond delay="0"/>
                                          </p:stCondLst>
                                        </p:cTn>
                                        <p:tgtEl>
                                          <p:spTgt spid="121"/>
                                        </p:tgtEl>
                                        <p:attrNameLst>
                                          <p:attrName>style.visibility</p:attrName>
                                        </p:attrNameLst>
                                      </p:cBhvr>
                                      <p:to>
                                        <p:strVal val="visible"/>
                                      </p:to>
                                    </p:set>
                                    <p:animEffect transition="in" filter="fade">
                                      <p:cBhvr>
                                        <p:cTn id="24" dur="500"/>
                                        <p:tgtEl>
                                          <p:spTgt spid="121"/>
                                        </p:tgtEl>
                                      </p:cBhvr>
                                    </p:animEffect>
                                  </p:childTnLst>
                                </p:cTn>
                              </p:par>
                              <p:par>
                                <p:cTn id="25" presetID="10" presetClass="entr" presetSubtype="0" fill="hold" nodeType="withEffect">
                                  <p:stCondLst>
                                    <p:cond delay="0"/>
                                  </p:stCondLst>
                                  <p:childTnLst>
                                    <p:set>
                                      <p:cBhvr>
                                        <p:cTn id="26" dur="1" fill="hold">
                                          <p:stCondLst>
                                            <p:cond delay="0"/>
                                          </p:stCondLst>
                                        </p:cTn>
                                        <p:tgtEl>
                                          <p:spTgt spid="131"/>
                                        </p:tgtEl>
                                        <p:attrNameLst>
                                          <p:attrName>style.visibility</p:attrName>
                                        </p:attrNameLst>
                                      </p:cBhvr>
                                      <p:to>
                                        <p:strVal val="visible"/>
                                      </p:to>
                                    </p:set>
                                    <p:animEffect transition="in" filter="fade">
                                      <p:cBhvr>
                                        <p:cTn id="27" dur="500"/>
                                        <p:tgtEl>
                                          <p:spTgt spid="131"/>
                                        </p:tgtEl>
                                      </p:cBhvr>
                                    </p:animEffect>
                                  </p:childTnLst>
                                </p:cTn>
                              </p:par>
                              <p:par>
                                <p:cTn id="28" presetID="10" presetClass="entr" presetSubtype="0" fill="hold" nodeType="withEffect">
                                  <p:stCondLst>
                                    <p:cond delay="0"/>
                                  </p:stCondLst>
                                  <p:childTnLst>
                                    <p:set>
                                      <p:cBhvr>
                                        <p:cTn id="29" dur="1" fill="hold">
                                          <p:stCondLst>
                                            <p:cond delay="0"/>
                                          </p:stCondLst>
                                        </p:cTn>
                                        <p:tgtEl>
                                          <p:spTgt spid="141"/>
                                        </p:tgtEl>
                                        <p:attrNameLst>
                                          <p:attrName>style.visibility</p:attrName>
                                        </p:attrNameLst>
                                      </p:cBhvr>
                                      <p:to>
                                        <p:strVal val="visible"/>
                                      </p:to>
                                    </p:set>
                                    <p:animEffect transition="in" filter="fade">
                                      <p:cBhvr>
                                        <p:cTn id="30" dur="500"/>
                                        <p:tgtEl>
                                          <p:spTgt spid="1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fade">
                                      <p:cBhvr>
                                        <p:cTn id="35" dur="500"/>
                                        <p:tgtEl>
                                          <p:spTgt spid="112"/>
                                        </p:tgtEl>
                                      </p:cBhvr>
                                    </p:animEffect>
                                  </p:childTnLst>
                                </p:cTn>
                              </p:par>
                              <p:par>
                                <p:cTn id="36" presetID="10" presetClass="entr" presetSubtype="0" fill="hold" nodeType="withEffect">
                                  <p:stCondLst>
                                    <p:cond delay="0"/>
                                  </p:stCondLst>
                                  <p:childTnLst>
                                    <p:set>
                                      <p:cBhvr>
                                        <p:cTn id="37" dur="1" fill="hold">
                                          <p:stCondLst>
                                            <p:cond delay="0"/>
                                          </p:stCondLst>
                                        </p:cTn>
                                        <p:tgtEl>
                                          <p:spTgt spid="122"/>
                                        </p:tgtEl>
                                        <p:attrNameLst>
                                          <p:attrName>style.visibility</p:attrName>
                                        </p:attrNameLst>
                                      </p:cBhvr>
                                      <p:to>
                                        <p:strVal val="visible"/>
                                      </p:to>
                                    </p:set>
                                    <p:animEffect transition="in" filter="fade">
                                      <p:cBhvr>
                                        <p:cTn id="38" dur="500"/>
                                        <p:tgtEl>
                                          <p:spTgt spid="122"/>
                                        </p:tgtEl>
                                      </p:cBhvr>
                                    </p:animEffect>
                                  </p:childTnLst>
                                </p:cTn>
                              </p:par>
                              <p:par>
                                <p:cTn id="39" presetID="10" presetClass="entr" presetSubtype="0" fill="hold" nodeType="with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500"/>
                                        <p:tgtEl>
                                          <p:spTgt spid="132"/>
                                        </p:tgtEl>
                                      </p:cBhvr>
                                    </p:animEffect>
                                  </p:childTnLst>
                                </p:cTn>
                              </p:par>
                              <p:par>
                                <p:cTn id="42" presetID="10" presetClass="entr" presetSubtype="0" fill="hold" nodeType="withEffect">
                                  <p:stCondLst>
                                    <p:cond delay="0"/>
                                  </p:stCondLst>
                                  <p:childTnLst>
                                    <p:set>
                                      <p:cBhvr>
                                        <p:cTn id="43" dur="1" fill="hold">
                                          <p:stCondLst>
                                            <p:cond delay="0"/>
                                          </p:stCondLst>
                                        </p:cTn>
                                        <p:tgtEl>
                                          <p:spTgt spid="142"/>
                                        </p:tgtEl>
                                        <p:attrNameLst>
                                          <p:attrName>style.visibility</p:attrName>
                                        </p:attrNameLst>
                                      </p:cBhvr>
                                      <p:to>
                                        <p:strVal val="visible"/>
                                      </p:to>
                                    </p:set>
                                    <p:animEffect transition="in" filter="fade">
                                      <p:cBhvr>
                                        <p:cTn id="44" dur="500"/>
                                        <p:tgtEl>
                                          <p:spTgt spid="14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500"/>
                                        <p:tgtEl>
                                          <p:spTgt spid="113"/>
                                        </p:tgtEl>
                                      </p:cBhvr>
                                    </p:animEffect>
                                  </p:childTnLst>
                                </p:cTn>
                              </p:par>
                              <p:par>
                                <p:cTn id="50" presetID="10" presetClass="entr" presetSubtype="0" fill="hold" nodeType="withEffect">
                                  <p:stCondLst>
                                    <p:cond delay="0"/>
                                  </p:stCondLst>
                                  <p:childTnLst>
                                    <p:set>
                                      <p:cBhvr>
                                        <p:cTn id="51" dur="1" fill="hold">
                                          <p:stCondLst>
                                            <p:cond delay="0"/>
                                          </p:stCondLst>
                                        </p:cTn>
                                        <p:tgtEl>
                                          <p:spTgt spid="123"/>
                                        </p:tgtEl>
                                        <p:attrNameLst>
                                          <p:attrName>style.visibility</p:attrName>
                                        </p:attrNameLst>
                                      </p:cBhvr>
                                      <p:to>
                                        <p:strVal val="visible"/>
                                      </p:to>
                                    </p:set>
                                    <p:animEffect transition="in" filter="fade">
                                      <p:cBhvr>
                                        <p:cTn id="52" dur="500"/>
                                        <p:tgtEl>
                                          <p:spTgt spid="123"/>
                                        </p:tgtEl>
                                      </p:cBhvr>
                                    </p:animEffect>
                                  </p:childTnLst>
                                </p:cTn>
                              </p:par>
                              <p:par>
                                <p:cTn id="53" presetID="10" presetClass="entr" presetSubtype="0" fill="hold" nodeType="withEffect">
                                  <p:stCondLst>
                                    <p:cond delay="0"/>
                                  </p:stCondLst>
                                  <p:childTnLst>
                                    <p:set>
                                      <p:cBhvr>
                                        <p:cTn id="54" dur="1" fill="hold">
                                          <p:stCondLst>
                                            <p:cond delay="0"/>
                                          </p:stCondLst>
                                        </p:cTn>
                                        <p:tgtEl>
                                          <p:spTgt spid="133"/>
                                        </p:tgtEl>
                                        <p:attrNameLst>
                                          <p:attrName>style.visibility</p:attrName>
                                        </p:attrNameLst>
                                      </p:cBhvr>
                                      <p:to>
                                        <p:strVal val="visible"/>
                                      </p:to>
                                    </p:set>
                                    <p:animEffect transition="in" filter="fade">
                                      <p:cBhvr>
                                        <p:cTn id="55" dur="500"/>
                                        <p:tgtEl>
                                          <p:spTgt spid="133"/>
                                        </p:tgtEl>
                                      </p:cBhvr>
                                    </p:animEffect>
                                  </p:childTnLst>
                                </p:cTn>
                              </p:par>
                              <p:par>
                                <p:cTn id="56" presetID="10" presetClass="entr" presetSubtype="0" fill="hold" nodeType="withEffect">
                                  <p:stCondLst>
                                    <p:cond delay="0"/>
                                  </p:stCondLst>
                                  <p:childTnLst>
                                    <p:set>
                                      <p:cBhvr>
                                        <p:cTn id="57" dur="1" fill="hold">
                                          <p:stCondLst>
                                            <p:cond delay="0"/>
                                          </p:stCondLst>
                                        </p:cTn>
                                        <p:tgtEl>
                                          <p:spTgt spid="143"/>
                                        </p:tgtEl>
                                        <p:attrNameLst>
                                          <p:attrName>style.visibility</p:attrName>
                                        </p:attrNameLst>
                                      </p:cBhvr>
                                      <p:to>
                                        <p:strVal val="visible"/>
                                      </p:to>
                                    </p:set>
                                    <p:animEffect transition="in" filter="fade">
                                      <p:cBhvr>
                                        <p:cTn id="58" dur="500"/>
                                        <p:tgtEl>
                                          <p:spTgt spid="14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14"/>
                                        </p:tgtEl>
                                        <p:attrNameLst>
                                          <p:attrName>style.visibility</p:attrName>
                                        </p:attrNameLst>
                                      </p:cBhvr>
                                      <p:to>
                                        <p:strVal val="visible"/>
                                      </p:to>
                                    </p:set>
                                    <p:animEffect transition="in" filter="fade">
                                      <p:cBhvr>
                                        <p:cTn id="63" dur="500"/>
                                        <p:tgtEl>
                                          <p:spTgt spid="114"/>
                                        </p:tgtEl>
                                      </p:cBhvr>
                                    </p:animEffect>
                                  </p:childTnLst>
                                </p:cTn>
                              </p:par>
                              <p:par>
                                <p:cTn id="64" presetID="10" presetClass="entr" presetSubtype="0" fill="hold" nodeType="withEffect">
                                  <p:stCondLst>
                                    <p:cond delay="0"/>
                                  </p:stCondLst>
                                  <p:childTnLst>
                                    <p:set>
                                      <p:cBhvr>
                                        <p:cTn id="65" dur="1" fill="hold">
                                          <p:stCondLst>
                                            <p:cond delay="0"/>
                                          </p:stCondLst>
                                        </p:cTn>
                                        <p:tgtEl>
                                          <p:spTgt spid="124"/>
                                        </p:tgtEl>
                                        <p:attrNameLst>
                                          <p:attrName>style.visibility</p:attrName>
                                        </p:attrNameLst>
                                      </p:cBhvr>
                                      <p:to>
                                        <p:strVal val="visible"/>
                                      </p:to>
                                    </p:set>
                                    <p:animEffect transition="in" filter="fade">
                                      <p:cBhvr>
                                        <p:cTn id="66" dur="500"/>
                                        <p:tgtEl>
                                          <p:spTgt spid="124"/>
                                        </p:tgtEl>
                                      </p:cBhvr>
                                    </p:animEffect>
                                  </p:childTnLst>
                                </p:cTn>
                              </p:par>
                              <p:par>
                                <p:cTn id="67" presetID="10" presetClass="entr" presetSubtype="0" fill="hold" nodeType="withEffect">
                                  <p:stCondLst>
                                    <p:cond delay="0"/>
                                  </p:stCondLst>
                                  <p:childTnLst>
                                    <p:set>
                                      <p:cBhvr>
                                        <p:cTn id="68" dur="1" fill="hold">
                                          <p:stCondLst>
                                            <p:cond delay="0"/>
                                          </p:stCondLst>
                                        </p:cTn>
                                        <p:tgtEl>
                                          <p:spTgt spid="134"/>
                                        </p:tgtEl>
                                        <p:attrNameLst>
                                          <p:attrName>style.visibility</p:attrName>
                                        </p:attrNameLst>
                                      </p:cBhvr>
                                      <p:to>
                                        <p:strVal val="visible"/>
                                      </p:to>
                                    </p:set>
                                    <p:animEffect transition="in" filter="fade">
                                      <p:cBhvr>
                                        <p:cTn id="69" dur="500"/>
                                        <p:tgtEl>
                                          <p:spTgt spid="134"/>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15"/>
                                        </p:tgtEl>
                                        <p:attrNameLst>
                                          <p:attrName>style.visibility</p:attrName>
                                        </p:attrNameLst>
                                      </p:cBhvr>
                                      <p:to>
                                        <p:strVal val="visible"/>
                                      </p:to>
                                    </p:set>
                                    <p:animEffect transition="in" filter="fade">
                                      <p:cBhvr>
                                        <p:cTn id="74" dur="500"/>
                                        <p:tgtEl>
                                          <p:spTgt spid="115"/>
                                        </p:tgtEl>
                                      </p:cBhvr>
                                    </p:animEffect>
                                  </p:childTnLst>
                                </p:cTn>
                              </p:par>
                              <p:par>
                                <p:cTn id="75" presetID="10" presetClass="entr" presetSubtype="0" fill="hold" nodeType="withEffect">
                                  <p:stCondLst>
                                    <p:cond delay="0"/>
                                  </p:stCondLst>
                                  <p:childTnLst>
                                    <p:set>
                                      <p:cBhvr>
                                        <p:cTn id="76" dur="1" fill="hold">
                                          <p:stCondLst>
                                            <p:cond delay="0"/>
                                          </p:stCondLst>
                                        </p:cTn>
                                        <p:tgtEl>
                                          <p:spTgt spid="125"/>
                                        </p:tgtEl>
                                        <p:attrNameLst>
                                          <p:attrName>style.visibility</p:attrName>
                                        </p:attrNameLst>
                                      </p:cBhvr>
                                      <p:to>
                                        <p:strVal val="visible"/>
                                      </p:to>
                                    </p:set>
                                    <p:animEffect transition="in" filter="fade">
                                      <p:cBhvr>
                                        <p:cTn id="77" dur="500"/>
                                        <p:tgtEl>
                                          <p:spTgt spid="125"/>
                                        </p:tgtEl>
                                      </p:cBhvr>
                                    </p:animEffect>
                                  </p:childTnLst>
                                </p:cTn>
                              </p:par>
                              <p:par>
                                <p:cTn id="78" presetID="10" presetClass="entr" presetSubtype="0" fill="hold" nodeType="withEffect">
                                  <p:stCondLst>
                                    <p:cond delay="0"/>
                                  </p:stCondLst>
                                  <p:childTnLst>
                                    <p:set>
                                      <p:cBhvr>
                                        <p:cTn id="79" dur="1" fill="hold">
                                          <p:stCondLst>
                                            <p:cond delay="0"/>
                                          </p:stCondLst>
                                        </p:cTn>
                                        <p:tgtEl>
                                          <p:spTgt spid="135"/>
                                        </p:tgtEl>
                                        <p:attrNameLst>
                                          <p:attrName>style.visibility</p:attrName>
                                        </p:attrNameLst>
                                      </p:cBhvr>
                                      <p:to>
                                        <p:strVal val="visible"/>
                                      </p:to>
                                    </p:set>
                                    <p:animEffect transition="in" filter="fade">
                                      <p:cBhvr>
                                        <p:cTn id="80" dur="500"/>
                                        <p:tgtEl>
                                          <p:spTgt spid="135"/>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16"/>
                                        </p:tgtEl>
                                        <p:attrNameLst>
                                          <p:attrName>style.visibility</p:attrName>
                                        </p:attrNameLst>
                                      </p:cBhvr>
                                      <p:to>
                                        <p:strVal val="visible"/>
                                      </p:to>
                                    </p:set>
                                    <p:animEffect transition="in" filter="fade">
                                      <p:cBhvr>
                                        <p:cTn id="85" dur="500"/>
                                        <p:tgtEl>
                                          <p:spTgt spid="116"/>
                                        </p:tgtEl>
                                      </p:cBhvr>
                                    </p:animEffect>
                                  </p:childTnLst>
                                </p:cTn>
                              </p:par>
                              <p:par>
                                <p:cTn id="86" presetID="10" presetClass="entr" presetSubtype="0" fill="hold" nodeType="withEffect">
                                  <p:stCondLst>
                                    <p:cond delay="0"/>
                                  </p:stCondLst>
                                  <p:childTnLst>
                                    <p:set>
                                      <p:cBhvr>
                                        <p:cTn id="87" dur="1" fill="hold">
                                          <p:stCondLst>
                                            <p:cond delay="0"/>
                                          </p:stCondLst>
                                        </p:cTn>
                                        <p:tgtEl>
                                          <p:spTgt spid="126"/>
                                        </p:tgtEl>
                                        <p:attrNameLst>
                                          <p:attrName>style.visibility</p:attrName>
                                        </p:attrNameLst>
                                      </p:cBhvr>
                                      <p:to>
                                        <p:strVal val="visible"/>
                                      </p:to>
                                    </p:set>
                                    <p:animEffect transition="in" filter="fade">
                                      <p:cBhvr>
                                        <p:cTn id="88" dur="500"/>
                                        <p:tgtEl>
                                          <p:spTgt spid="126"/>
                                        </p:tgtEl>
                                      </p:cBhvr>
                                    </p:animEffect>
                                  </p:childTnLst>
                                </p:cTn>
                              </p:par>
                              <p:par>
                                <p:cTn id="89" presetID="10" presetClass="entr" presetSubtype="0" fill="hold" nodeType="withEffect">
                                  <p:stCondLst>
                                    <p:cond delay="0"/>
                                  </p:stCondLst>
                                  <p:childTnLst>
                                    <p:set>
                                      <p:cBhvr>
                                        <p:cTn id="90" dur="1" fill="hold">
                                          <p:stCondLst>
                                            <p:cond delay="0"/>
                                          </p:stCondLst>
                                        </p:cTn>
                                        <p:tgtEl>
                                          <p:spTgt spid="136"/>
                                        </p:tgtEl>
                                        <p:attrNameLst>
                                          <p:attrName>style.visibility</p:attrName>
                                        </p:attrNameLst>
                                      </p:cBhvr>
                                      <p:to>
                                        <p:strVal val="visible"/>
                                      </p:to>
                                    </p:set>
                                    <p:animEffect transition="in" filter="fade">
                                      <p:cBhvr>
                                        <p:cTn id="91" dur="500"/>
                                        <p:tgtEl>
                                          <p:spTgt spid="136"/>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17"/>
                                        </p:tgtEl>
                                        <p:attrNameLst>
                                          <p:attrName>style.visibility</p:attrName>
                                        </p:attrNameLst>
                                      </p:cBhvr>
                                      <p:to>
                                        <p:strVal val="visible"/>
                                      </p:to>
                                    </p:set>
                                    <p:animEffect transition="in" filter="fade">
                                      <p:cBhvr>
                                        <p:cTn id="96" dur="500"/>
                                        <p:tgtEl>
                                          <p:spTgt spid="117"/>
                                        </p:tgtEl>
                                      </p:cBhvr>
                                    </p:animEffect>
                                  </p:childTnLst>
                                </p:cTn>
                              </p:par>
                              <p:par>
                                <p:cTn id="97" presetID="10" presetClass="entr" presetSubtype="0" fill="hold" nodeType="withEffect">
                                  <p:stCondLst>
                                    <p:cond delay="0"/>
                                  </p:stCondLst>
                                  <p:childTnLst>
                                    <p:set>
                                      <p:cBhvr>
                                        <p:cTn id="98" dur="1" fill="hold">
                                          <p:stCondLst>
                                            <p:cond delay="0"/>
                                          </p:stCondLst>
                                        </p:cTn>
                                        <p:tgtEl>
                                          <p:spTgt spid="127"/>
                                        </p:tgtEl>
                                        <p:attrNameLst>
                                          <p:attrName>style.visibility</p:attrName>
                                        </p:attrNameLst>
                                      </p:cBhvr>
                                      <p:to>
                                        <p:strVal val="visible"/>
                                      </p:to>
                                    </p:set>
                                    <p:animEffect transition="in" filter="fade">
                                      <p:cBhvr>
                                        <p:cTn id="99" dur="500"/>
                                        <p:tgtEl>
                                          <p:spTgt spid="127"/>
                                        </p:tgtEl>
                                      </p:cBhvr>
                                    </p:animEffect>
                                  </p:childTnLst>
                                </p:cTn>
                              </p:par>
                              <p:par>
                                <p:cTn id="100" presetID="10" presetClass="entr" presetSubtype="0" fill="hold" nodeType="withEffect">
                                  <p:stCondLst>
                                    <p:cond delay="0"/>
                                  </p:stCondLst>
                                  <p:childTnLst>
                                    <p:set>
                                      <p:cBhvr>
                                        <p:cTn id="101" dur="1" fill="hold">
                                          <p:stCondLst>
                                            <p:cond delay="0"/>
                                          </p:stCondLst>
                                        </p:cTn>
                                        <p:tgtEl>
                                          <p:spTgt spid="137"/>
                                        </p:tgtEl>
                                        <p:attrNameLst>
                                          <p:attrName>style.visibility</p:attrName>
                                        </p:attrNameLst>
                                      </p:cBhvr>
                                      <p:to>
                                        <p:strVal val="visible"/>
                                      </p:to>
                                    </p:set>
                                    <p:animEffect transition="in" filter="fade">
                                      <p:cBhvr>
                                        <p:cTn id="102" dur="500"/>
                                        <p:tgtEl>
                                          <p:spTgt spid="137"/>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150"/>
                                        </p:tgtEl>
                                        <p:attrNameLst>
                                          <p:attrName>style.visibility</p:attrName>
                                        </p:attrNameLst>
                                      </p:cBhvr>
                                      <p:to>
                                        <p:strVal val="visible"/>
                                      </p:to>
                                    </p:set>
                                    <p:animEffect transition="in" filter="fade">
                                      <p:cBhvr>
                                        <p:cTn id="107" dur="500"/>
                                        <p:tgtEl>
                                          <p:spTgt spid="150"/>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151"/>
                                        </p:tgtEl>
                                        <p:attrNameLst>
                                          <p:attrName>style.visibility</p:attrName>
                                        </p:attrNameLst>
                                      </p:cBhvr>
                                      <p:to>
                                        <p:strVal val="visible"/>
                                      </p:to>
                                    </p:set>
                                    <p:animEffect transition="in" filter="fade">
                                      <p:cBhvr>
                                        <p:cTn id="112"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But this is weird</a:t>
            </a:r>
          </a:p>
        </p:txBody>
      </p:sp>
      <p:sp>
        <p:nvSpPr>
          <p:cNvPr id="3" name="Slide Number Placeholder 3"/>
          <p:cNvSpPr>
            <a:spLocks noGrp="1"/>
          </p:cNvSpPr>
          <p:nvPr>
            <p:ph type="sldNum" sz="quarter" idx="4"/>
          </p:nvPr>
        </p:nvSpPr>
        <p:spPr/>
        <p:txBody>
          <a:bodyPr/>
          <a:lstStyle/>
          <a:p>
            <a:fld id="{B7EB45DA-9A0D-DC49-8E02-F30A5DDC21C3}" type="slidenum">
              <a:rPr lang="en-US" smtClean="0"/>
              <a:t>32</a:t>
            </a:fld>
            <a:endParaRPr lang="en-US"/>
          </a:p>
        </p:txBody>
      </p:sp>
      <p:sp>
        <p:nvSpPr>
          <p:cNvPr id="100" name="Tier1"/>
          <p:cNvSpPr txBox="1"/>
          <p:nvPr/>
        </p:nvSpPr>
        <p:spPr>
          <a:xfrm>
            <a:off x="274320" y="1230000"/>
            <a:ext cx="8595360" cy="600000"/>
          </a:xfrm>
          <a:prstGeom prst="rect">
            <a:avLst/>
          </a:prstGeom>
          <a:noFill/>
          <a:ln>
            <a:noFill/>
          </a:ln>
        </p:spPr>
        <p:txBody>
          <a:bodyPr wrap="square" lIns="0" tIns="0" rIns="0" bIns="0" anchor="ctr"/>
          <a:lstStyle/>
          <a:p>
            <a:pPr algn="ctr">
              <a:spcAft>
                <a:spcPts val="0"/>
              </a:spcAft>
              <a:buNone/>
            </a:pPr>
            <a:r>
              <a:rPr lang="en-US" sz="3600" b="1" i="0" dirty="0">
                <a:solidFill>
                  <a:srgbClr val="5C4826"/>
                </a:solidFill>
              </a:rPr>
              <a:t>$0.01–$1 of inference</a:t>
            </a:r>
          </a:p>
        </p:txBody>
      </p:sp>
      <p:sp>
        <p:nvSpPr>
          <p:cNvPr id="101" name="Arrow1"/>
          <p:cNvSpPr/>
          <p:nvPr/>
        </p:nvSpPr>
        <p:spPr>
          <a:xfrm>
            <a:off x="4452000" y="1880000"/>
            <a:ext cx="240000" cy="400000"/>
          </a:xfrm>
          <a:prstGeom prst="downArrow">
            <a:avLst/>
          </a:prstGeom>
          <a:solidFill>
            <a:srgbClr val="8E6F3E"/>
          </a:solidFill>
          <a:ln>
            <a:noFill/>
          </a:ln>
        </p:spPr>
        <p:txBody>
          <a:bodyPr/>
          <a:lstStyle/>
          <a:p>
            <a:endParaRPr/>
          </a:p>
        </p:txBody>
      </p:sp>
      <p:sp>
        <p:nvSpPr>
          <p:cNvPr id="102" name="Tier2"/>
          <p:cNvSpPr txBox="1"/>
          <p:nvPr/>
        </p:nvSpPr>
        <p:spPr>
          <a:xfrm>
            <a:off x="1143000" y="2340000"/>
            <a:ext cx="6858000" cy="900000"/>
          </a:xfrm>
          <a:prstGeom prst="rect">
            <a:avLst/>
          </a:prstGeom>
          <a:noFill/>
          <a:ln>
            <a:noFill/>
          </a:ln>
        </p:spPr>
        <p:txBody>
          <a:bodyPr wrap="square" lIns="0" tIns="0" rIns="0" bIns="0" anchor="ctr"/>
          <a:lstStyle/>
          <a:p>
            <a:pPr algn="ctr">
              <a:spcAft>
                <a:spcPts val="0"/>
              </a:spcAft>
              <a:buNone/>
            </a:pPr>
            <a:r>
              <a:rPr lang="en-US" sz="2400" b="0" i="0" dirty="0">
                <a:solidFill>
                  <a:srgbClr val="5C4826"/>
                </a:solidFill>
              </a:rPr>
              <a:t>a foundation model trained on an enormous corpus of human-produced code and technical knowledge</a:t>
            </a:r>
          </a:p>
        </p:txBody>
      </p:sp>
      <p:sp>
        <p:nvSpPr>
          <p:cNvPr id="103" name="Arrow2"/>
          <p:cNvSpPr/>
          <p:nvPr/>
        </p:nvSpPr>
        <p:spPr>
          <a:xfrm>
            <a:off x="4452000" y="3300000"/>
            <a:ext cx="240000" cy="400000"/>
          </a:xfrm>
          <a:prstGeom prst="downArrow">
            <a:avLst/>
          </a:prstGeom>
          <a:solidFill>
            <a:srgbClr val="8E6F3E"/>
          </a:solidFill>
          <a:ln>
            <a:noFill/>
          </a:ln>
        </p:spPr>
        <p:txBody>
          <a:bodyPr/>
          <a:lstStyle/>
          <a:p>
            <a:endParaRPr/>
          </a:p>
        </p:txBody>
      </p:sp>
      <p:sp>
        <p:nvSpPr>
          <p:cNvPr id="104" name="Tier3"/>
          <p:cNvSpPr txBox="1"/>
          <p:nvPr/>
        </p:nvSpPr>
        <p:spPr>
          <a:xfrm>
            <a:off x="274320" y="3750000"/>
            <a:ext cx="8595360" cy="600000"/>
          </a:xfrm>
          <a:prstGeom prst="rect">
            <a:avLst/>
          </a:prstGeom>
          <a:noFill/>
          <a:ln>
            <a:noFill/>
          </a:ln>
        </p:spPr>
        <p:txBody>
          <a:bodyPr wrap="square" lIns="0" tIns="0" rIns="0" bIns="0" anchor="ctr"/>
          <a:lstStyle/>
          <a:p>
            <a:pPr algn="ctr">
              <a:spcAft>
                <a:spcPts val="0"/>
              </a:spcAft>
              <a:buNone/>
            </a:pPr>
            <a:r>
              <a:rPr lang="en-US" sz="3600" b="1" i="0" dirty="0">
                <a:solidFill>
                  <a:srgbClr val="5C4826"/>
                </a:solidFill>
              </a:rPr>
              <a:t>working implementation?</a:t>
            </a:r>
          </a:p>
        </p:txBody>
      </p:sp>
      <p:sp>
        <p:nvSpPr>
          <p:cNvPr id="105" name="Seems"/>
          <p:cNvSpPr txBox="1"/>
          <p:nvPr/>
        </p:nvSpPr>
        <p:spPr>
          <a:xfrm>
            <a:off x="274320" y="4880000"/>
            <a:ext cx="8595360" cy="430000"/>
          </a:xfrm>
          <a:prstGeom prst="rect">
            <a:avLst/>
          </a:prstGeom>
          <a:noFill/>
          <a:ln>
            <a:noFill/>
          </a:ln>
        </p:spPr>
        <p:txBody>
          <a:bodyPr wrap="square" lIns="0" tIns="0" rIns="0" bIns="0" anchor="ctr"/>
          <a:lstStyle/>
          <a:p>
            <a:pPr algn="ctr">
              <a:spcAft>
                <a:spcPts val="0"/>
              </a:spcAft>
              <a:buNone/>
            </a:pPr>
            <a:r>
              <a:rPr lang="en-US" sz="2400" b="0" i="1" dirty="0">
                <a:solidFill>
                  <a:srgbClr val="5C4826"/>
                </a:solidFill>
              </a:rPr>
              <a:t>It sure seems like this should work.</a:t>
            </a:r>
          </a:p>
        </p:txBody>
      </p:sp>
      <p:sp>
        <p:nvSpPr>
          <p:cNvPr id="106" name="Ask"/>
          <p:cNvSpPr txBox="1"/>
          <p:nvPr/>
        </p:nvSpPr>
        <p:spPr>
          <a:xfrm>
            <a:off x="274320" y="5570000"/>
            <a:ext cx="8595360" cy="650000"/>
          </a:xfrm>
          <a:prstGeom prst="rect">
            <a:avLst/>
          </a:prstGeom>
          <a:noFill/>
          <a:ln>
            <a:noFill/>
          </a:ln>
        </p:spPr>
        <p:txBody>
          <a:bodyPr wrap="square" lIns="0" tIns="0" rIns="0" bIns="0" anchor="ctr"/>
          <a:lstStyle/>
          <a:p>
            <a:pPr algn="ctr">
              <a:spcAft>
                <a:spcPts val="0"/>
              </a:spcAft>
              <a:buNone/>
            </a:pPr>
            <a:r>
              <a:rPr lang="en-US" sz="3600" b="1" i="0" dirty="0">
                <a:solidFill>
                  <a:srgbClr val="8E6F3E"/>
                </a:solidFill>
              </a:rPr>
              <a:t>How little do we have to specify?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fade">
                                      <p:cBhvr>
                                        <p:cTn id="15" dur="500"/>
                                        <p:tgtEl>
                                          <p:spTgt spid="103"/>
                                        </p:tgtEl>
                                      </p:cBhvr>
                                    </p:animEffect>
                                  </p:childTnLst>
                                </p:cTn>
                              </p:par>
                              <p:par>
                                <p:cTn id="16" presetID="10" presetClass="entr" presetSubtype="0" fill="hold" nodeType="with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fade">
                                      <p:cBhvr>
                                        <p:cTn id="18" dur="500"/>
                                        <p:tgtEl>
                                          <p:spTgt spid="10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5"/>
                                        </p:tgtEl>
                                        <p:attrNameLst>
                                          <p:attrName>style.visibility</p:attrName>
                                        </p:attrNameLst>
                                      </p:cBhvr>
                                      <p:to>
                                        <p:strVal val="visible"/>
                                      </p:to>
                                    </p:set>
                                    <p:animEffect transition="in" filter="fade">
                                      <p:cBhvr>
                                        <p:cTn id="23" dur="500"/>
                                        <p:tgtEl>
                                          <p:spTgt spid="10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fade">
                                      <p:cBhvr>
                                        <p:cTn id="2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GenAI changes the economics of delegation</a:t>
            </a:r>
          </a:p>
        </p:txBody>
      </p:sp>
      <p:sp>
        <p:nvSpPr>
          <p:cNvPr id="3" name="Slide Number Placeholder 3"/>
          <p:cNvSpPr>
            <a:spLocks noGrp="1"/>
          </p:cNvSpPr>
          <p:nvPr>
            <p:ph type="sldNum" sz="quarter" idx="4"/>
          </p:nvPr>
        </p:nvSpPr>
        <p:spPr/>
        <p:txBody>
          <a:bodyPr/>
          <a:lstStyle/>
          <a:p>
            <a:fld id="{B7EB45DA-9A0D-DC49-8E02-F30A5DDC21C3}" type="slidenum">
              <a:rPr lang="en-US" smtClean="0"/>
              <a:t>33</a:t>
            </a:fld>
            <a:endParaRPr lang="en-US"/>
          </a:p>
        </p:txBody>
      </p:sp>
      <p:sp>
        <p:nvSpPr>
          <p:cNvPr id="100" name="HdrLeft"/>
          <p:cNvSpPr txBox="1"/>
          <p:nvPr/>
        </p:nvSpPr>
        <p:spPr>
          <a:xfrm>
            <a:off x="274320" y="1965000"/>
            <a:ext cx="2300000" cy="270000"/>
          </a:xfrm>
          <a:prstGeom prst="rect">
            <a:avLst/>
          </a:prstGeom>
          <a:noFill/>
          <a:ln>
            <a:noFill/>
          </a:ln>
        </p:spPr>
        <p:txBody>
          <a:bodyPr wrap="square" lIns="0" tIns="0" rIns="0" bIns="0" anchor="ctr"/>
          <a:lstStyle/>
          <a:p>
            <a:pPr algn="ctr">
              <a:spcAft>
                <a:spcPts val="0"/>
              </a:spcAft>
              <a:buNone/>
            </a:pPr>
            <a:r>
              <a:rPr lang="en-US" sz="1600" b="1" i="0" dirty="0">
                <a:solidFill>
                  <a:srgbClr val="8E6F3E"/>
                </a:solidFill>
              </a:rPr>
              <a:t>WHAT MUST BE TRUE</a:t>
            </a:r>
          </a:p>
        </p:txBody>
      </p:sp>
      <p:sp>
        <p:nvSpPr>
          <p:cNvPr id="101" name="BoxLeft"/>
          <p:cNvSpPr txBox="1"/>
          <p:nvPr/>
        </p:nvSpPr>
        <p:spPr>
          <a:xfrm>
            <a:off x="274320" y="2285000"/>
            <a:ext cx="2300000" cy="1150000"/>
          </a:xfrm>
          <a:prstGeom prst="rect">
            <a:avLst/>
          </a:prstGeom>
          <a:solidFill>
            <a:srgbClr val="FBF8F2"/>
          </a:solidFill>
          <a:ln w="19050">
            <a:solidFill>
              <a:srgbClr val="8E6F3E"/>
            </a:solidFill>
          </a:ln>
        </p:spPr>
        <p:txBody>
          <a:bodyPr wrap="square" lIns="91440" tIns="45720" rIns="91440" bIns="45720" anchor="ctr"/>
          <a:lstStyle/>
          <a:p>
            <a:pPr algn="ctr">
              <a:spcAft>
                <a:spcPts val="600"/>
              </a:spcAft>
              <a:buNone/>
            </a:pPr>
            <a:r>
              <a:rPr lang="en-US" sz="2000" b="1" i="0" dirty="0">
                <a:solidFill>
                  <a:srgbClr val="5C4826"/>
                </a:solidFill>
              </a:rPr>
              <a:t>PRODUCT MODEL</a:t>
            </a:r>
          </a:p>
          <a:p>
            <a:pPr algn="ctr">
              <a:spcAft>
                <a:spcPts val="0"/>
              </a:spcAft>
              <a:buNone/>
            </a:pPr>
            <a:r>
              <a:rPr lang="en-US" sz="1600" b="0" i="0" dirty="0">
                <a:solidFill>
                  <a:srgbClr val="555960"/>
                </a:solidFill>
              </a:rPr>
              <a:t>obligations</a:t>
            </a:r>
          </a:p>
          <a:p>
            <a:pPr algn="ctr">
              <a:spcAft>
                <a:spcPts val="0"/>
              </a:spcAft>
              <a:buNone/>
            </a:pPr>
            <a:r>
              <a:rPr lang="en-US" sz="1600" b="0" i="0" dirty="0">
                <a:solidFill>
                  <a:srgbClr val="555960"/>
                </a:solidFill>
              </a:rPr>
              <a:t>key distinctions</a:t>
            </a:r>
          </a:p>
        </p:txBody>
      </p:sp>
      <p:sp>
        <p:nvSpPr>
          <p:cNvPr id="102" name="HdrRight"/>
          <p:cNvSpPr txBox="1"/>
          <p:nvPr/>
        </p:nvSpPr>
        <p:spPr>
          <a:xfrm>
            <a:off x="4400000" y="1300000"/>
            <a:ext cx="4469680" cy="270000"/>
          </a:xfrm>
          <a:prstGeom prst="rect">
            <a:avLst/>
          </a:prstGeom>
          <a:noFill/>
          <a:ln>
            <a:noFill/>
          </a:ln>
        </p:spPr>
        <p:txBody>
          <a:bodyPr wrap="square" lIns="0" tIns="0" rIns="0" bIns="0" anchor="ctr"/>
          <a:lstStyle/>
          <a:p>
            <a:pPr algn="ctr">
              <a:spcAft>
                <a:spcPts val="0"/>
              </a:spcAft>
              <a:buNone/>
            </a:pPr>
            <a:r>
              <a:rPr lang="en-US" sz="1600" b="1" i="0" dirty="0">
                <a:solidFill>
                  <a:srgbClr val="8E6F3E"/>
                </a:solidFill>
              </a:rPr>
              <a:t>IMPLEMENTATION</a:t>
            </a:r>
          </a:p>
        </p:txBody>
      </p:sp>
      <p:sp>
        <p:nvSpPr>
          <p:cNvPr id="103" name="BoxRight"/>
          <p:cNvSpPr txBox="1"/>
          <p:nvPr/>
        </p:nvSpPr>
        <p:spPr>
          <a:xfrm>
            <a:off x="4400000" y="1620000"/>
            <a:ext cx="4469680" cy="2480000"/>
          </a:xfrm>
          <a:prstGeom prst="rect">
            <a:avLst/>
          </a:prstGeom>
          <a:solidFill>
            <a:srgbClr val="F5F1E8"/>
          </a:solidFill>
          <a:ln w="12700">
            <a:solidFill>
              <a:srgbClr val="C9B991"/>
            </a:solidFill>
          </a:ln>
        </p:spPr>
        <p:txBody>
          <a:bodyPr wrap="square" lIns="91440" tIns="45720" rIns="91440" bIns="45720" anchor="ctr"/>
          <a:lstStyle/>
          <a:p>
            <a:pPr algn="ctr">
              <a:spcAft>
                <a:spcPts val="800"/>
              </a:spcAft>
              <a:buNone/>
            </a:pPr>
            <a:r>
              <a:rPr lang="en-US" sz="2000" b="1" i="0" dirty="0">
                <a:solidFill>
                  <a:srgbClr val="5C4826"/>
                </a:solidFill>
              </a:rPr>
              <a:t>WORKING SOFTWARE</a:t>
            </a:r>
          </a:p>
          <a:p>
            <a:pPr algn="ctr">
              <a:spcAft>
                <a:spcPts val="0"/>
              </a:spcAft>
              <a:buNone/>
            </a:pPr>
            <a:r>
              <a:rPr lang="en-US" sz="1600" b="0" i="0" dirty="0">
                <a:solidFill>
                  <a:srgbClr val="555960"/>
                </a:solidFill>
              </a:rPr>
              <a:t>many realization choices</a:t>
            </a:r>
          </a:p>
        </p:txBody>
      </p:sp>
      <p:sp>
        <p:nvSpPr>
          <p:cNvPr id="104" name="AgentLbl"/>
          <p:cNvSpPr txBox="1"/>
          <p:nvPr/>
        </p:nvSpPr>
        <p:spPr>
          <a:xfrm>
            <a:off x="2620000" y="2420000"/>
            <a:ext cx="1620000" cy="300000"/>
          </a:xfrm>
          <a:prstGeom prst="rect">
            <a:avLst/>
          </a:prstGeom>
          <a:noFill/>
          <a:ln>
            <a:noFill/>
          </a:ln>
        </p:spPr>
        <p:txBody>
          <a:bodyPr wrap="square" lIns="0" tIns="0" rIns="0" bIns="0" anchor="ctr"/>
          <a:lstStyle/>
          <a:p>
            <a:pPr algn="ctr">
              <a:spcAft>
                <a:spcPts val="0"/>
              </a:spcAft>
              <a:buNone/>
            </a:pPr>
            <a:r>
              <a:rPr lang="en-US" b="1" i="0" dirty="0">
                <a:solidFill>
                  <a:srgbClr val="8E6F3E"/>
                </a:solidFill>
              </a:rPr>
              <a:t>AGENT</a:t>
            </a:r>
          </a:p>
        </p:txBody>
      </p:sp>
      <p:sp>
        <p:nvSpPr>
          <p:cNvPr id="105" name="AgentArrow"/>
          <p:cNvSpPr/>
          <p:nvPr/>
        </p:nvSpPr>
        <p:spPr>
          <a:xfrm>
            <a:off x="2620000" y="2770000"/>
            <a:ext cx="1740000" cy="180000"/>
          </a:xfrm>
          <a:prstGeom prst="rightArrow">
            <a:avLst/>
          </a:prstGeom>
          <a:solidFill>
            <a:srgbClr val="8E6F3E"/>
          </a:solidFill>
          <a:ln>
            <a:noFill/>
          </a:ln>
        </p:spPr>
        <p:txBody>
          <a:bodyPr/>
          <a:lstStyle/>
          <a:p>
            <a:endParaRPr/>
          </a:p>
        </p:txBody>
      </p:sp>
      <p:sp>
        <p:nvSpPr>
          <p:cNvPr id="106" name="Line1"/>
          <p:cNvSpPr txBox="1"/>
          <p:nvPr/>
        </p:nvSpPr>
        <p:spPr>
          <a:xfrm>
            <a:off x="274320" y="4440000"/>
            <a:ext cx="8595360" cy="900000"/>
          </a:xfrm>
          <a:prstGeom prst="rect">
            <a:avLst/>
          </a:prstGeom>
          <a:solidFill>
            <a:srgbClr val="FBF8F2"/>
          </a:solidFill>
          <a:ln w="19050">
            <a:solidFill>
              <a:srgbClr val="8E6F3E"/>
            </a:solidFill>
          </a:ln>
        </p:spPr>
        <p:txBody>
          <a:bodyPr wrap="square" lIns="182880" tIns="68580" rIns="182880" bIns="68580" anchor="ctr"/>
          <a:lstStyle/>
          <a:p>
            <a:pPr algn="ctr">
              <a:spcAft>
                <a:spcPts val="0"/>
              </a:spcAft>
              <a:buNone/>
            </a:pPr>
            <a:r>
              <a:rPr lang="en-US" sz="2400" b="1" i="0" dirty="0">
                <a:solidFill>
                  <a:srgbClr val="8E6F3E"/>
                </a:solidFill>
              </a:rPr>
              <a:t>If implementation is cheap, </a:t>
            </a:r>
          </a:p>
          <a:p>
            <a:pPr algn="ctr">
              <a:spcAft>
                <a:spcPts val="0"/>
              </a:spcAft>
              <a:buNone/>
            </a:pPr>
            <a:r>
              <a:rPr lang="en-US" sz="2400" b="1" i="0" dirty="0">
                <a:solidFill>
                  <a:srgbClr val="8E6F3E"/>
                </a:solidFill>
              </a:rPr>
              <a:t>perhaps we only need to model what matters.</a:t>
            </a:r>
          </a:p>
        </p:txBody>
      </p:sp>
      <p:sp>
        <p:nvSpPr>
          <p:cNvPr id="107" name="Line2"/>
          <p:cNvSpPr txBox="1"/>
          <p:nvPr/>
        </p:nvSpPr>
        <p:spPr>
          <a:xfrm>
            <a:off x="274320" y="5540000"/>
            <a:ext cx="8595360" cy="600000"/>
          </a:xfrm>
          <a:prstGeom prst="rect">
            <a:avLst/>
          </a:prstGeom>
          <a:noFill/>
          <a:ln>
            <a:noFill/>
          </a:ln>
        </p:spPr>
        <p:txBody>
          <a:bodyPr wrap="square" lIns="0" tIns="0" rIns="0" bIns="0" anchor="ctr"/>
          <a:lstStyle/>
          <a:p>
            <a:pPr algn="ctr">
              <a:spcAft>
                <a:spcPts val="0"/>
              </a:spcAft>
              <a:buNone/>
            </a:pPr>
            <a:r>
              <a:rPr lang="en-US" sz="2000" b="0" i="1" dirty="0">
                <a:solidFill>
                  <a:srgbClr val="5C4826"/>
                </a:solidFill>
              </a:rPr>
              <a:t>The agent can supply the realization choices we deliberately left free.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fade">
                                      <p:cBhvr>
                                        <p:cTn id="12"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much must we tell the agent?</a:t>
            </a:r>
          </a:p>
        </p:txBody>
      </p:sp>
      <p:sp>
        <p:nvSpPr>
          <p:cNvPr id="3" name="Slide Number Placeholder 3"/>
          <p:cNvSpPr>
            <a:spLocks noGrp="1"/>
          </p:cNvSpPr>
          <p:nvPr>
            <p:ph type="sldNum" sz="quarter" idx="4"/>
          </p:nvPr>
        </p:nvSpPr>
        <p:spPr/>
        <p:txBody>
          <a:bodyPr/>
          <a:lstStyle/>
          <a:p>
            <a:fld id="{B7EB45DA-9A0D-DC49-8E02-F30A5DDC21C3}" type="slidenum">
              <a:rPr lang="en-US" smtClean="0"/>
              <a:t>34</a:t>
            </a:fld>
            <a:endParaRPr lang="en-US"/>
          </a:p>
        </p:txBody>
      </p:sp>
      <p:sp>
        <p:nvSpPr>
          <p:cNvPr id="100" name="OuterHdr"/>
          <p:cNvSpPr txBox="1"/>
          <p:nvPr/>
        </p:nvSpPr>
        <p:spPr>
          <a:xfrm>
            <a:off x="365760" y="1260000"/>
            <a:ext cx="5334240" cy="260000"/>
          </a:xfrm>
          <a:prstGeom prst="rect">
            <a:avLst/>
          </a:prstGeom>
          <a:noFill/>
          <a:ln>
            <a:noFill/>
          </a:ln>
        </p:spPr>
        <p:txBody>
          <a:bodyPr wrap="square" lIns="0" tIns="0" rIns="0" bIns="0" anchor="ctr"/>
          <a:lstStyle/>
          <a:p>
            <a:pPr algn="ctr">
              <a:spcAft>
                <a:spcPts val="0"/>
              </a:spcAft>
              <a:buNone/>
            </a:pPr>
            <a:r>
              <a:rPr lang="en-US" sz="1200" b="1" i="0" dirty="0">
                <a:solidFill>
                  <a:srgbClr val="8E6F3E"/>
                </a:solidFill>
              </a:rPr>
              <a:t>EVERYTHING ABOUT THE IMPLEMENTATION</a:t>
            </a:r>
          </a:p>
        </p:txBody>
      </p:sp>
      <p:sp>
        <p:nvSpPr>
          <p:cNvPr id="101" name="OuterBox"/>
          <p:cNvSpPr txBox="1"/>
          <p:nvPr/>
        </p:nvSpPr>
        <p:spPr>
          <a:xfrm>
            <a:off x="365760" y="1560000"/>
            <a:ext cx="5334240" cy="3180000"/>
          </a:xfrm>
          <a:prstGeom prst="rect">
            <a:avLst/>
          </a:prstGeom>
          <a:solidFill>
            <a:srgbClr val="FBF8F2"/>
          </a:solidFill>
          <a:ln w="12700">
            <a:solidFill>
              <a:srgbClr val="C9B991"/>
            </a:solidFill>
          </a:ln>
        </p:spPr>
        <p:txBody>
          <a:bodyPr wrap="square" lIns="91440" tIns="45720" rIns="91440" bIns="45720" anchor="ctr"/>
          <a:lstStyle/>
          <a:p>
            <a:pPr>
              <a:buNone/>
            </a:pPr>
            <a:endParaRPr lang="en-US"/>
          </a:p>
        </p:txBody>
      </p:sp>
      <p:sp>
        <p:nvSpPr>
          <p:cNvPr id="102" name="ScafRegion"/>
          <p:cNvSpPr txBox="1"/>
          <p:nvPr/>
        </p:nvSpPr>
        <p:spPr>
          <a:xfrm>
            <a:off x="982880" y="2060000"/>
            <a:ext cx="4100000" cy="2000000"/>
          </a:xfrm>
          <a:prstGeom prst="rect">
            <a:avLst/>
          </a:prstGeom>
          <a:solidFill>
            <a:srgbClr val="F5F1E8"/>
          </a:solidFill>
          <a:ln w="19050">
            <a:solidFill>
              <a:srgbClr val="8E6F3E"/>
            </a:solidFill>
            <a:prstDash val="dash"/>
          </a:ln>
        </p:spPr>
        <p:txBody>
          <a:bodyPr wrap="square" lIns="91440" tIns="45720" rIns="91440" bIns="45720" anchor="ctr"/>
          <a:lstStyle/>
          <a:p>
            <a:pPr>
              <a:buNone/>
            </a:pPr>
            <a:endParaRPr lang="en-US"/>
          </a:p>
        </p:txBody>
      </p:sp>
      <p:sp>
        <p:nvSpPr>
          <p:cNvPr id="103" name="ScafL"/>
          <p:cNvSpPr txBox="1"/>
          <p:nvPr/>
        </p:nvSpPr>
        <p:spPr>
          <a:xfrm>
            <a:off x="1082880" y="2140000"/>
            <a:ext cx="3900000" cy="290000"/>
          </a:xfrm>
          <a:prstGeom prst="rect">
            <a:avLst/>
          </a:prstGeom>
          <a:noFill/>
          <a:ln>
            <a:noFill/>
          </a:ln>
        </p:spPr>
        <p:txBody>
          <a:bodyPr wrap="square" lIns="0" tIns="0" rIns="0" bIns="0" anchor="ctr"/>
          <a:lstStyle/>
          <a:p>
            <a:pPr algn="ctr">
              <a:spcAft>
                <a:spcPts val="0"/>
              </a:spcAft>
              <a:buNone/>
            </a:pPr>
            <a:r>
              <a:rPr lang="en-US" sz="1200" b="1" i="0" dirty="0">
                <a:solidFill>
                  <a:srgbClr val="8E6F3E"/>
                </a:solidFill>
              </a:rPr>
              <a:t>SCAFFOLDING</a:t>
            </a:r>
            <a:r>
              <a:rPr lang="en-US" sz="1200" b="0" i="0" dirty="0">
                <a:solidFill>
                  <a:srgbClr val="5C4826"/>
                </a:solidFill>
              </a:rPr>
              <a:t>  —  what this agent needs</a:t>
            </a:r>
          </a:p>
        </p:txBody>
      </p:sp>
      <p:sp>
        <p:nvSpPr>
          <p:cNvPr id="104" name="ObligCore"/>
          <p:cNvSpPr txBox="1"/>
          <p:nvPr/>
        </p:nvSpPr>
        <p:spPr>
          <a:xfrm>
            <a:off x="1732880" y="2520000"/>
            <a:ext cx="2600000" cy="1080000"/>
          </a:xfrm>
          <a:prstGeom prst="rect">
            <a:avLst/>
          </a:prstGeom>
          <a:solidFill>
            <a:srgbClr val="F5F1E8"/>
          </a:solidFill>
          <a:ln w="28575">
            <a:solidFill>
              <a:srgbClr val="8E6F3E"/>
            </a:solidFill>
          </a:ln>
        </p:spPr>
        <p:txBody>
          <a:bodyPr wrap="square" lIns="91440" tIns="45720" rIns="91440" bIns="45720" anchor="ctr"/>
          <a:lstStyle/>
          <a:p>
            <a:pPr algn="ctr">
              <a:spcAft>
                <a:spcPts val="400"/>
              </a:spcAft>
              <a:buNone/>
            </a:pPr>
            <a:r>
              <a:rPr lang="en-US" sz="1600" b="1" i="0" dirty="0">
                <a:solidFill>
                  <a:srgbClr val="5C4826"/>
                </a:solidFill>
              </a:rPr>
              <a:t>OBLIGATION</a:t>
            </a:r>
          </a:p>
          <a:p>
            <a:pPr algn="ctr">
              <a:spcAft>
                <a:spcPts val="0"/>
              </a:spcAft>
              <a:buNone/>
            </a:pPr>
            <a:r>
              <a:rPr lang="en-US" sz="1200" b="0" i="0" dirty="0">
                <a:solidFill>
                  <a:srgbClr val="555960"/>
                </a:solidFill>
              </a:rPr>
              <a:t>what must be true</a:t>
            </a:r>
          </a:p>
        </p:txBody>
      </p:sp>
      <p:sp>
        <p:nvSpPr>
          <p:cNvPr id="105" name="DofL"/>
          <p:cNvSpPr txBox="1"/>
          <p:nvPr/>
        </p:nvSpPr>
        <p:spPr>
          <a:xfrm>
            <a:off x="465760" y="4235000"/>
            <a:ext cx="5134240" cy="330000"/>
          </a:xfrm>
          <a:prstGeom prst="rect">
            <a:avLst/>
          </a:prstGeom>
          <a:noFill/>
          <a:ln>
            <a:noFill/>
          </a:ln>
        </p:spPr>
        <p:txBody>
          <a:bodyPr wrap="square" lIns="0" tIns="0" rIns="0" bIns="0" anchor="ctr"/>
          <a:lstStyle/>
          <a:p>
            <a:pPr algn="ctr">
              <a:spcAft>
                <a:spcPts val="0"/>
              </a:spcAft>
              <a:buNone/>
            </a:pPr>
            <a:r>
              <a:rPr lang="en-US" sz="1200" b="1" i="0" dirty="0">
                <a:solidFill>
                  <a:srgbClr val="8E6F3E"/>
                </a:solidFill>
              </a:rPr>
              <a:t>DEGREES OF FREEDOM</a:t>
            </a:r>
            <a:r>
              <a:rPr lang="en-US" sz="1200" b="0" i="0" dirty="0">
                <a:solidFill>
                  <a:srgbClr val="5C4826"/>
                </a:solidFill>
              </a:rPr>
              <a:t>  —  the rest is the agent’s</a:t>
            </a:r>
          </a:p>
        </p:txBody>
      </p:sp>
      <p:sp>
        <p:nvSpPr>
          <p:cNvPr id="110" name="LegSwatchOb"/>
          <p:cNvSpPr/>
          <p:nvPr/>
        </p:nvSpPr>
        <p:spPr>
          <a:xfrm>
            <a:off x="5943600" y="2380000"/>
            <a:ext cx="560000" cy="0"/>
          </a:xfrm>
          <a:prstGeom prst="line">
            <a:avLst/>
          </a:prstGeom>
          <a:noFill/>
          <a:ln w="28575">
            <a:solidFill>
              <a:srgbClr val="8E6F3E"/>
            </a:solidFill>
          </a:ln>
        </p:spPr>
        <p:txBody>
          <a:bodyPr wrap="square" lIns="91440" tIns="45720" rIns="91440" bIns="45720" anchor="ctr"/>
          <a:lstStyle/>
          <a:p>
            <a:pPr>
              <a:buNone/>
            </a:pPr>
            <a:endParaRPr lang="en-US"/>
          </a:p>
        </p:txBody>
      </p:sp>
      <p:sp>
        <p:nvSpPr>
          <p:cNvPr id="111" name="LegOb"/>
          <p:cNvSpPr txBox="1"/>
          <p:nvPr/>
        </p:nvSpPr>
        <p:spPr>
          <a:xfrm>
            <a:off x="6623600" y="2200000"/>
            <a:ext cx="2154640" cy="560000"/>
          </a:xfrm>
          <a:prstGeom prst="rect">
            <a:avLst/>
          </a:prstGeom>
          <a:noFill/>
          <a:ln>
            <a:noFill/>
          </a:ln>
        </p:spPr>
        <p:txBody>
          <a:bodyPr wrap="square" lIns="0" tIns="0" rIns="0" bIns="0" anchor="ctr"/>
          <a:lstStyle/>
          <a:p>
            <a:pPr algn="l">
              <a:spcAft>
                <a:spcPts val="200"/>
              </a:spcAft>
              <a:buNone/>
            </a:pPr>
            <a:r>
              <a:rPr lang="en-US" sz="1200" b="1" i="0" dirty="0">
                <a:solidFill>
                  <a:srgbClr val="5C4826"/>
                </a:solidFill>
              </a:rPr>
              <a:t>Obligation boundary</a:t>
            </a:r>
          </a:p>
          <a:p>
            <a:pPr algn="l">
              <a:spcAft>
                <a:spcPts val="0"/>
              </a:spcAft>
              <a:buNone/>
            </a:pPr>
            <a:r>
              <a:rPr lang="en-US" sz="1200" b="0" i="1" dirty="0">
                <a:solidFill>
                  <a:srgbClr val="5C4826"/>
                </a:solidFill>
              </a:rPr>
              <a:t>fixed by the product</a:t>
            </a:r>
          </a:p>
        </p:txBody>
      </p:sp>
      <p:sp>
        <p:nvSpPr>
          <p:cNvPr id="112" name="LegSwatchSp"/>
          <p:cNvSpPr/>
          <p:nvPr/>
        </p:nvSpPr>
        <p:spPr>
          <a:xfrm>
            <a:off x="5943600" y="3280000"/>
            <a:ext cx="560000" cy="0"/>
          </a:xfrm>
          <a:prstGeom prst="line">
            <a:avLst/>
          </a:prstGeom>
          <a:noFill/>
          <a:ln w="19050">
            <a:solidFill>
              <a:srgbClr val="8E6F3E"/>
            </a:solidFill>
            <a:prstDash val="dash"/>
          </a:ln>
        </p:spPr>
        <p:txBody>
          <a:bodyPr wrap="square" lIns="91440" tIns="45720" rIns="91440" bIns="45720" anchor="ctr"/>
          <a:lstStyle/>
          <a:p>
            <a:pPr>
              <a:buNone/>
            </a:pPr>
            <a:endParaRPr lang="en-US"/>
          </a:p>
        </p:txBody>
      </p:sp>
      <p:sp>
        <p:nvSpPr>
          <p:cNvPr id="113" name="LegSp"/>
          <p:cNvSpPr txBox="1"/>
          <p:nvPr/>
        </p:nvSpPr>
        <p:spPr>
          <a:xfrm>
            <a:off x="6623600" y="3100000"/>
            <a:ext cx="2154640" cy="560000"/>
          </a:xfrm>
          <a:prstGeom prst="rect">
            <a:avLst/>
          </a:prstGeom>
          <a:noFill/>
          <a:ln>
            <a:noFill/>
          </a:ln>
        </p:spPr>
        <p:txBody>
          <a:bodyPr wrap="square" lIns="0" tIns="0" rIns="0" bIns="0" anchor="ctr"/>
          <a:lstStyle/>
          <a:p>
            <a:pPr algn="l">
              <a:spcAft>
                <a:spcPts val="200"/>
              </a:spcAft>
              <a:buNone/>
            </a:pPr>
            <a:r>
              <a:rPr lang="en-US" sz="1200" b="1" i="0" dirty="0">
                <a:solidFill>
                  <a:srgbClr val="5C4826"/>
                </a:solidFill>
              </a:rPr>
              <a:t>Specification boundary</a:t>
            </a:r>
          </a:p>
          <a:p>
            <a:pPr algn="l">
              <a:spcAft>
                <a:spcPts val="0"/>
              </a:spcAft>
              <a:buNone/>
            </a:pPr>
            <a:r>
              <a:rPr lang="en-US" sz="1200" b="0" i="1" dirty="0">
                <a:solidFill>
                  <a:srgbClr val="5C4826"/>
                </a:solidFill>
              </a:rPr>
              <a:t>depends on the delegate</a:t>
            </a:r>
          </a:p>
        </p:txBody>
      </p:sp>
      <p:sp>
        <p:nvSpPr>
          <p:cNvPr id="120" name="Ital"/>
          <p:cNvSpPr txBox="1"/>
          <p:nvPr/>
        </p:nvSpPr>
        <p:spPr>
          <a:xfrm>
            <a:off x="365760" y="4790000"/>
            <a:ext cx="5334240" cy="420000"/>
          </a:xfrm>
          <a:prstGeom prst="rect">
            <a:avLst/>
          </a:prstGeom>
          <a:noFill/>
          <a:ln>
            <a:noFill/>
          </a:ln>
        </p:spPr>
        <p:txBody>
          <a:bodyPr wrap="square" lIns="0" tIns="0" rIns="0" bIns="0" anchor="ctr"/>
          <a:lstStyle/>
          <a:p>
            <a:pPr algn="ctr">
              <a:spcAft>
                <a:spcPts val="0"/>
              </a:spcAft>
              <a:buNone/>
            </a:pPr>
            <a:r>
              <a:rPr lang="en-US" sz="1300" b="0" i="1" dirty="0">
                <a:solidFill>
                  <a:srgbClr val="5C4826"/>
                </a:solidFill>
              </a:rPr>
              <a:t>Specified region = obligation + scaffolding; outside it, degrees of freedom.</a:t>
            </a:r>
          </a:p>
        </p:txBody>
      </p:sp>
      <p:sp>
        <p:nvSpPr>
          <p:cNvPr id="121" name="Punch"/>
          <p:cNvSpPr txBox="1"/>
          <p:nvPr/>
        </p:nvSpPr>
        <p:spPr>
          <a:xfrm>
            <a:off x="365760" y="5350000"/>
            <a:ext cx="8412480" cy="940000"/>
          </a:xfrm>
          <a:prstGeom prst="rect">
            <a:avLst/>
          </a:prstGeom>
          <a:solidFill>
            <a:srgbClr val="FBF8F2"/>
          </a:solidFill>
          <a:ln w="19050">
            <a:solidFill>
              <a:srgbClr val="8E6F3E"/>
            </a:solidFill>
          </a:ln>
        </p:spPr>
        <p:txBody>
          <a:bodyPr wrap="square" lIns="182880" tIns="68580" rIns="182880" bIns="68580" anchor="ctr"/>
          <a:lstStyle/>
          <a:p>
            <a:pPr algn="ctr">
              <a:spcAft>
                <a:spcPts val="0"/>
              </a:spcAft>
              <a:buNone/>
            </a:pPr>
            <a:r>
              <a:rPr lang="en-US" sz="2200" b="1" i="0" dirty="0">
                <a:solidFill>
                  <a:srgbClr val="8E6F3E"/>
                </a:solidFill>
              </a:rPr>
              <a:t>How wide is the gap between what the product requires </a:t>
            </a:r>
          </a:p>
          <a:p>
            <a:pPr algn="ctr">
              <a:spcAft>
                <a:spcPts val="0"/>
              </a:spcAft>
              <a:buNone/>
            </a:pPr>
            <a:r>
              <a:rPr lang="en-US" sz="2200" b="1" i="0" dirty="0">
                <a:solidFill>
                  <a:srgbClr val="8E6F3E"/>
                </a:solidFill>
              </a:rPr>
              <a:t>and what the agent needs specified?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par>
                                <p:cTn id="8" presetID="10" presetClass="entr" presetSubtype="0" fill="hold"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fade">
                                      <p:cBhvr>
                                        <p:cTn id="10" dur="500"/>
                                        <p:tgtEl>
                                          <p:spTgt spid="110"/>
                                        </p:tgtEl>
                                      </p:cBhvr>
                                    </p:animEffect>
                                  </p:childTnLst>
                                </p:cTn>
                              </p:par>
                              <p:par>
                                <p:cTn id="11" presetID="10" presetClass="entr" presetSubtype="0" fill="hold" nodeType="with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fade">
                                      <p:cBhvr>
                                        <p:cTn id="13" dur="500"/>
                                        <p:tgtEl>
                                          <p:spTgt spid="1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2"/>
                                        </p:tgtEl>
                                        <p:attrNameLst>
                                          <p:attrName>style.visibility</p:attrName>
                                        </p:attrNameLst>
                                      </p:cBhvr>
                                      <p:to>
                                        <p:strVal val="visible"/>
                                      </p:to>
                                    </p:set>
                                    <p:animEffect transition="in" filter="fade">
                                      <p:cBhvr>
                                        <p:cTn id="18" dur="500"/>
                                        <p:tgtEl>
                                          <p:spTgt spid="102"/>
                                        </p:tgtEl>
                                      </p:cBhvr>
                                    </p:animEffect>
                                  </p:childTnLst>
                                </p:cTn>
                              </p:par>
                              <p:par>
                                <p:cTn id="19" presetID="10" presetClass="entr" presetSubtype="0" fill="hold" nodeType="withEffect">
                                  <p:stCondLst>
                                    <p:cond delay="0"/>
                                  </p:stCondLst>
                                  <p:childTnLst>
                                    <p:set>
                                      <p:cBhvr>
                                        <p:cTn id="20" dur="1" fill="hold">
                                          <p:stCondLst>
                                            <p:cond delay="0"/>
                                          </p:stCondLst>
                                        </p:cTn>
                                        <p:tgtEl>
                                          <p:spTgt spid="103"/>
                                        </p:tgtEl>
                                        <p:attrNameLst>
                                          <p:attrName>style.visibility</p:attrName>
                                        </p:attrNameLst>
                                      </p:cBhvr>
                                      <p:to>
                                        <p:strVal val="visible"/>
                                      </p:to>
                                    </p:set>
                                    <p:animEffect transition="in" filter="fade">
                                      <p:cBhvr>
                                        <p:cTn id="21" dur="500"/>
                                        <p:tgtEl>
                                          <p:spTgt spid="103"/>
                                        </p:tgtEl>
                                      </p:cBhvr>
                                    </p:animEffect>
                                  </p:childTnLst>
                                </p:cTn>
                              </p:par>
                              <p:par>
                                <p:cTn id="22" presetID="10" presetClass="entr" presetSubtype="0" fill="hold" nodeType="with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par>
                                <p:cTn id="25" presetID="10" presetClass="entr" presetSubtype="0" fill="hold" nodeType="with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500"/>
                                        <p:tgtEl>
                                          <p:spTgt spid="1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5"/>
                                        </p:tgtEl>
                                        <p:attrNameLst>
                                          <p:attrName>style.visibility</p:attrName>
                                        </p:attrNameLst>
                                      </p:cBhvr>
                                      <p:to>
                                        <p:strVal val="visible"/>
                                      </p:to>
                                    </p:set>
                                    <p:animEffect transition="in" filter="fade">
                                      <p:cBhvr>
                                        <p:cTn id="32" dur="500"/>
                                        <p:tgtEl>
                                          <p:spTgt spid="105"/>
                                        </p:tgtEl>
                                      </p:cBhvr>
                                    </p:animEffect>
                                  </p:childTnLst>
                                </p:cTn>
                              </p:par>
                              <p:par>
                                <p:cTn id="33" presetID="10" presetClass="entr" presetSubtype="0" fill="hold" nodeType="with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500"/>
                                        <p:tgtEl>
                                          <p:spTgt spid="12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1"/>
                                        </p:tgtEl>
                                        <p:attrNameLst>
                                          <p:attrName>style.visibility</p:attrName>
                                        </p:attrNameLst>
                                      </p:cBhvr>
                                      <p:to>
                                        <p:strVal val="visible"/>
                                      </p:to>
                                    </p:set>
                                    <p:animEffect transition="in" filter="fade">
                                      <p:cBhvr>
                                        <p:cTn id="40"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if the agent keeps choosing badly?</a:t>
            </a:r>
          </a:p>
        </p:txBody>
      </p:sp>
      <p:sp>
        <p:nvSpPr>
          <p:cNvPr id="3" name="Slide Number Placeholder 3"/>
          <p:cNvSpPr>
            <a:spLocks noGrp="1"/>
          </p:cNvSpPr>
          <p:nvPr>
            <p:ph type="sldNum" sz="quarter" idx="4"/>
          </p:nvPr>
        </p:nvSpPr>
        <p:spPr/>
        <p:txBody>
          <a:bodyPr/>
          <a:lstStyle/>
          <a:p>
            <a:fld id="{B7EB45DA-9A0D-DC49-8E02-F30A5DDC21C3}" type="slidenum">
              <a:rPr lang="en-US" smtClean="0"/>
              <a:t>35</a:t>
            </a:fld>
            <a:endParaRPr lang="en-US"/>
          </a:p>
        </p:txBody>
      </p:sp>
      <p:sp>
        <p:nvSpPr>
          <p:cNvPr id="100" name="Kicker"/>
          <p:cNvSpPr txBox="1"/>
          <p:nvPr/>
        </p:nvSpPr>
        <p:spPr>
          <a:xfrm>
            <a:off x="365760" y="973302"/>
            <a:ext cx="8412480" cy="340000"/>
          </a:xfrm>
          <a:prstGeom prst="rect">
            <a:avLst/>
          </a:prstGeom>
          <a:noFill/>
          <a:ln>
            <a:noFill/>
          </a:ln>
        </p:spPr>
        <p:txBody>
          <a:bodyPr wrap="square" lIns="18288" tIns="18288" rIns="18288" bIns="18288" anchor="t"/>
          <a:lstStyle/>
          <a:p>
            <a:pPr algn="l">
              <a:spcAft>
                <a:spcPts val="0"/>
              </a:spcAft>
              <a:buNone/>
            </a:pPr>
            <a:r>
              <a:rPr lang="en-US" sz="1600" b="1" i="0" dirty="0">
                <a:solidFill>
                  <a:srgbClr val="8E6F3E"/>
                </a:solidFill>
              </a:rPr>
              <a:t>ONLY BECAUSE IT KEEPS CHOOSING BADLY — NOT A LIST OF THINGS THAT MUST BE SPECIFIED</a:t>
            </a:r>
          </a:p>
        </p:txBody>
      </p:sp>
      <p:sp>
        <p:nvSpPr>
          <p:cNvPr id="101" name="ModelHdr"/>
          <p:cNvSpPr txBox="1"/>
          <p:nvPr/>
        </p:nvSpPr>
        <p:spPr>
          <a:xfrm>
            <a:off x="365760" y="1430000"/>
            <a:ext cx="3350000" cy="270000"/>
          </a:xfrm>
          <a:prstGeom prst="rect">
            <a:avLst/>
          </a:prstGeom>
          <a:noFill/>
          <a:ln>
            <a:noFill/>
          </a:ln>
        </p:spPr>
        <p:txBody>
          <a:bodyPr wrap="square" lIns="0" tIns="0" rIns="0" bIns="0" anchor="t"/>
          <a:lstStyle/>
          <a:p>
            <a:pPr algn="ctr">
              <a:spcAft>
                <a:spcPts val="0"/>
              </a:spcAft>
              <a:buNone/>
            </a:pPr>
            <a:r>
              <a:rPr lang="en-US" sz="1600" b="1" i="0" dirty="0">
                <a:solidFill>
                  <a:srgbClr val="8E6F3E"/>
                </a:solidFill>
              </a:rPr>
              <a:t>MODEL</a:t>
            </a:r>
          </a:p>
        </p:txBody>
      </p:sp>
      <p:sp>
        <p:nvSpPr>
          <p:cNvPr id="102" name="SchemaBox"/>
          <p:cNvSpPr txBox="1"/>
          <p:nvPr/>
        </p:nvSpPr>
        <p:spPr>
          <a:xfrm>
            <a:off x="725431" y="1786366"/>
            <a:ext cx="2630658" cy="1195840"/>
          </a:xfrm>
          <a:prstGeom prst="rect">
            <a:avLst/>
          </a:prstGeom>
          <a:solidFill>
            <a:srgbClr val="F5F1E8"/>
          </a:solidFill>
          <a:ln w="12700">
            <a:solidFill>
              <a:srgbClr val="C9B991"/>
            </a:solidFill>
          </a:ln>
        </p:spPr>
        <p:txBody>
          <a:bodyPr wrap="square" lIns="27432" tIns="22860" rIns="27432" bIns="22860" anchor="t"/>
          <a:lstStyle/>
          <a:p>
            <a:pPr algn="l">
              <a:spcAft>
                <a:spcPts val="900"/>
              </a:spcAft>
              <a:buNone/>
            </a:pPr>
            <a:r>
              <a:rPr lang="en-US" b="1" i="0" dirty="0">
                <a:solidFill>
                  <a:srgbClr val="8E6F3E"/>
                </a:solidFill>
              </a:rPr>
              <a:t>ACCOUNT</a:t>
            </a:r>
          </a:p>
          <a:p>
            <a:pPr algn="l">
              <a:spcAft>
                <a:spcPts val="250"/>
              </a:spcAft>
              <a:buNone/>
            </a:pPr>
            <a:r>
              <a:rPr lang="en-US" sz="1400" b="0" i="0" dirty="0">
                <a:solidFill>
                  <a:srgbClr val="5C4826"/>
                </a:solidFill>
              </a:rPr>
              <a:t>quota_type {metered, unlimited}</a:t>
            </a:r>
          </a:p>
          <a:p>
            <a:pPr algn="l">
              <a:spcAft>
                <a:spcPts val="250"/>
              </a:spcAft>
              <a:buNone/>
            </a:pPr>
            <a:r>
              <a:rPr lang="en-US" sz="1400" b="0" i="0" dirty="0">
                <a:solidFill>
                  <a:srgbClr val="5C4826"/>
                </a:solidFill>
              </a:rPr>
              <a:t>credits_remaining</a:t>
            </a:r>
          </a:p>
          <a:p>
            <a:pPr algn="l">
              <a:spcAft>
                <a:spcPts val="0"/>
              </a:spcAft>
              <a:buNone/>
            </a:pPr>
            <a:r>
              <a:rPr lang="en-US" sz="1400" b="0" i="0" dirty="0">
                <a:solidFill>
                  <a:srgbClr val="5C4826"/>
                </a:solidFill>
              </a:rPr>
              <a:t>renewal</a:t>
            </a:r>
          </a:p>
        </p:txBody>
      </p:sp>
      <p:sp>
        <p:nvSpPr>
          <p:cNvPr id="103" name="SchemaRule"/>
          <p:cNvSpPr txBox="1"/>
          <p:nvPr/>
        </p:nvSpPr>
        <p:spPr>
          <a:xfrm>
            <a:off x="943480" y="1720712"/>
            <a:ext cx="2194560" cy="9525"/>
          </a:xfrm>
          <a:prstGeom prst="rect">
            <a:avLst/>
          </a:prstGeom>
          <a:solidFill>
            <a:srgbClr val="C9B991"/>
          </a:solidFill>
          <a:ln>
            <a:noFill/>
          </a:ln>
        </p:spPr>
        <p:txBody>
          <a:bodyPr wrap="square" lIns="91440" tIns="45720" rIns="91440" bIns="45720" anchor="ctr"/>
          <a:lstStyle/>
          <a:p>
            <a:pPr>
              <a:buNone/>
            </a:pPr>
            <a:endParaRPr lang="en-US"/>
          </a:p>
        </p:txBody>
      </p:sp>
      <p:sp>
        <p:nvSpPr>
          <p:cNvPr id="104" name="DownArrow1"/>
          <p:cNvSpPr/>
          <p:nvPr/>
        </p:nvSpPr>
        <p:spPr>
          <a:xfrm>
            <a:off x="1950760" y="3000000"/>
            <a:ext cx="180000" cy="200000"/>
          </a:xfrm>
          <a:prstGeom prst="downArrow">
            <a:avLst/>
          </a:prstGeom>
          <a:solidFill>
            <a:srgbClr val="8E6F3E"/>
          </a:solidFill>
          <a:ln>
            <a:noFill/>
          </a:ln>
        </p:spPr>
        <p:txBody>
          <a:bodyPr wrap="square" lIns="91440" tIns="45720" rIns="91440" bIns="45720" anchor="ctr"/>
          <a:lstStyle/>
          <a:p>
            <a:pPr>
              <a:buNone/>
            </a:pPr>
            <a:endParaRPr lang="en-US"/>
          </a:p>
        </p:txBody>
      </p:sp>
      <p:sp>
        <p:nvSpPr>
          <p:cNvPr id="105" name="AgentLbl"/>
          <p:cNvSpPr txBox="1"/>
          <p:nvPr/>
        </p:nvSpPr>
        <p:spPr>
          <a:xfrm>
            <a:off x="1240760" y="3250000"/>
            <a:ext cx="1600000" cy="330000"/>
          </a:xfrm>
          <a:prstGeom prst="rect">
            <a:avLst/>
          </a:prstGeom>
          <a:solidFill>
            <a:srgbClr val="FBF8F2"/>
          </a:solidFill>
          <a:ln w="19050">
            <a:solidFill>
              <a:srgbClr val="8E6F3E"/>
            </a:solidFill>
          </a:ln>
        </p:spPr>
        <p:txBody>
          <a:bodyPr wrap="square" lIns="91440" tIns="45720" rIns="91440" bIns="45720" anchor="ctr"/>
          <a:lstStyle/>
          <a:p>
            <a:pPr algn="ctr">
              <a:spcAft>
                <a:spcPts val="0"/>
              </a:spcAft>
              <a:buNone/>
            </a:pPr>
            <a:r>
              <a:rPr lang="en-US" sz="1400" b="1" i="0" dirty="0">
                <a:solidFill>
                  <a:srgbClr val="8E6F3E"/>
                </a:solidFill>
              </a:rPr>
              <a:t>AGENT</a:t>
            </a:r>
          </a:p>
        </p:txBody>
      </p:sp>
      <p:sp>
        <p:nvSpPr>
          <p:cNvPr id="106" name="DownArrow2"/>
          <p:cNvSpPr/>
          <p:nvPr/>
        </p:nvSpPr>
        <p:spPr>
          <a:xfrm>
            <a:off x="1950760" y="3650000"/>
            <a:ext cx="180000" cy="200000"/>
          </a:xfrm>
          <a:prstGeom prst="downArrow">
            <a:avLst/>
          </a:prstGeom>
          <a:solidFill>
            <a:srgbClr val="8E6F3E"/>
          </a:solidFill>
          <a:ln>
            <a:noFill/>
          </a:ln>
        </p:spPr>
        <p:txBody>
          <a:bodyPr wrap="square" lIns="91440" tIns="45720" rIns="91440" bIns="45720" anchor="ctr"/>
          <a:lstStyle/>
          <a:p>
            <a:pPr>
              <a:buNone/>
            </a:pPr>
            <a:endParaRPr lang="en-US"/>
          </a:p>
        </p:txBody>
      </p:sp>
      <p:sp>
        <p:nvSpPr>
          <p:cNvPr id="107" name="ImplLbl"/>
          <p:cNvSpPr txBox="1"/>
          <p:nvPr/>
        </p:nvSpPr>
        <p:spPr>
          <a:xfrm>
            <a:off x="852040" y="3900000"/>
            <a:ext cx="2377440" cy="420000"/>
          </a:xfrm>
          <a:prstGeom prst="rect">
            <a:avLst/>
          </a:prstGeom>
          <a:solidFill>
            <a:srgbClr val="F5F1E8"/>
          </a:solidFill>
          <a:ln w="12700">
            <a:solidFill>
              <a:srgbClr val="C9B991"/>
            </a:solidFill>
          </a:ln>
        </p:spPr>
        <p:txBody>
          <a:bodyPr wrap="square" lIns="91440" tIns="45720" rIns="91440" bIns="45720" anchor="ctr"/>
          <a:lstStyle/>
          <a:p>
            <a:pPr algn="ctr">
              <a:spcAft>
                <a:spcPts val="0"/>
              </a:spcAft>
              <a:buNone/>
            </a:pPr>
            <a:r>
              <a:rPr lang="en-US" sz="1300" b="1" i="0" dirty="0">
                <a:solidFill>
                  <a:srgbClr val="5C4826"/>
                </a:solidFill>
              </a:rPr>
              <a:t>IMPLEMENTATION</a:t>
            </a:r>
          </a:p>
        </p:txBody>
      </p:sp>
      <p:sp>
        <p:nvSpPr>
          <p:cNvPr id="108" name="Caption"/>
          <p:cNvSpPr txBox="1"/>
          <p:nvPr/>
        </p:nvSpPr>
        <p:spPr>
          <a:xfrm>
            <a:off x="365760" y="4380000"/>
            <a:ext cx="3350000" cy="420000"/>
          </a:xfrm>
          <a:prstGeom prst="rect">
            <a:avLst/>
          </a:prstGeom>
          <a:noFill/>
          <a:ln>
            <a:noFill/>
          </a:ln>
        </p:spPr>
        <p:txBody>
          <a:bodyPr wrap="square" lIns="0" tIns="0" rIns="0" bIns="0" anchor="ctr"/>
          <a:lstStyle/>
          <a:p>
            <a:pPr algn="ctr">
              <a:spcAft>
                <a:spcPts val="0"/>
              </a:spcAft>
              <a:buNone/>
            </a:pPr>
            <a:r>
              <a:rPr lang="en-US" sz="1400" b="0" i="1" dirty="0">
                <a:solidFill>
                  <a:srgbClr val="5C4826"/>
                </a:solidFill>
              </a:rPr>
              <a:t>Great! Let the agent choose the realization!</a:t>
            </a:r>
          </a:p>
        </p:txBody>
      </p:sp>
      <p:sp>
        <p:nvSpPr>
          <p:cNvPr id="110" name="ScafHdr"/>
          <p:cNvSpPr txBox="1"/>
          <p:nvPr/>
        </p:nvSpPr>
        <p:spPr>
          <a:xfrm>
            <a:off x="3900000" y="1363302"/>
            <a:ext cx="4878240" cy="460000"/>
          </a:xfrm>
          <a:prstGeom prst="rect">
            <a:avLst/>
          </a:prstGeom>
          <a:noFill/>
          <a:ln>
            <a:noFill/>
          </a:ln>
        </p:spPr>
        <p:txBody>
          <a:bodyPr wrap="square" lIns="0" tIns="0" rIns="0" bIns="0" anchor="t"/>
          <a:lstStyle/>
          <a:p>
            <a:pPr algn="ctr">
              <a:spcAft>
                <a:spcPts val="200"/>
              </a:spcAft>
              <a:buNone/>
            </a:pPr>
            <a:r>
              <a:rPr lang="en-US" sz="1600" b="1" i="0" dirty="0">
                <a:solidFill>
                  <a:srgbClr val="8E6F3E"/>
                </a:solidFill>
              </a:rPr>
              <a:t>EVERYTHING ABOUT THE IMPLEMENTATION</a:t>
            </a:r>
          </a:p>
          <a:p>
            <a:pPr algn="ctr">
              <a:spcAft>
                <a:spcPts val="0"/>
              </a:spcAft>
              <a:buNone/>
            </a:pPr>
            <a:r>
              <a:rPr lang="en-US" sz="1400" b="0" i="1" dirty="0">
                <a:solidFill>
                  <a:srgbClr val="5C4826"/>
                </a:solidFill>
              </a:rPr>
              <a:t>each line is scaffolding we added in response to a bad choice</a:t>
            </a:r>
          </a:p>
        </p:txBody>
      </p:sp>
      <p:sp>
        <p:nvSpPr>
          <p:cNvPr id="111" name="MeterBox"/>
          <p:cNvSpPr txBox="1"/>
          <p:nvPr/>
        </p:nvSpPr>
        <p:spPr>
          <a:xfrm>
            <a:off x="3900000" y="1940000"/>
            <a:ext cx="4878240" cy="2860000"/>
          </a:xfrm>
          <a:prstGeom prst="rect">
            <a:avLst/>
          </a:prstGeom>
          <a:solidFill>
            <a:srgbClr val="FBF8F2"/>
          </a:solidFill>
          <a:ln w="12700">
            <a:solidFill>
              <a:srgbClr val="C9B991"/>
            </a:solidFill>
          </a:ln>
        </p:spPr>
        <p:txBody>
          <a:bodyPr wrap="square" lIns="91440" tIns="45720" rIns="91440" bIns="45720" anchor="ctr"/>
          <a:lstStyle/>
          <a:p>
            <a:pPr>
              <a:buNone/>
            </a:pPr>
            <a:endParaRPr lang="en-US"/>
          </a:p>
        </p:txBody>
      </p:sp>
      <p:sp>
        <p:nvSpPr>
          <p:cNvPr id="120" name="AgentBox1"/>
          <p:cNvSpPr txBox="1"/>
          <p:nvPr/>
        </p:nvSpPr>
        <p:spPr>
          <a:xfrm>
            <a:off x="3900000" y="1940000"/>
            <a:ext cx="4878240" cy="2860000"/>
          </a:xfrm>
          <a:prstGeom prst="rect">
            <a:avLst/>
          </a:prstGeom>
          <a:solidFill>
            <a:srgbClr val="FFFFFF"/>
          </a:solidFill>
          <a:ln w="19050">
            <a:solidFill>
              <a:srgbClr val="8E6F3E"/>
            </a:solidFill>
          </a:ln>
        </p:spPr>
        <p:txBody>
          <a:bodyPr wrap="square" lIns="91440" tIns="45720" rIns="91440" bIns="45720" anchor="ctr"/>
          <a:lstStyle/>
          <a:p>
            <a:pPr algn="ctr">
              <a:spcAft>
                <a:spcPts val="300"/>
              </a:spcAft>
              <a:buNone/>
            </a:pPr>
            <a:r>
              <a:rPr lang="en-US" sz="1400" b="1" i="0" dirty="0">
                <a:solidFill>
                  <a:srgbClr val="5C4826"/>
                </a:solidFill>
              </a:rPr>
              <a:t>AGENT SUPPLIES</a:t>
            </a:r>
          </a:p>
          <a:p>
            <a:pPr algn="ctr">
              <a:spcAft>
                <a:spcPts val="0"/>
              </a:spcAft>
              <a:buNone/>
            </a:pPr>
            <a:r>
              <a:rPr lang="en-US" sz="1100" b="0" i="0" dirty="0">
                <a:solidFill>
                  <a:srgbClr val="5C4826"/>
                </a:solidFill>
              </a:rPr>
              <a:t>the remaining realization choices</a:t>
            </a:r>
          </a:p>
        </p:txBody>
      </p:sp>
      <p:sp>
        <p:nvSpPr>
          <p:cNvPr id="133" name="ScafItem1"/>
          <p:cNvSpPr txBox="1"/>
          <p:nvPr/>
        </p:nvSpPr>
        <p:spPr>
          <a:xfrm>
            <a:off x="3900000" y="1940000"/>
            <a:ext cx="4878240" cy="340000"/>
          </a:xfrm>
          <a:prstGeom prst="rect">
            <a:avLst/>
          </a:prstGeom>
          <a:solidFill>
            <a:srgbClr val="F5F1E8"/>
          </a:solidFill>
          <a:ln w="9525">
            <a:solidFill>
              <a:srgbClr val="8E6F3E"/>
            </a:solidFill>
          </a:ln>
        </p:spPr>
        <p:txBody>
          <a:bodyPr wrap="square" lIns="100000" tIns="27432" rIns="100000" bIns="27432" anchor="ctr"/>
          <a:lstStyle/>
          <a:p>
            <a:pPr algn="l">
              <a:spcAft>
                <a:spcPts val="0"/>
              </a:spcAft>
              <a:buNone/>
            </a:pPr>
            <a:r>
              <a:rPr lang="en-US" sz="1400" b="0" i="0" dirty="0">
                <a:solidFill>
                  <a:srgbClr val="5C4826"/>
                </a:solidFill>
              </a:rPr>
              <a:t>+ Use separate persisted fields</a:t>
            </a:r>
          </a:p>
        </p:txBody>
      </p:sp>
      <p:sp>
        <p:nvSpPr>
          <p:cNvPr id="134" name="Annot1"/>
          <p:cNvSpPr txBox="1"/>
          <p:nvPr/>
        </p:nvSpPr>
        <p:spPr>
          <a:xfrm>
            <a:off x="6878240" y="1940000"/>
            <a:ext cx="1800000" cy="340000"/>
          </a:xfrm>
          <a:prstGeom prst="rect">
            <a:avLst/>
          </a:prstGeom>
          <a:noFill/>
          <a:ln>
            <a:noFill/>
          </a:ln>
        </p:spPr>
        <p:txBody>
          <a:bodyPr wrap="square" lIns="0" tIns="27432" rIns="0" bIns="27432" anchor="ctr"/>
          <a:lstStyle/>
          <a:p>
            <a:pPr algn="r">
              <a:spcAft>
                <a:spcPts val="0"/>
              </a:spcAft>
              <a:buNone/>
            </a:pPr>
            <a:r>
              <a:rPr lang="en-US" sz="1400" b="0" i="1" dirty="0">
                <a:solidFill>
                  <a:srgbClr val="5C4826"/>
                </a:solidFill>
              </a:rPr>
              <a:t>bad persistence choice</a:t>
            </a:r>
          </a:p>
        </p:txBody>
      </p:sp>
      <p:sp>
        <p:nvSpPr>
          <p:cNvPr id="121" name="AgentBox2"/>
          <p:cNvSpPr txBox="1"/>
          <p:nvPr/>
        </p:nvSpPr>
        <p:spPr>
          <a:xfrm>
            <a:off x="3900000" y="2280000"/>
            <a:ext cx="4878240" cy="2520000"/>
          </a:xfrm>
          <a:prstGeom prst="rect">
            <a:avLst/>
          </a:prstGeom>
          <a:solidFill>
            <a:srgbClr val="FFFFFF"/>
          </a:solidFill>
          <a:ln w="19050">
            <a:solidFill>
              <a:srgbClr val="8E6F3E"/>
            </a:solidFill>
          </a:ln>
        </p:spPr>
        <p:txBody>
          <a:bodyPr wrap="square" lIns="91440" tIns="45720" rIns="91440" bIns="45720" anchor="ctr"/>
          <a:lstStyle/>
          <a:p>
            <a:pPr algn="ctr">
              <a:spcAft>
                <a:spcPts val="300"/>
              </a:spcAft>
              <a:buNone/>
            </a:pPr>
            <a:r>
              <a:rPr lang="en-US" sz="1400" b="1" i="0" dirty="0">
                <a:solidFill>
                  <a:srgbClr val="5C4826"/>
                </a:solidFill>
              </a:rPr>
              <a:t>AGENT SUPPLIES</a:t>
            </a:r>
          </a:p>
          <a:p>
            <a:pPr algn="ctr">
              <a:spcAft>
                <a:spcPts val="0"/>
              </a:spcAft>
              <a:buNone/>
            </a:pPr>
            <a:r>
              <a:rPr lang="en-US" sz="1100" b="0" i="0" dirty="0">
                <a:solidFill>
                  <a:srgbClr val="5C4826"/>
                </a:solidFill>
              </a:rPr>
              <a:t>the remaining realization choices</a:t>
            </a:r>
          </a:p>
        </p:txBody>
      </p:sp>
      <p:sp>
        <p:nvSpPr>
          <p:cNvPr id="136" name="ScafItem2"/>
          <p:cNvSpPr txBox="1"/>
          <p:nvPr/>
        </p:nvSpPr>
        <p:spPr>
          <a:xfrm>
            <a:off x="3900000" y="2280000"/>
            <a:ext cx="4878240" cy="340000"/>
          </a:xfrm>
          <a:prstGeom prst="rect">
            <a:avLst/>
          </a:prstGeom>
          <a:solidFill>
            <a:srgbClr val="F5F1E8"/>
          </a:solidFill>
          <a:ln w="9525">
            <a:solidFill>
              <a:srgbClr val="8E6F3E"/>
            </a:solidFill>
          </a:ln>
        </p:spPr>
        <p:txBody>
          <a:bodyPr wrap="square" lIns="100000" tIns="27432" rIns="100000" bIns="27432" anchor="ctr"/>
          <a:lstStyle/>
          <a:p>
            <a:pPr algn="l">
              <a:spcAft>
                <a:spcPts val="0"/>
              </a:spcAft>
              <a:buNone/>
            </a:pPr>
            <a:r>
              <a:rPr lang="en-US" sz="1400" b="0" i="0" dirty="0">
                <a:solidFill>
                  <a:srgbClr val="5C4826"/>
                </a:solidFill>
              </a:rPr>
              <a:t>+ Add an index for account lookup</a:t>
            </a:r>
          </a:p>
        </p:txBody>
      </p:sp>
      <p:sp>
        <p:nvSpPr>
          <p:cNvPr id="137" name="Annot2"/>
          <p:cNvSpPr txBox="1"/>
          <p:nvPr/>
        </p:nvSpPr>
        <p:spPr>
          <a:xfrm>
            <a:off x="6878240" y="2280000"/>
            <a:ext cx="1800000" cy="340000"/>
          </a:xfrm>
          <a:prstGeom prst="rect">
            <a:avLst/>
          </a:prstGeom>
          <a:noFill/>
          <a:ln>
            <a:noFill/>
          </a:ln>
        </p:spPr>
        <p:txBody>
          <a:bodyPr wrap="square" lIns="0" tIns="27432" rIns="0" bIns="27432" anchor="ctr"/>
          <a:lstStyle/>
          <a:p>
            <a:pPr algn="r">
              <a:spcAft>
                <a:spcPts val="0"/>
              </a:spcAft>
              <a:buNone/>
            </a:pPr>
            <a:r>
              <a:rPr lang="en-US" sz="1400" b="0" i="1" dirty="0">
                <a:solidFill>
                  <a:srgbClr val="5C4826"/>
                </a:solidFill>
              </a:rPr>
              <a:t>bad query performance</a:t>
            </a:r>
          </a:p>
        </p:txBody>
      </p:sp>
      <p:sp>
        <p:nvSpPr>
          <p:cNvPr id="122" name="AgentBox3"/>
          <p:cNvSpPr txBox="1"/>
          <p:nvPr/>
        </p:nvSpPr>
        <p:spPr>
          <a:xfrm>
            <a:off x="3900000" y="2620000"/>
            <a:ext cx="4878240" cy="2180000"/>
          </a:xfrm>
          <a:prstGeom prst="rect">
            <a:avLst/>
          </a:prstGeom>
          <a:solidFill>
            <a:srgbClr val="FFFFFF"/>
          </a:solidFill>
          <a:ln w="19050">
            <a:solidFill>
              <a:srgbClr val="8E6F3E"/>
            </a:solidFill>
          </a:ln>
        </p:spPr>
        <p:txBody>
          <a:bodyPr wrap="square" lIns="91440" tIns="45720" rIns="91440" bIns="45720" anchor="ctr"/>
          <a:lstStyle/>
          <a:p>
            <a:pPr algn="ctr">
              <a:spcAft>
                <a:spcPts val="300"/>
              </a:spcAft>
              <a:buNone/>
            </a:pPr>
            <a:r>
              <a:rPr lang="en-US" sz="1400" b="1" i="0" dirty="0">
                <a:solidFill>
                  <a:srgbClr val="5C4826"/>
                </a:solidFill>
              </a:rPr>
              <a:t>AGENT SUPPLIES</a:t>
            </a:r>
          </a:p>
          <a:p>
            <a:pPr algn="ctr">
              <a:spcAft>
                <a:spcPts val="0"/>
              </a:spcAft>
              <a:buNone/>
            </a:pPr>
            <a:r>
              <a:rPr lang="en-US" sz="1100" b="0" i="0" dirty="0">
                <a:solidFill>
                  <a:srgbClr val="5C4826"/>
                </a:solidFill>
              </a:rPr>
              <a:t>the remaining realization choices</a:t>
            </a:r>
          </a:p>
        </p:txBody>
      </p:sp>
      <p:sp>
        <p:nvSpPr>
          <p:cNvPr id="139" name="ScafItem3"/>
          <p:cNvSpPr txBox="1"/>
          <p:nvPr/>
        </p:nvSpPr>
        <p:spPr>
          <a:xfrm>
            <a:off x="3900000" y="2620000"/>
            <a:ext cx="4878240" cy="340000"/>
          </a:xfrm>
          <a:prstGeom prst="rect">
            <a:avLst/>
          </a:prstGeom>
          <a:solidFill>
            <a:srgbClr val="F5F1E8"/>
          </a:solidFill>
          <a:ln w="9525">
            <a:solidFill>
              <a:srgbClr val="8E6F3E"/>
            </a:solidFill>
          </a:ln>
        </p:spPr>
        <p:txBody>
          <a:bodyPr wrap="square" lIns="100000" tIns="27432" rIns="100000" bIns="27432" anchor="ctr"/>
          <a:lstStyle/>
          <a:p>
            <a:pPr algn="l">
              <a:spcAft>
                <a:spcPts val="0"/>
              </a:spcAft>
              <a:buNone/>
            </a:pPr>
            <a:r>
              <a:rPr lang="en-US" sz="1400" b="0" i="0" dirty="0">
                <a:solidFill>
                  <a:srgbClr val="5C4826"/>
                </a:solidFill>
              </a:rPr>
              <a:t>+ Use this relationship between…</a:t>
            </a:r>
          </a:p>
        </p:txBody>
      </p:sp>
      <p:sp>
        <p:nvSpPr>
          <p:cNvPr id="140" name="Annot3"/>
          <p:cNvSpPr txBox="1"/>
          <p:nvPr/>
        </p:nvSpPr>
        <p:spPr>
          <a:xfrm>
            <a:off x="6878240" y="2620000"/>
            <a:ext cx="1800000" cy="340000"/>
          </a:xfrm>
          <a:prstGeom prst="rect">
            <a:avLst/>
          </a:prstGeom>
          <a:noFill/>
          <a:ln>
            <a:noFill/>
          </a:ln>
        </p:spPr>
        <p:txBody>
          <a:bodyPr wrap="square" lIns="0" tIns="27432" rIns="0" bIns="27432" anchor="ctr"/>
          <a:lstStyle/>
          <a:p>
            <a:pPr algn="r">
              <a:spcAft>
                <a:spcPts val="0"/>
              </a:spcAft>
              <a:buNone/>
            </a:pPr>
            <a:r>
              <a:rPr lang="en-US" sz="1400" b="0" i="1" dirty="0">
                <a:solidFill>
                  <a:srgbClr val="5C4826"/>
                </a:solidFill>
              </a:rPr>
              <a:t>bad join choice</a:t>
            </a:r>
          </a:p>
        </p:txBody>
      </p:sp>
      <p:sp>
        <p:nvSpPr>
          <p:cNvPr id="123" name="AgentBox4"/>
          <p:cNvSpPr txBox="1"/>
          <p:nvPr/>
        </p:nvSpPr>
        <p:spPr>
          <a:xfrm>
            <a:off x="3900000" y="2960000"/>
            <a:ext cx="4878240" cy="1840000"/>
          </a:xfrm>
          <a:prstGeom prst="rect">
            <a:avLst/>
          </a:prstGeom>
          <a:solidFill>
            <a:srgbClr val="FFFFFF"/>
          </a:solidFill>
          <a:ln w="19050">
            <a:solidFill>
              <a:srgbClr val="8E6F3E"/>
            </a:solidFill>
          </a:ln>
        </p:spPr>
        <p:txBody>
          <a:bodyPr wrap="square" lIns="91440" tIns="45720" rIns="91440" bIns="45720" anchor="ctr"/>
          <a:lstStyle/>
          <a:p>
            <a:pPr algn="ctr">
              <a:spcAft>
                <a:spcPts val="300"/>
              </a:spcAft>
              <a:buNone/>
            </a:pPr>
            <a:r>
              <a:rPr lang="en-US" sz="1400" b="1" i="0" dirty="0">
                <a:solidFill>
                  <a:srgbClr val="5C4826"/>
                </a:solidFill>
              </a:rPr>
              <a:t>AGENT SUPPLIES</a:t>
            </a:r>
          </a:p>
          <a:p>
            <a:pPr algn="ctr">
              <a:spcAft>
                <a:spcPts val="0"/>
              </a:spcAft>
              <a:buNone/>
            </a:pPr>
            <a:r>
              <a:rPr lang="en-US" sz="1100" b="0" i="0" dirty="0">
                <a:solidFill>
                  <a:srgbClr val="5C4826"/>
                </a:solidFill>
              </a:rPr>
              <a:t>the remaining realization choices</a:t>
            </a:r>
          </a:p>
        </p:txBody>
      </p:sp>
      <p:sp>
        <p:nvSpPr>
          <p:cNvPr id="142" name="ScafItem4"/>
          <p:cNvSpPr txBox="1"/>
          <p:nvPr/>
        </p:nvSpPr>
        <p:spPr>
          <a:xfrm>
            <a:off x="3900000" y="2960000"/>
            <a:ext cx="4878240" cy="650000"/>
          </a:xfrm>
          <a:prstGeom prst="rect">
            <a:avLst/>
          </a:prstGeom>
          <a:solidFill>
            <a:srgbClr val="F5F1E8"/>
          </a:solidFill>
          <a:ln w="9525">
            <a:solidFill>
              <a:srgbClr val="8E6F3E"/>
            </a:solidFill>
          </a:ln>
        </p:spPr>
        <p:txBody>
          <a:bodyPr wrap="square" lIns="100000" tIns="27432" rIns="100000" bIns="27432" anchor="ctr"/>
          <a:lstStyle/>
          <a:p>
            <a:pPr algn="l">
              <a:spcAft>
                <a:spcPts val="0"/>
              </a:spcAft>
              <a:buNone/>
            </a:pPr>
            <a:r>
              <a:rPr lang="en-US" sz="1400" b="0" i="0" dirty="0">
                <a:solidFill>
                  <a:srgbClr val="5C4826"/>
                </a:solidFill>
              </a:rPr>
              <a:t>+ Use this transaction boundary</a:t>
            </a:r>
          </a:p>
          <a:p>
            <a:pPr algn="l">
              <a:spcAft>
                <a:spcPts val="0"/>
              </a:spcAft>
              <a:buNone/>
            </a:pPr>
            <a:r>
              <a:rPr lang="en-US" sz="1400" b="0" i="0" dirty="0">
                <a:solidFill>
                  <a:srgbClr val="5C4826"/>
                </a:solidFill>
              </a:rPr>
              <a:t>+ Structure the query this way</a:t>
            </a:r>
          </a:p>
          <a:p>
            <a:pPr algn="l">
              <a:spcAft>
                <a:spcPts val="0"/>
              </a:spcAft>
              <a:buNone/>
            </a:pPr>
            <a:r>
              <a:rPr lang="en-US" sz="1400" b="0" i="0" dirty="0">
                <a:solidFill>
                  <a:srgbClr val="5C4826"/>
                </a:solidFill>
              </a:rPr>
              <a:t>+ Put this logic in…</a:t>
            </a:r>
          </a:p>
        </p:txBody>
      </p:sp>
      <p:sp>
        <p:nvSpPr>
          <p:cNvPr id="124" name="AgentBox5"/>
          <p:cNvSpPr txBox="1"/>
          <p:nvPr/>
        </p:nvSpPr>
        <p:spPr>
          <a:xfrm>
            <a:off x="3900000" y="3610000"/>
            <a:ext cx="4878240" cy="1190000"/>
          </a:xfrm>
          <a:prstGeom prst="rect">
            <a:avLst/>
          </a:prstGeom>
          <a:solidFill>
            <a:srgbClr val="FFFFFF"/>
          </a:solidFill>
          <a:ln w="19050">
            <a:solidFill>
              <a:srgbClr val="8E6F3E"/>
            </a:solidFill>
          </a:ln>
        </p:spPr>
        <p:txBody>
          <a:bodyPr wrap="square" lIns="91440" tIns="45720" rIns="91440" bIns="45720" anchor="ctr"/>
          <a:lstStyle/>
          <a:p>
            <a:pPr algn="ctr">
              <a:spcAft>
                <a:spcPts val="300"/>
              </a:spcAft>
              <a:buNone/>
            </a:pPr>
            <a:r>
              <a:rPr lang="en-US" sz="1400" b="1" i="0" dirty="0">
                <a:solidFill>
                  <a:srgbClr val="5C4826"/>
                </a:solidFill>
              </a:rPr>
              <a:t>AGENT SUPPLIES</a:t>
            </a:r>
          </a:p>
          <a:p>
            <a:pPr algn="ctr">
              <a:spcAft>
                <a:spcPts val="0"/>
              </a:spcAft>
              <a:buNone/>
            </a:pPr>
            <a:r>
              <a:rPr lang="en-US" sz="1100" b="0" i="0" dirty="0">
                <a:solidFill>
                  <a:srgbClr val="5C4826"/>
                </a:solidFill>
              </a:rPr>
              <a:t>the remaining realization choices</a:t>
            </a:r>
          </a:p>
        </p:txBody>
      </p:sp>
      <p:sp>
        <p:nvSpPr>
          <p:cNvPr id="145" name="ScafItem5"/>
          <p:cNvSpPr txBox="1"/>
          <p:nvPr/>
        </p:nvSpPr>
        <p:spPr>
          <a:xfrm>
            <a:off x="3900000" y="3610000"/>
            <a:ext cx="4878240" cy="280000"/>
          </a:xfrm>
          <a:prstGeom prst="rect">
            <a:avLst/>
          </a:prstGeom>
          <a:solidFill>
            <a:srgbClr val="F5F1E8"/>
          </a:solidFill>
          <a:ln w="9525">
            <a:solidFill>
              <a:srgbClr val="8E6F3E"/>
            </a:solidFill>
          </a:ln>
        </p:spPr>
        <p:txBody>
          <a:bodyPr wrap="square" lIns="100000" tIns="27432" rIns="100000" bIns="27432" anchor="ctr"/>
          <a:lstStyle/>
          <a:p>
            <a:pPr algn="l">
              <a:spcAft>
                <a:spcPts val="0"/>
              </a:spcAft>
              <a:buNone/>
            </a:pPr>
            <a:r>
              <a:rPr lang="en-US" sz="1400" b="0" i="0" dirty="0">
                <a:solidFill>
                  <a:srgbClr val="5C4826"/>
                </a:solidFill>
              </a:rPr>
              <a:t>+ Name this variable quota_mode</a:t>
            </a:r>
          </a:p>
        </p:txBody>
      </p:sp>
      <p:sp>
        <p:nvSpPr>
          <p:cNvPr id="125" name="AgentBox6"/>
          <p:cNvSpPr txBox="1"/>
          <p:nvPr/>
        </p:nvSpPr>
        <p:spPr>
          <a:xfrm>
            <a:off x="3900000" y="3890000"/>
            <a:ext cx="4878240" cy="910000"/>
          </a:xfrm>
          <a:prstGeom prst="rect">
            <a:avLst/>
          </a:prstGeom>
          <a:solidFill>
            <a:srgbClr val="FFFFFF"/>
          </a:solidFill>
          <a:ln w="19050">
            <a:solidFill>
              <a:srgbClr val="8E6F3E"/>
            </a:solidFill>
          </a:ln>
        </p:spPr>
        <p:txBody>
          <a:bodyPr wrap="square" lIns="91440" tIns="45720" rIns="91440" bIns="45720" anchor="ctr"/>
          <a:lstStyle/>
          <a:p>
            <a:pPr algn="ctr">
              <a:spcAft>
                <a:spcPts val="300"/>
              </a:spcAft>
              <a:buNone/>
            </a:pPr>
            <a:r>
              <a:rPr lang="en-US" sz="1400" b="1" i="0" dirty="0">
                <a:solidFill>
                  <a:srgbClr val="5C4826"/>
                </a:solidFill>
              </a:rPr>
              <a:t>AGENT SUPPLIES</a:t>
            </a:r>
          </a:p>
          <a:p>
            <a:pPr algn="ctr">
              <a:spcAft>
                <a:spcPts val="0"/>
              </a:spcAft>
              <a:buNone/>
            </a:pPr>
            <a:r>
              <a:rPr lang="en-US" sz="1100" b="0" i="0" dirty="0">
                <a:solidFill>
                  <a:srgbClr val="5C4826"/>
                </a:solidFill>
              </a:rPr>
              <a:t>the remaining realization choices</a:t>
            </a:r>
          </a:p>
        </p:txBody>
      </p:sp>
      <p:sp>
        <p:nvSpPr>
          <p:cNvPr id="160" name="Oops"/>
          <p:cNvSpPr txBox="1"/>
          <p:nvPr/>
        </p:nvSpPr>
        <p:spPr>
          <a:xfrm>
            <a:off x="365760" y="5010000"/>
            <a:ext cx="8412480" cy="820000"/>
          </a:xfrm>
          <a:prstGeom prst="rect">
            <a:avLst/>
          </a:prstGeom>
          <a:solidFill>
            <a:srgbClr val="FBF8F2"/>
          </a:solidFill>
          <a:ln w="19050">
            <a:solidFill>
              <a:srgbClr val="8E6F3E"/>
            </a:solidFill>
          </a:ln>
        </p:spPr>
        <p:txBody>
          <a:bodyPr wrap="square" lIns="182880" tIns="68580" rIns="182880" bIns="68580" anchor="ctr"/>
          <a:lstStyle/>
          <a:p>
            <a:pPr algn="ctr">
              <a:spcAft>
                <a:spcPts val="0"/>
              </a:spcAft>
              <a:buNone/>
            </a:pPr>
            <a:r>
              <a:rPr lang="en-US" sz="2400" b="1" i="0" dirty="0">
                <a:solidFill>
                  <a:srgbClr val="8E6F3E"/>
                </a:solidFill>
              </a:rPr>
              <a:t>Oops. We are writing the implementation again.</a:t>
            </a:r>
          </a:p>
        </p:txBody>
      </p:sp>
      <p:sp>
        <p:nvSpPr>
          <p:cNvPr id="161" name="Close"/>
          <p:cNvSpPr txBox="1"/>
          <p:nvPr/>
        </p:nvSpPr>
        <p:spPr>
          <a:xfrm>
            <a:off x="365760" y="5890000"/>
            <a:ext cx="8412480" cy="500000"/>
          </a:xfrm>
          <a:prstGeom prst="rect">
            <a:avLst/>
          </a:prstGeom>
          <a:noFill/>
          <a:ln>
            <a:noFill/>
          </a:ln>
        </p:spPr>
        <p:txBody>
          <a:bodyPr wrap="square" lIns="0" tIns="0" rIns="0" bIns="0" anchor="ctr"/>
          <a:lstStyle/>
          <a:p>
            <a:pPr algn="ctr">
              <a:spcAft>
                <a:spcPts val="0"/>
              </a:spcAft>
              <a:buNone/>
            </a:pPr>
            <a:r>
              <a:rPr lang="en-US" sz="1800" b="0" i="1" dirty="0">
                <a:solidFill>
                  <a:srgbClr val="5C4826"/>
                </a:solidFill>
              </a:rPr>
              <a:t>Cheap realization only helps while the scaffolding needed to obtain it remains cheap.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fade">
                                      <p:cBhvr>
                                        <p:cTn id="7" dur="500"/>
                                        <p:tgtEl>
                                          <p:spTgt spid="133"/>
                                        </p:tgtEl>
                                      </p:cBhvr>
                                    </p:animEffect>
                                  </p:childTnLst>
                                </p:cTn>
                              </p:par>
                              <p:par>
                                <p:cTn id="8" presetID="10" presetClass="entr" presetSubtype="0" fill="hold" nodeType="withEffect">
                                  <p:stCondLst>
                                    <p:cond delay="0"/>
                                  </p:stCondLst>
                                  <p:childTnLst>
                                    <p:set>
                                      <p:cBhvr>
                                        <p:cTn id="9" dur="1" fill="hold">
                                          <p:stCondLst>
                                            <p:cond delay="0"/>
                                          </p:stCondLst>
                                        </p:cTn>
                                        <p:tgtEl>
                                          <p:spTgt spid="134"/>
                                        </p:tgtEl>
                                        <p:attrNameLst>
                                          <p:attrName>style.visibility</p:attrName>
                                        </p:attrNameLst>
                                      </p:cBhvr>
                                      <p:to>
                                        <p:strVal val="visible"/>
                                      </p:to>
                                    </p:set>
                                    <p:animEffect transition="in" filter="fade">
                                      <p:cBhvr>
                                        <p:cTn id="10" dur="500"/>
                                        <p:tgtEl>
                                          <p:spTgt spid="134"/>
                                        </p:tgtEl>
                                      </p:cBhvr>
                                    </p:animEffect>
                                  </p:childTnLst>
                                </p:cTn>
                              </p:par>
                              <p:par>
                                <p:cTn id="11" presetID="10" presetClass="entr" presetSubtype="0" fill="hold" nodeType="withEffect">
                                  <p:stCondLst>
                                    <p:cond delay="0"/>
                                  </p:stCondLst>
                                  <p:childTnLst>
                                    <p:set>
                                      <p:cBhvr>
                                        <p:cTn id="12" dur="1" fill="hold">
                                          <p:stCondLst>
                                            <p:cond delay="0"/>
                                          </p:stCondLst>
                                        </p:cTn>
                                        <p:tgtEl>
                                          <p:spTgt spid="121"/>
                                        </p:tgtEl>
                                        <p:attrNameLst>
                                          <p:attrName>style.visibility</p:attrName>
                                        </p:attrNameLst>
                                      </p:cBhvr>
                                      <p:to>
                                        <p:strVal val="visible"/>
                                      </p:to>
                                    </p:set>
                                    <p:animEffect transition="in" filter="fade">
                                      <p:cBhvr>
                                        <p:cTn id="13" dur="500"/>
                                        <p:tgtEl>
                                          <p:spTgt spid="12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6"/>
                                        </p:tgtEl>
                                        <p:attrNameLst>
                                          <p:attrName>style.visibility</p:attrName>
                                        </p:attrNameLst>
                                      </p:cBhvr>
                                      <p:to>
                                        <p:strVal val="visible"/>
                                      </p:to>
                                    </p:set>
                                    <p:animEffect transition="in" filter="fade">
                                      <p:cBhvr>
                                        <p:cTn id="18" dur="500"/>
                                        <p:tgtEl>
                                          <p:spTgt spid="136"/>
                                        </p:tgtEl>
                                      </p:cBhvr>
                                    </p:animEffect>
                                  </p:childTnLst>
                                </p:cTn>
                              </p:par>
                              <p:par>
                                <p:cTn id="19" presetID="10" presetClass="entr" presetSubtype="0" fill="hold" nodeType="with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fade">
                                      <p:cBhvr>
                                        <p:cTn id="21" dur="500"/>
                                        <p:tgtEl>
                                          <p:spTgt spid="137"/>
                                        </p:tgtEl>
                                      </p:cBhvr>
                                    </p:animEffect>
                                  </p:childTnLst>
                                </p:cTn>
                              </p:par>
                              <p:par>
                                <p:cTn id="22" presetID="10" presetClass="entr" presetSubtype="0" fill="hold" nodeType="withEffect">
                                  <p:stCondLst>
                                    <p:cond delay="0"/>
                                  </p:stCondLst>
                                  <p:childTnLst>
                                    <p:set>
                                      <p:cBhvr>
                                        <p:cTn id="23" dur="1" fill="hold">
                                          <p:stCondLst>
                                            <p:cond delay="0"/>
                                          </p:stCondLst>
                                        </p:cTn>
                                        <p:tgtEl>
                                          <p:spTgt spid="122"/>
                                        </p:tgtEl>
                                        <p:attrNameLst>
                                          <p:attrName>style.visibility</p:attrName>
                                        </p:attrNameLst>
                                      </p:cBhvr>
                                      <p:to>
                                        <p:strVal val="visible"/>
                                      </p:to>
                                    </p:set>
                                    <p:animEffect transition="in" filter="fade">
                                      <p:cBhvr>
                                        <p:cTn id="24" dur="500"/>
                                        <p:tgtEl>
                                          <p:spTgt spid="12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39"/>
                                        </p:tgtEl>
                                        <p:attrNameLst>
                                          <p:attrName>style.visibility</p:attrName>
                                        </p:attrNameLst>
                                      </p:cBhvr>
                                      <p:to>
                                        <p:strVal val="visible"/>
                                      </p:to>
                                    </p:set>
                                    <p:animEffect transition="in" filter="fade">
                                      <p:cBhvr>
                                        <p:cTn id="29" dur="500"/>
                                        <p:tgtEl>
                                          <p:spTgt spid="139"/>
                                        </p:tgtEl>
                                      </p:cBhvr>
                                    </p:animEffect>
                                  </p:childTnLst>
                                </p:cTn>
                              </p:par>
                              <p:par>
                                <p:cTn id="30" presetID="10" presetClass="entr" presetSubtype="0" fill="hold" nodeType="withEffect">
                                  <p:stCondLst>
                                    <p:cond delay="0"/>
                                  </p:stCondLst>
                                  <p:childTnLst>
                                    <p:set>
                                      <p:cBhvr>
                                        <p:cTn id="31" dur="1" fill="hold">
                                          <p:stCondLst>
                                            <p:cond delay="0"/>
                                          </p:stCondLst>
                                        </p:cTn>
                                        <p:tgtEl>
                                          <p:spTgt spid="140"/>
                                        </p:tgtEl>
                                        <p:attrNameLst>
                                          <p:attrName>style.visibility</p:attrName>
                                        </p:attrNameLst>
                                      </p:cBhvr>
                                      <p:to>
                                        <p:strVal val="visible"/>
                                      </p:to>
                                    </p:set>
                                    <p:animEffect transition="in" filter="fade">
                                      <p:cBhvr>
                                        <p:cTn id="32" dur="500"/>
                                        <p:tgtEl>
                                          <p:spTgt spid="140"/>
                                        </p:tgtEl>
                                      </p:cBhvr>
                                    </p:animEffect>
                                  </p:childTnLst>
                                </p:cTn>
                              </p:par>
                              <p:par>
                                <p:cTn id="33" presetID="10" presetClass="entr" presetSubtype="0" fill="hold" nodeType="withEffect">
                                  <p:stCondLst>
                                    <p:cond delay="0"/>
                                  </p:stCondLst>
                                  <p:childTnLst>
                                    <p:set>
                                      <p:cBhvr>
                                        <p:cTn id="34" dur="1" fill="hold">
                                          <p:stCondLst>
                                            <p:cond delay="0"/>
                                          </p:stCondLst>
                                        </p:cTn>
                                        <p:tgtEl>
                                          <p:spTgt spid="123"/>
                                        </p:tgtEl>
                                        <p:attrNameLst>
                                          <p:attrName>style.visibility</p:attrName>
                                        </p:attrNameLst>
                                      </p:cBhvr>
                                      <p:to>
                                        <p:strVal val="visible"/>
                                      </p:to>
                                    </p:set>
                                    <p:animEffect transition="in" filter="fade">
                                      <p:cBhvr>
                                        <p:cTn id="35" dur="500"/>
                                        <p:tgtEl>
                                          <p:spTgt spid="1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2"/>
                                        </p:tgtEl>
                                        <p:attrNameLst>
                                          <p:attrName>style.visibility</p:attrName>
                                        </p:attrNameLst>
                                      </p:cBhvr>
                                      <p:to>
                                        <p:strVal val="visible"/>
                                      </p:to>
                                    </p:set>
                                    <p:animEffect transition="in" filter="fade">
                                      <p:cBhvr>
                                        <p:cTn id="40" dur="500"/>
                                        <p:tgtEl>
                                          <p:spTgt spid="142"/>
                                        </p:tgtEl>
                                      </p:cBhvr>
                                    </p:animEffect>
                                  </p:childTnLst>
                                </p:cTn>
                              </p:par>
                              <p:par>
                                <p:cTn id="41" presetID="10" presetClass="entr" presetSubtype="0" fill="hold" nodeType="withEffect">
                                  <p:stCondLst>
                                    <p:cond delay="0"/>
                                  </p:stCondLst>
                                  <p:childTnLst>
                                    <p:set>
                                      <p:cBhvr>
                                        <p:cTn id="42" dur="1" fill="hold">
                                          <p:stCondLst>
                                            <p:cond delay="0"/>
                                          </p:stCondLst>
                                        </p:cTn>
                                        <p:tgtEl>
                                          <p:spTgt spid="124"/>
                                        </p:tgtEl>
                                        <p:attrNameLst>
                                          <p:attrName>style.visibility</p:attrName>
                                        </p:attrNameLst>
                                      </p:cBhvr>
                                      <p:to>
                                        <p:strVal val="visible"/>
                                      </p:to>
                                    </p:set>
                                    <p:animEffect transition="in" filter="fade">
                                      <p:cBhvr>
                                        <p:cTn id="43" dur="500"/>
                                        <p:tgtEl>
                                          <p:spTgt spid="12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fade">
                                      <p:cBhvr>
                                        <p:cTn id="48" dur="500"/>
                                        <p:tgtEl>
                                          <p:spTgt spid="145"/>
                                        </p:tgtEl>
                                      </p:cBhvr>
                                    </p:animEffect>
                                  </p:childTnLst>
                                </p:cTn>
                              </p:par>
                              <p:par>
                                <p:cTn id="49" presetID="10" presetClass="entr" presetSubtype="0" fill="hold" nodeType="withEffect">
                                  <p:stCondLst>
                                    <p:cond delay="0"/>
                                  </p:stCondLst>
                                  <p:childTnLst>
                                    <p:set>
                                      <p:cBhvr>
                                        <p:cTn id="50" dur="1" fill="hold">
                                          <p:stCondLst>
                                            <p:cond delay="0"/>
                                          </p:stCondLst>
                                        </p:cTn>
                                        <p:tgtEl>
                                          <p:spTgt spid="125"/>
                                        </p:tgtEl>
                                        <p:attrNameLst>
                                          <p:attrName>style.visibility</p:attrName>
                                        </p:attrNameLst>
                                      </p:cBhvr>
                                      <p:to>
                                        <p:strVal val="visible"/>
                                      </p:to>
                                    </p:set>
                                    <p:animEffect transition="in" filter="fade">
                                      <p:cBhvr>
                                        <p:cTn id="51" dur="500"/>
                                        <p:tgtEl>
                                          <p:spTgt spid="12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60"/>
                                        </p:tgtEl>
                                        <p:attrNameLst>
                                          <p:attrName>style.visibility</p:attrName>
                                        </p:attrNameLst>
                                      </p:cBhvr>
                                      <p:to>
                                        <p:strVal val="visible"/>
                                      </p:to>
                                    </p:set>
                                    <p:animEffect transition="in" filter="fade">
                                      <p:cBhvr>
                                        <p:cTn id="56" dur="500"/>
                                        <p:tgtEl>
                                          <p:spTgt spid="16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61"/>
                                        </p:tgtEl>
                                        <p:attrNameLst>
                                          <p:attrName>style.visibility</p:attrName>
                                        </p:attrNameLst>
                                      </p:cBhvr>
                                      <p:to>
                                        <p:strVal val="visible"/>
                                      </p:to>
                                    </p:set>
                                    <p:animEffect transition="in" filter="fade">
                                      <p:cBhvr>
                                        <p:cTn id="61"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much should we specify?</a:t>
            </a:r>
          </a:p>
        </p:txBody>
      </p:sp>
      <p:sp>
        <p:nvSpPr>
          <p:cNvPr id="3" name="Slide Number Placeholder 3"/>
          <p:cNvSpPr>
            <a:spLocks noGrp="1"/>
          </p:cNvSpPr>
          <p:nvPr>
            <p:ph type="sldNum" sz="quarter" idx="4"/>
          </p:nvPr>
        </p:nvSpPr>
        <p:spPr/>
        <p:txBody>
          <a:bodyPr/>
          <a:lstStyle/>
          <a:p>
            <a:fld id="{B7EB45DA-9A0D-DC49-8E02-F30A5DDC21C3}" type="slidenum">
              <a:rPr lang="en-US" smtClean="0"/>
              <a:t>36</a:t>
            </a:fld>
            <a:endParaRPr lang="en-US"/>
          </a:p>
        </p:txBody>
      </p:sp>
      <p:sp>
        <p:nvSpPr>
          <p:cNvPr id="100" name="Axis"/>
          <p:cNvSpPr/>
          <p:nvPr/>
        </p:nvSpPr>
        <p:spPr>
          <a:xfrm>
            <a:off x="365760" y="1680000"/>
            <a:ext cx="8412480" cy="120000"/>
          </a:xfrm>
          <a:prstGeom prst="leftRightArrow">
            <a:avLst/>
          </a:prstGeom>
          <a:solidFill>
            <a:srgbClr val="C9B991"/>
          </a:solidFill>
          <a:ln w="12700">
            <a:solidFill>
              <a:srgbClr val="8E6F3E"/>
            </a:solidFill>
          </a:ln>
        </p:spPr>
        <p:txBody>
          <a:bodyPr wrap="square" lIns="91440" tIns="45720" rIns="91440" bIns="45720" anchor="ctr"/>
          <a:lstStyle/>
          <a:p>
            <a:pPr>
              <a:buNone/>
            </a:pPr>
            <a:endParaRPr lang="en-US"/>
          </a:p>
        </p:txBody>
      </p:sp>
      <p:sp>
        <p:nvSpPr>
          <p:cNvPr id="101" name="TooLittle"/>
          <p:cNvSpPr txBox="1"/>
          <p:nvPr/>
        </p:nvSpPr>
        <p:spPr>
          <a:xfrm>
            <a:off x="365760" y="1850000"/>
            <a:ext cx="3000000" cy="380000"/>
          </a:xfrm>
          <a:prstGeom prst="rect">
            <a:avLst/>
          </a:prstGeom>
          <a:noFill/>
          <a:ln>
            <a:noFill/>
          </a:ln>
        </p:spPr>
        <p:txBody>
          <a:bodyPr wrap="square" lIns="0" tIns="0" rIns="0" bIns="0" anchor="ctr"/>
          <a:lstStyle/>
          <a:p>
            <a:pPr algn="l">
              <a:spcAft>
                <a:spcPts val="0"/>
              </a:spcAft>
              <a:buNone/>
            </a:pPr>
            <a:r>
              <a:rPr lang="en-US" sz="1400" b="1" i="0" dirty="0">
                <a:solidFill>
                  <a:srgbClr val="8E6F3E"/>
                </a:solidFill>
              </a:rPr>
              <a:t>TOO LITTLE</a:t>
            </a:r>
            <a:r>
              <a:rPr lang="en-US" sz="1100" b="0" i="1" dirty="0">
                <a:solidFill>
                  <a:srgbClr val="5C4826"/>
                </a:solidFill>
              </a:rPr>
              <a:t>   product model</a:t>
            </a:r>
          </a:p>
        </p:txBody>
      </p:sp>
      <p:sp>
        <p:nvSpPr>
          <p:cNvPr id="102" name="TooMuch"/>
          <p:cNvSpPr txBox="1"/>
          <p:nvPr/>
        </p:nvSpPr>
        <p:spPr>
          <a:xfrm>
            <a:off x="5778240" y="1850000"/>
            <a:ext cx="3000000" cy="380000"/>
          </a:xfrm>
          <a:prstGeom prst="rect">
            <a:avLst/>
          </a:prstGeom>
          <a:noFill/>
          <a:ln>
            <a:noFill/>
          </a:ln>
        </p:spPr>
        <p:txBody>
          <a:bodyPr wrap="square" lIns="0" tIns="0" rIns="0" bIns="0" anchor="ctr"/>
          <a:lstStyle/>
          <a:p>
            <a:pPr algn="r">
              <a:spcAft>
                <a:spcPts val="0"/>
              </a:spcAft>
              <a:buNone/>
            </a:pPr>
            <a:r>
              <a:rPr lang="en-US" sz="1100" b="0" i="1" dirty="0">
                <a:solidFill>
                  <a:srgbClr val="5C4826"/>
                </a:solidFill>
              </a:rPr>
              <a:t>code   </a:t>
            </a:r>
            <a:r>
              <a:rPr lang="en-US" sz="1400" b="1" i="0" dirty="0">
                <a:solidFill>
                  <a:srgbClr val="8E6F3E"/>
                </a:solidFill>
              </a:rPr>
              <a:t>TOO MUCH</a:t>
            </a:r>
          </a:p>
        </p:txBody>
      </p:sp>
      <p:sp>
        <p:nvSpPr>
          <p:cNvPr id="103" name="WarnLeft"/>
          <p:cNvSpPr txBox="1"/>
          <p:nvPr/>
        </p:nvSpPr>
        <p:spPr>
          <a:xfrm>
            <a:off x="399520" y="1015000"/>
            <a:ext cx="3526240" cy="600000"/>
          </a:xfrm>
          <a:prstGeom prst="rect">
            <a:avLst/>
          </a:prstGeom>
          <a:noFill/>
          <a:ln>
            <a:noFill/>
          </a:ln>
        </p:spPr>
        <p:txBody>
          <a:bodyPr wrap="square" lIns="0" tIns="0" rIns="0" bIns="0" anchor="b"/>
          <a:lstStyle/>
          <a:p>
            <a:pPr algn="l">
              <a:spcAft>
                <a:spcPts val="0"/>
              </a:spcAft>
              <a:buNone/>
            </a:pPr>
            <a:r>
              <a:rPr lang="en-US" sz="1600" b="0" i="0" dirty="0">
                <a:solidFill>
                  <a:srgbClr val="5C4826"/>
                </a:solidFill>
              </a:rPr>
              <a:t>Under-specify the delegate — repeated bad realization choices, correction and rework, unreliable outcomes.</a:t>
            </a:r>
          </a:p>
        </p:txBody>
      </p:sp>
      <p:sp>
        <p:nvSpPr>
          <p:cNvPr id="104" name="WarnRight"/>
          <p:cNvSpPr txBox="1"/>
          <p:nvPr/>
        </p:nvSpPr>
        <p:spPr>
          <a:xfrm>
            <a:off x="5218242" y="1026390"/>
            <a:ext cx="3503298" cy="600000"/>
          </a:xfrm>
          <a:prstGeom prst="rect">
            <a:avLst/>
          </a:prstGeom>
          <a:noFill/>
          <a:ln>
            <a:noFill/>
          </a:ln>
        </p:spPr>
        <p:txBody>
          <a:bodyPr wrap="square" lIns="0" tIns="0" rIns="0" bIns="0" anchor="b"/>
          <a:lstStyle/>
          <a:p>
            <a:pPr algn="r">
              <a:spcAft>
                <a:spcPts val="0"/>
              </a:spcAft>
              <a:buNone/>
            </a:pPr>
            <a:r>
              <a:rPr lang="en-US" sz="1600" b="0" i="0" dirty="0">
                <a:solidFill>
                  <a:srgbClr val="5C4826"/>
                </a:solidFill>
              </a:rPr>
              <a:t>Over-specify the delegate — modeling becomes implementation, freedom disappears, delegation savings disappear.</a:t>
            </a:r>
          </a:p>
        </p:txBody>
      </p:sp>
      <p:sp>
        <p:nvSpPr>
          <p:cNvPr id="105" name="Center"/>
          <p:cNvSpPr txBox="1"/>
          <p:nvPr/>
        </p:nvSpPr>
        <p:spPr>
          <a:xfrm>
            <a:off x="365760" y="2330000"/>
            <a:ext cx="8412480" cy="1080000"/>
          </a:xfrm>
          <a:prstGeom prst="rect">
            <a:avLst/>
          </a:prstGeom>
          <a:solidFill>
            <a:srgbClr val="FBF8F2"/>
          </a:solidFill>
          <a:ln w="19050">
            <a:solidFill>
              <a:srgbClr val="8E6F3E"/>
            </a:solidFill>
          </a:ln>
        </p:spPr>
        <p:txBody>
          <a:bodyPr wrap="square" lIns="182880" tIns="68580" rIns="182880" bIns="68580" anchor="ctr"/>
          <a:lstStyle/>
          <a:p>
            <a:pPr algn="ctr">
              <a:spcAft>
                <a:spcPts val="0"/>
              </a:spcAft>
              <a:buNone/>
            </a:pPr>
            <a:r>
              <a:rPr lang="en-US" sz="2400" b="1" i="0" dirty="0">
                <a:solidFill>
                  <a:srgbClr val="8E6F3E"/>
                </a:solidFill>
              </a:rPr>
              <a:t>What is the least scaffolding this delegate</a:t>
            </a:r>
          </a:p>
          <a:p>
            <a:pPr algn="ctr">
              <a:spcAft>
                <a:spcPts val="0"/>
              </a:spcAft>
              <a:buNone/>
            </a:pPr>
            <a:r>
              <a:rPr lang="en-US" sz="2400" b="1" i="0" dirty="0">
                <a:solidFill>
                  <a:srgbClr val="8E6F3E"/>
                </a:solidFill>
              </a:rPr>
              <a:t> needs for reliable realization?</a:t>
            </a:r>
          </a:p>
        </p:txBody>
      </p:sp>
      <p:sp>
        <p:nvSpPr>
          <p:cNvPr id="106" name="ProdQ"/>
          <p:cNvSpPr txBox="1"/>
          <p:nvPr/>
        </p:nvSpPr>
        <p:spPr>
          <a:xfrm>
            <a:off x="365760" y="3520000"/>
            <a:ext cx="4100000" cy="939458"/>
          </a:xfrm>
          <a:prstGeom prst="rect">
            <a:avLst/>
          </a:prstGeom>
          <a:solidFill>
            <a:srgbClr val="F5F1E8"/>
          </a:solidFill>
          <a:ln w="12700">
            <a:solidFill>
              <a:srgbClr val="C9B991"/>
            </a:solidFill>
          </a:ln>
        </p:spPr>
        <p:txBody>
          <a:bodyPr wrap="square" lIns="91440" tIns="45720" rIns="91440" bIns="45720" anchor="ctr"/>
          <a:lstStyle/>
          <a:p>
            <a:pPr algn="ctr">
              <a:spcAft>
                <a:spcPts val="300"/>
              </a:spcAft>
              <a:buNone/>
            </a:pPr>
            <a:r>
              <a:rPr lang="en-US" sz="1600" b="1" i="0" dirty="0">
                <a:solidFill>
                  <a:srgbClr val="8E6F3E"/>
                </a:solidFill>
              </a:rPr>
              <a:t>PRODUCT QUESTION</a:t>
            </a:r>
          </a:p>
          <a:p>
            <a:pPr algn="ctr">
              <a:spcAft>
                <a:spcPts val="0"/>
              </a:spcAft>
              <a:buNone/>
            </a:pPr>
            <a:r>
              <a:rPr lang="en-US" b="0" i="0" dirty="0">
                <a:solidFill>
                  <a:srgbClr val="5C4826"/>
                </a:solidFill>
              </a:rPr>
              <a:t>What distinctions must the model preserve?</a:t>
            </a:r>
          </a:p>
        </p:txBody>
      </p:sp>
      <p:sp>
        <p:nvSpPr>
          <p:cNvPr id="107" name="DelQ"/>
          <p:cNvSpPr txBox="1"/>
          <p:nvPr/>
        </p:nvSpPr>
        <p:spPr>
          <a:xfrm>
            <a:off x="4678240" y="3519999"/>
            <a:ext cx="4100000" cy="939457"/>
          </a:xfrm>
          <a:prstGeom prst="rect">
            <a:avLst/>
          </a:prstGeom>
          <a:solidFill>
            <a:srgbClr val="F5F1E8"/>
          </a:solidFill>
          <a:ln w="12700">
            <a:solidFill>
              <a:srgbClr val="C9B991"/>
            </a:solidFill>
          </a:ln>
        </p:spPr>
        <p:txBody>
          <a:bodyPr wrap="square" lIns="91440" tIns="45720" rIns="91440" bIns="45720" anchor="ctr"/>
          <a:lstStyle/>
          <a:p>
            <a:pPr algn="ctr">
              <a:spcAft>
                <a:spcPts val="300"/>
              </a:spcAft>
              <a:buNone/>
            </a:pPr>
            <a:r>
              <a:rPr lang="en-US" sz="1600" b="1" i="0" dirty="0">
                <a:solidFill>
                  <a:srgbClr val="8E6F3E"/>
                </a:solidFill>
              </a:rPr>
              <a:t>DELEGATION QUESTION</a:t>
            </a:r>
          </a:p>
          <a:p>
            <a:pPr algn="ctr">
              <a:spcAft>
                <a:spcPts val="0"/>
              </a:spcAft>
              <a:buNone/>
            </a:pPr>
            <a:r>
              <a:rPr lang="en-US" b="0" i="0" dirty="0">
                <a:solidFill>
                  <a:srgbClr val="5C4826"/>
                </a:solidFill>
              </a:rPr>
              <a:t>What additional distinctions must this fabricator be given?</a:t>
            </a:r>
          </a:p>
        </p:txBody>
      </p:sp>
      <p:sp>
        <p:nvSpPr>
          <p:cNvPr id="110" name="Cap1"/>
          <p:cNvSpPr txBox="1"/>
          <p:nvPr/>
        </p:nvSpPr>
        <p:spPr>
          <a:xfrm>
            <a:off x="365760" y="4607625"/>
            <a:ext cx="1560000" cy="820000"/>
          </a:xfrm>
          <a:prstGeom prst="rect">
            <a:avLst/>
          </a:prstGeom>
          <a:solidFill>
            <a:srgbClr val="F5F1E8"/>
          </a:solidFill>
          <a:ln w="12700">
            <a:solidFill>
              <a:srgbClr val="C9B991"/>
            </a:solidFill>
          </a:ln>
        </p:spPr>
        <p:txBody>
          <a:bodyPr wrap="square" lIns="45720" tIns="45720" rIns="45720" bIns="45720" anchor="ctr"/>
          <a:lstStyle/>
          <a:p>
            <a:pPr algn="ctr">
              <a:spcAft>
                <a:spcPts val="150"/>
              </a:spcAft>
              <a:buNone/>
            </a:pPr>
            <a:r>
              <a:rPr lang="en-US" sz="1400" b="1" i="0" dirty="0">
                <a:solidFill>
                  <a:srgbClr val="5C4826"/>
                </a:solidFill>
              </a:rPr>
              <a:t>MORE CAPABLE</a:t>
            </a:r>
          </a:p>
          <a:p>
            <a:pPr algn="ctr">
              <a:spcAft>
                <a:spcPts val="0"/>
              </a:spcAft>
              <a:buNone/>
            </a:pPr>
            <a:r>
              <a:rPr lang="en-US" sz="1400" b="1" i="0" dirty="0">
                <a:solidFill>
                  <a:srgbClr val="5C4826"/>
                </a:solidFill>
              </a:rPr>
              <a:t>DELEGATE</a:t>
            </a:r>
          </a:p>
        </p:txBody>
      </p:sp>
      <p:sp>
        <p:nvSpPr>
          <p:cNvPr id="111" name="Cap2"/>
          <p:cNvSpPr txBox="1"/>
          <p:nvPr/>
        </p:nvSpPr>
        <p:spPr>
          <a:xfrm>
            <a:off x="2145760" y="4607625"/>
            <a:ext cx="1560000" cy="820000"/>
          </a:xfrm>
          <a:prstGeom prst="rect">
            <a:avLst/>
          </a:prstGeom>
          <a:solidFill>
            <a:srgbClr val="F5F1E8"/>
          </a:solidFill>
          <a:ln w="12700">
            <a:solidFill>
              <a:srgbClr val="C9B991"/>
            </a:solidFill>
          </a:ln>
        </p:spPr>
        <p:txBody>
          <a:bodyPr wrap="square" lIns="45720" tIns="45720" rIns="45720" bIns="45720" anchor="ctr"/>
          <a:lstStyle/>
          <a:p>
            <a:pPr algn="ctr">
              <a:spcAft>
                <a:spcPts val="150"/>
              </a:spcAft>
              <a:buNone/>
            </a:pPr>
            <a:r>
              <a:rPr lang="en-US" sz="1400" b="1" i="0" dirty="0">
                <a:solidFill>
                  <a:srgbClr val="5C4826"/>
                </a:solidFill>
              </a:rPr>
              <a:t>LESS SCAFFOLDING</a:t>
            </a:r>
          </a:p>
          <a:p>
            <a:pPr algn="ctr">
              <a:spcAft>
                <a:spcPts val="0"/>
              </a:spcAft>
              <a:buNone/>
            </a:pPr>
            <a:r>
              <a:rPr lang="en-US" sz="1400" b="1" i="0" dirty="0">
                <a:solidFill>
                  <a:srgbClr val="5C4826"/>
                </a:solidFill>
              </a:rPr>
              <a:t>NEEDED</a:t>
            </a:r>
          </a:p>
        </p:txBody>
      </p:sp>
      <p:sp>
        <p:nvSpPr>
          <p:cNvPr id="112" name="Cap3"/>
          <p:cNvSpPr txBox="1"/>
          <p:nvPr/>
        </p:nvSpPr>
        <p:spPr>
          <a:xfrm>
            <a:off x="3925760" y="4607625"/>
            <a:ext cx="1560000" cy="820000"/>
          </a:xfrm>
          <a:prstGeom prst="rect">
            <a:avLst/>
          </a:prstGeom>
          <a:solidFill>
            <a:srgbClr val="F5F1E8"/>
          </a:solidFill>
          <a:ln w="12700">
            <a:solidFill>
              <a:srgbClr val="C9B991"/>
            </a:solidFill>
          </a:ln>
        </p:spPr>
        <p:txBody>
          <a:bodyPr wrap="square" lIns="45720" tIns="45720" rIns="45720" bIns="45720" anchor="ctr"/>
          <a:lstStyle/>
          <a:p>
            <a:pPr algn="ctr">
              <a:spcAft>
                <a:spcPts val="150"/>
              </a:spcAft>
              <a:buNone/>
            </a:pPr>
            <a:r>
              <a:rPr lang="en-US" sz="1400" b="1" i="0" dirty="0">
                <a:solidFill>
                  <a:srgbClr val="5C4826"/>
                </a:solidFill>
              </a:rPr>
              <a:t>MORE LEGITIMATE</a:t>
            </a:r>
          </a:p>
          <a:p>
            <a:pPr algn="ctr">
              <a:spcAft>
                <a:spcPts val="0"/>
              </a:spcAft>
              <a:buNone/>
            </a:pPr>
            <a:r>
              <a:rPr lang="en-US" sz="1400" b="1" i="0" dirty="0">
                <a:solidFill>
                  <a:srgbClr val="5C4826"/>
                </a:solidFill>
              </a:rPr>
              <a:t>FREEDOM</a:t>
            </a:r>
          </a:p>
        </p:txBody>
      </p:sp>
      <p:sp>
        <p:nvSpPr>
          <p:cNvPr id="116" name="Arr1"/>
          <p:cNvSpPr/>
          <p:nvPr/>
        </p:nvSpPr>
        <p:spPr>
          <a:xfrm>
            <a:off x="1925760" y="4927625"/>
            <a:ext cx="220000" cy="180000"/>
          </a:xfrm>
          <a:prstGeom prst="rightArrow">
            <a:avLst/>
          </a:prstGeom>
          <a:solidFill>
            <a:srgbClr val="8E6F3E"/>
          </a:solidFill>
          <a:ln>
            <a:noFill/>
          </a:ln>
        </p:spPr>
        <p:txBody>
          <a:bodyPr wrap="square" lIns="91440" tIns="45720" rIns="91440" bIns="45720" anchor="ctr"/>
          <a:lstStyle/>
          <a:p>
            <a:pPr>
              <a:buNone/>
            </a:pPr>
            <a:endParaRPr lang="en-US" sz="2400"/>
          </a:p>
        </p:txBody>
      </p:sp>
      <p:sp>
        <p:nvSpPr>
          <p:cNvPr id="117" name="Arr2"/>
          <p:cNvSpPr/>
          <p:nvPr/>
        </p:nvSpPr>
        <p:spPr>
          <a:xfrm>
            <a:off x="3705760" y="4927625"/>
            <a:ext cx="220000" cy="180000"/>
          </a:xfrm>
          <a:prstGeom prst="rightArrow">
            <a:avLst/>
          </a:prstGeom>
          <a:solidFill>
            <a:srgbClr val="8E6F3E"/>
          </a:solidFill>
          <a:ln>
            <a:noFill/>
          </a:ln>
        </p:spPr>
        <p:txBody>
          <a:bodyPr wrap="square" lIns="91440" tIns="45720" rIns="91440" bIns="45720" anchor="ctr"/>
          <a:lstStyle/>
          <a:p>
            <a:pPr>
              <a:buNone/>
            </a:pPr>
            <a:endParaRPr lang="en-US" sz="2400"/>
          </a:p>
        </p:txBody>
      </p:sp>
      <p:sp>
        <p:nvSpPr>
          <p:cNvPr id="118" name="Wall1"/>
          <p:cNvSpPr txBox="1"/>
          <p:nvPr/>
        </p:nvSpPr>
        <p:spPr>
          <a:xfrm>
            <a:off x="5684305" y="4607625"/>
            <a:ext cx="19050" cy="820000"/>
          </a:xfrm>
          <a:prstGeom prst="rect">
            <a:avLst/>
          </a:prstGeom>
          <a:solidFill>
            <a:srgbClr val="8E6F3E"/>
          </a:solidFill>
          <a:ln>
            <a:noFill/>
          </a:ln>
        </p:spPr>
        <p:txBody>
          <a:bodyPr wrap="square" lIns="91440" tIns="45720" rIns="91440" bIns="45720" anchor="ctr"/>
          <a:lstStyle/>
          <a:p>
            <a:pPr>
              <a:buNone/>
            </a:pPr>
            <a:endParaRPr lang="en-US" sz="2400"/>
          </a:p>
        </p:txBody>
      </p:sp>
      <p:sp>
        <p:nvSpPr>
          <p:cNvPr id="108" name="Wall2"/>
          <p:cNvSpPr txBox="1"/>
          <p:nvPr/>
        </p:nvSpPr>
        <p:spPr>
          <a:xfrm>
            <a:off x="5722405" y="4607625"/>
            <a:ext cx="19050" cy="820000"/>
          </a:xfrm>
          <a:prstGeom prst="rect">
            <a:avLst/>
          </a:prstGeom>
          <a:solidFill>
            <a:srgbClr val="8E6F3E"/>
          </a:solidFill>
          <a:ln>
            <a:noFill/>
          </a:ln>
        </p:spPr>
        <p:txBody>
          <a:bodyPr wrap="square" lIns="91440" tIns="45720" rIns="91440" bIns="45720" anchor="ctr"/>
          <a:lstStyle/>
          <a:p>
            <a:pPr>
              <a:buNone/>
            </a:pPr>
            <a:endParaRPr lang="en-US" sz="2400"/>
          </a:p>
        </p:txBody>
      </p:sp>
      <p:sp>
        <p:nvSpPr>
          <p:cNvPr id="119" name="OblBox"/>
          <p:cNvSpPr txBox="1"/>
          <p:nvPr/>
        </p:nvSpPr>
        <p:spPr>
          <a:xfrm>
            <a:off x="5940000" y="4607625"/>
            <a:ext cx="2838240" cy="820000"/>
          </a:xfrm>
          <a:prstGeom prst="rect">
            <a:avLst/>
          </a:prstGeom>
          <a:solidFill>
            <a:srgbClr val="FBF8F2"/>
          </a:solidFill>
          <a:ln w="19050">
            <a:solidFill>
              <a:srgbClr val="8E6F3E"/>
            </a:solidFill>
          </a:ln>
        </p:spPr>
        <p:txBody>
          <a:bodyPr wrap="square" lIns="91440" tIns="45720" rIns="91440" bIns="45720" anchor="ctr"/>
          <a:lstStyle/>
          <a:p>
            <a:pPr algn="ctr">
              <a:spcAft>
                <a:spcPts val="250"/>
              </a:spcAft>
              <a:buNone/>
            </a:pPr>
            <a:r>
              <a:rPr lang="en-US" sz="1400" b="1" i="0" dirty="0">
                <a:solidFill>
                  <a:srgbClr val="8E6F3E"/>
                </a:solidFill>
              </a:rPr>
              <a:t>PRODUCT OBLIGATION</a:t>
            </a:r>
          </a:p>
          <a:p>
            <a:pPr algn="ctr">
              <a:spcAft>
                <a:spcPts val="0"/>
              </a:spcAft>
              <a:buNone/>
            </a:pPr>
            <a:r>
              <a:rPr lang="en-US" sz="2000" b="1" i="0" dirty="0">
                <a:solidFill>
                  <a:srgbClr val="5C4826"/>
                </a:solidFill>
              </a:rPr>
              <a:t>unchanged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500"/>
                                        <p:tgtEl>
                                          <p:spTgt spid="103"/>
                                        </p:tgtEl>
                                      </p:cBhvr>
                                    </p:animEffect>
                                  </p:childTnLst>
                                </p:cTn>
                              </p:par>
                              <p:par>
                                <p:cTn id="8" presetID="10" presetClass="entr" presetSubtype="0" fill="hold" nodeType="withEffect">
                                  <p:stCondLst>
                                    <p:cond delay="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500"/>
                                        <p:tgtEl>
                                          <p:spTgt spid="10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fade">
                                      <p:cBhvr>
                                        <p:cTn id="15" dur="500"/>
                                        <p:tgtEl>
                                          <p:spTgt spid="10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6"/>
                                        </p:tgtEl>
                                        <p:attrNameLst>
                                          <p:attrName>style.visibility</p:attrName>
                                        </p:attrNameLst>
                                      </p:cBhvr>
                                      <p:to>
                                        <p:strVal val="visible"/>
                                      </p:to>
                                    </p:set>
                                    <p:animEffect transition="in" filter="fade">
                                      <p:cBhvr>
                                        <p:cTn id="20" dur="500"/>
                                        <p:tgtEl>
                                          <p:spTgt spid="106"/>
                                        </p:tgtEl>
                                      </p:cBhvr>
                                    </p:animEffect>
                                  </p:childTnLst>
                                </p:cTn>
                              </p:par>
                              <p:par>
                                <p:cTn id="21" presetID="10" presetClass="entr" presetSubtype="0" fill="hold" nodeType="with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fade">
                                      <p:cBhvr>
                                        <p:cTn id="23" dur="500"/>
                                        <p:tgtEl>
                                          <p:spTgt spid="10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0"/>
                                        </p:tgtEl>
                                        <p:attrNameLst>
                                          <p:attrName>style.visibility</p:attrName>
                                        </p:attrNameLst>
                                      </p:cBhvr>
                                      <p:to>
                                        <p:strVal val="visible"/>
                                      </p:to>
                                    </p:set>
                                    <p:animEffect transition="in" filter="fade">
                                      <p:cBhvr>
                                        <p:cTn id="28" dur="500"/>
                                        <p:tgtEl>
                                          <p:spTgt spid="1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1"/>
                                        </p:tgtEl>
                                        <p:attrNameLst>
                                          <p:attrName>style.visibility</p:attrName>
                                        </p:attrNameLst>
                                      </p:cBhvr>
                                      <p:to>
                                        <p:strVal val="visible"/>
                                      </p:to>
                                    </p:set>
                                    <p:animEffect transition="in" filter="fade">
                                      <p:cBhvr>
                                        <p:cTn id="36" dur="500"/>
                                        <p:tgtEl>
                                          <p:spTgt spid="1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7"/>
                                        </p:tgtEl>
                                        <p:attrNameLst>
                                          <p:attrName>style.visibility</p:attrName>
                                        </p:attrNameLst>
                                      </p:cBhvr>
                                      <p:to>
                                        <p:strVal val="visible"/>
                                      </p:to>
                                    </p:set>
                                    <p:animEffect transition="in" filter="fade">
                                      <p:cBhvr>
                                        <p:cTn id="41" dur="500"/>
                                        <p:tgtEl>
                                          <p:spTgt spid="117"/>
                                        </p:tgtEl>
                                      </p:cBhvr>
                                    </p:animEffect>
                                  </p:childTnLst>
                                </p:cTn>
                              </p:par>
                              <p:par>
                                <p:cTn id="42" presetID="10" presetClass="entr" presetSubtype="0" fill="hold" nodeType="with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8"/>
                                        </p:tgtEl>
                                        <p:attrNameLst>
                                          <p:attrName>style.visibility</p:attrName>
                                        </p:attrNameLst>
                                      </p:cBhvr>
                                      <p:to>
                                        <p:strVal val="visible"/>
                                      </p:to>
                                    </p:set>
                                    <p:animEffect transition="in" filter="fade">
                                      <p:cBhvr>
                                        <p:cTn id="49" dur="500"/>
                                        <p:tgtEl>
                                          <p:spTgt spid="118"/>
                                        </p:tgtEl>
                                      </p:cBhvr>
                                    </p:animEffect>
                                  </p:childTnLst>
                                </p:cTn>
                              </p:par>
                              <p:par>
                                <p:cTn id="50" presetID="10" presetClass="entr" presetSubtype="0" fill="hold" nodeType="with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fade">
                                      <p:cBhvr>
                                        <p:cTn id="52" dur="500"/>
                                        <p:tgtEl>
                                          <p:spTgt spid="108"/>
                                        </p:tgtEl>
                                      </p:cBhvr>
                                    </p:animEffect>
                                  </p:childTnLst>
                                </p:cTn>
                              </p:par>
                              <p:par>
                                <p:cTn id="53" presetID="10" presetClass="entr" presetSubtype="0" fill="hold" nodeType="withEffect">
                                  <p:stCondLst>
                                    <p:cond delay="0"/>
                                  </p:stCondLst>
                                  <p:childTnLst>
                                    <p:set>
                                      <p:cBhvr>
                                        <p:cTn id="54" dur="1" fill="hold">
                                          <p:stCondLst>
                                            <p:cond delay="0"/>
                                          </p:stCondLst>
                                        </p:cTn>
                                        <p:tgtEl>
                                          <p:spTgt spid="119"/>
                                        </p:tgtEl>
                                        <p:attrNameLst>
                                          <p:attrName>style.visibility</p:attrName>
                                        </p:attrNameLst>
                                      </p:cBhvr>
                                      <p:to>
                                        <p:strVal val="visible"/>
                                      </p:to>
                                    </p:set>
                                    <p:animEffect transition="in" filter="fade">
                                      <p:cBhvr>
                                        <p:cTn id="55"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U-CoBrand_Template_Gold_Theme_Std_Screen_2.pptx" id="{33130098-72E9-B14B-8D33-14895F32E203}" vid="{24A02D5D-460C-B047-B557-67731F776B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02577843-0252-164E-9900-50E04AC84376}">
  <we:reference id="wa104381063" version="1.0.0.1" store="en-001"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B2F6451B-05D5-964F-AC61-763C973265E8}">
  <we:reference id="WA200010001" version="1.0.0.1" store="Omex" storeType="OMEX"/>
  <we:alternateReferences>
    <we:reference id="WA200010001" version="1.0.0.1" store="WA200010001" storeType="OMEX"/>
  </we:alternateReferences>
  <we:properties>
    <we:property name="claude.fileId" value="&quot;1299b91e-8e0b-4b63-ab37-4fd482b3179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PU-CoBrand_Template_Gold_Theme_Std_Screen_2</Template>
  <TotalTime>8674</TotalTime>
  <Words>11238</Words>
  <Application>Microsoft Macintosh PowerPoint</Application>
  <PresentationFormat>On-screen Show (4:3)</PresentationFormat>
  <Paragraphs>623</Paragraphs>
  <Slides>36</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Times</vt:lpstr>
      <vt:lpstr>Purdue1</vt:lpstr>
      <vt:lpstr>PowerPoint Presentation</vt:lpstr>
      <vt:lpstr>Our delegate, the agent, works inside an engineer-able environment</vt:lpstr>
      <vt:lpstr>The equation of production</vt:lpstr>
      <vt:lpstr>Open the box — where things can go wrong</vt:lpstr>
      <vt:lpstr>Delegation leaves a representation problem</vt:lpstr>
      <vt:lpstr>Representations</vt:lpstr>
      <vt:lpstr>What exists?</vt:lpstr>
      <vt:lpstr>Who talks to whom?</vt:lpstr>
      <vt:lpstr>What states?</vt:lpstr>
      <vt:lpstr>What paths?</vt:lpstr>
      <vt:lpstr>Who needs what?</vt:lpstr>
      <vt:lpstr>Same territory, different questions</vt:lpstr>
      <vt:lpstr>Good engineers reuse wherever appropriate</vt:lpstr>
      <vt:lpstr>MODELS ENABLE DELEGATION</vt:lpstr>
      <vt:lpstr>How would you implement this?</vt:lpstr>
      <vt:lpstr>One model, many implementations</vt:lpstr>
      <vt:lpstr>Why don’t we do this already in SWE?</vt:lpstr>
      <vt:lpstr>DESIGNING THE MODEL</vt:lpstr>
      <vt:lpstr>From requirement to specification</vt:lpstr>
      <vt:lpstr>Worked: protect the battery</vt:lpstr>
      <vt:lpstr>The obligation decides what be modeled</vt:lpstr>
      <vt:lpstr>Let’s preserve what the obligation requires</vt:lpstr>
      <vt:lpstr>MODEL QUALITY</vt:lpstr>
      <vt:lpstr>Too much reduction loses the obligation</vt:lpstr>
      <vt:lpstr>Good reduction leaves implementation free</vt:lpstr>
      <vt:lpstr>Modeling is purposeful reduction</vt:lpstr>
      <vt:lpstr>Stretch break</vt:lpstr>
      <vt:lpstr>COST</vt:lpstr>
      <vt:lpstr>The cost discussion</vt:lpstr>
      <vt:lpstr>If code gets cheaper, which side of the ledger changes?</vt:lpstr>
      <vt:lpstr>How cheap can we make the implementer?</vt:lpstr>
      <vt:lpstr>But this is weird</vt:lpstr>
      <vt:lpstr>GenAI changes the economics of delegation</vt:lpstr>
      <vt:lpstr>How much must we tell the agent?</vt:lpstr>
      <vt:lpstr>What if the agent keeps choosing badly?</vt:lpstr>
      <vt:lpstr>How much should we specify?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Bowers, Anna K</dc:creator>
  <cp:keywords/>
  <dc:description/>
  <cp:lastModifiedBy>James C Davis</cp:lastModifiedBy>
  <cp:revision>460</cp:revision>
  <dcterms:created xsi:type="dcterms:W3CDTF">2020-02-21T23:00:33Z</dcterms:created>
  <dcterms:modified xsi:type="dcterms:W3CDTF">2026-10-01T17:03:41Z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2024-09-05T02:27:24Z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e1ff3097-c009-4f67-8781-6e468e7749d4</vt:lpwstr>
  </property>
  <property fmtid="{D5CDD505-2E9C-101B-9397-08002B2CF9AE}" pid="8" name="MSIP_Label_4044bd30-2ed7-4c9d-9d12-46200872a97b_ContentBits">
    <vt:lpwstr>0</vt:lpwstr>
  </property>
</Properties>
</file>