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29"/>
  </p:notesMasterIdLst>
  <p:sldIdLst>
    <p:sldId id="1291" r:id="rId3"/>
    <p:sldId id="257" r:id="rId4"/>
    <p:sldId id="259" r:id="rId5"/>
    <p:sldId id="258" r:id="rId6"/>
    <p:sldId id="706" r:id="rId7"/>
    <p:sldId id="260" r:id="rId8"/>
    <p:sldId id="261" r:id="rId9"/>
    <p:sldId id="262" r:id="rId10"/>
    <p:sldId id="263" r:id="rId11"/>
    <p:sldId id="1292" r:id="rId12"/>
    <p:sldId id="1294" r:id="rId34"/>
    <p:sldId id="1295" r:id="rId35"/>
    <p:sldId id="264" r:id="rId13"/>
    <p:sldId id="265" r:id="rId14"/>
    <p:sldId id="266" r:id="rId15"/>
    <p:sldId id="1293"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p:restoredTop sz="60959"/>
  </p:normalViewPr>
  <p:slideViewPr>
    <p:cSldViewPr snapToGrid="0" snapToObjects="1">
      <p:cViewPr>
        <p:scale>
          <a:sx n="81" d="100"/>
          <a:sy n="81" d="100"/>
        </p:scale>
        <p:origin x="261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765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2 of the Modeling unit. Last time: one model, one question — purposeful reduction. Today: a second, independent axis — how much of its meaning a representation carries explicitly — and then we work with a semantically defined model in the MAGE Workbench.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Thirty-second callback. Bring back degrees of freedom explicitly — slide 7 needs them. The banner is deliberately half a sentence: slide 4 completes it (semantic commitment governs how much the model itself says about what it means).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conceptual thesis of the lecture, plus the map. The arc: what does the representation mean → what can we do because it means that → what is it like to work with one. §4 is optional/reference.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412727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Motivation, not technical argument — which is why this slide lives in the opening. Wording discipline: 'helped develop the standard', not 'use it in production'.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0.5 minutes — </a:t>
            </a:r>
            <a:r>
              <a:rPr i="1" dirty="0"/>
              <a:t>Section break: BOUND.</a:t>
            </a:r>
          </a:p>
          <a:p>
            <a:endParaRPr dirty="0"/>
          </a:p>
          <a:p>
            <a:r>
              <a:rPr dirty="0"/>
              <a:t>- We know the delegation problem. First decide what is being delegated.</a:t>
            </a:r>
          </a:p>
          <a:p>
            <a:r>
              <a:rPr dirty="0"/>
              <a:t>- This is not merely task sizing. It determines which relationships and degrees of freedom another reasoner must handle.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Reused from the strongest material of the previous deck. Run the readings quickly; the point lands in one beat. This is the itch §1 scratches: where does the meaning live?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Folds the draft's cost slide in. No disparagement of informal modeling — the sketch is often the right engineering choice. The question is what the representation must support.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draft wanted this visually strong: the two-axis figure IS the slide. Folds degrees of freedom back in from Lecture 1. Sets up the table's non-monotonic realization-freedom column on slide 8.</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culmination of §1 — the Chapter 2 table (book §2.1.4, label semantic-commitment-spectrum), deck-condensed from six columns to five (row-label and Agentic-implication columns dropped; 'What it enables' added back per the author's deck sketch; cell wording from the landed chapter, including the renamed Interpretation-burden column). The burden column relocates interpretive work — it does not rank informal=human-friendly vs formal=machine-friendly. SysML/KerML appears only as the strongest-commitment row. The red cell is the point: the freedom column is NOT monotonically decreasing.</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BC61A-1E4E-EAFE-6A6F-C8D22298372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90EB552F-0A12-3597-8D15-C02E6B723ABB}"/>
              </a:ext>
            </a:extLst>
          </p:cNvPr>
          <p:cNvSpPr>
            <a:spLocks noGrp="1"/>
          </p:cNvSpPr>
          <p:nvPr>
            <p:ph type="body" idx="1"/>
          </p:nvPr>
        </p:nvSpPr>
        <p:spPr/>
        <p:txBody>
          <a:bodyPr/>
          <a:lstStyle/>
          <a:p>
            <a:r>
              <a:rPr dirty="0"/>
              <a:t>0.5 minutes — </a:t>
            </a:r>
            <a:r>
              <a:rPr i="1" dirty="0"/>
              <a:t>Section break: BOUND.</a:t>
            </a:r>
          </a:p>
          <a:p>
            <a:endParaRPr dirty="0"/>
          </a:p>
          <a:p>
            <a:r>
              <a:rPr dirty="0"/>
              <a:t>- We know the delegation problem. First decide what is being delegated.</a:t>
            </a:r>
          </a:p>
          <a:p>
            <a:r>
              <a:rPr dirty="0"/>
              <a:t>- This is not merely task sizing. It determines which relationships and degrees of freedom another reasoner must handle.</a:t>
            </a:r>
          </a:p>
        </p:txBody>
      </p:sp>
    </p:spTree>
    <p:extLst>
      <p:ext uri="{BB962C8B-B14F-4D97-AF65-F5344CB8AC3E}">
        <p14:creationId xmlns:p14="http://schemas.microsoft.com/office/powerpoint/2010/main" val="3046064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One concrete example per operation, not five bare nouns. The examples are drawn from the embedded-sensor-node model students meet in §3 — deliberate foreshadowing.</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Animations walk through.</a:t>
            </a:r>
          </a:p>
          <a:p>
            <a:endParaRPr lang="en-US" dirty="0"/>
          </a:p>
          <a:p>
            <a:r>
              <a:rPr lang="en-US" dirty="0"/>
              <a:t>The final animation asks “Why not?” and this is a subtlety well worth drawing out.</a:t>
            </a:r>
          </a:p>
          <a:p>
            <a:endParaRPr lang="en-US" dirty="0"/>
          </a:p>
          <a:p>
            <a:r>
              <a:rPr lang="en-US" b="1" dirty="0"/>
              <a:t>Pause at “Why not?” Do not answer immediately.</a:t>
            </a:r>
            <a:endParaRPr lang="en-US" dirty="0"/>
          </a:p>
          <a:p>
            <a:r>
              <a:rPr lang="en-US" dirty="0"/>
              <a:t>Ask:</a:t>
            </a:r>
          </a:p>
          <a:p>
            <a:r>
              <a:rPr lang="en-US" i="1" dirty="0"/>
              <a:t>“Suppose we could specify enough that the implementation just falls out. Why wouldn’t we?”</a:t>
            </a:r>
          </a:p>
          <a:p>
            <a:endParaRPr lang="en-US" dirty="0"/>
          </a:p>
          <a:p>
            <a:r>
              <a:rPr lang="en-US" dirty="0"/>
              <a:t>Give them time. Likely first answer: </a:t>
            </a:r>
            <a:r>
              <a:rPr lang="en-US" b="1" dirty="0"/>
              <a:t>because writing all that specification is expensive / takes too much time.</a:t>
            </a:r>
            <a:endParaRPr lang="en-US" dirty="0"/>
          </a:p>
          <a:p>
            <a:endParaRPr lang="en-US" dirty="0"/>
          </a:p>
          <a:p>
            <a:r>
              <a:rPr lang="en-US" i="1" dirty="0"/>
              <a:t>“Yes. That’s one answer. We don’t want to spend human effort specifying choices we don’t care about. But suppose specification were free. Is there still a reason not to decide everything now?”</a:t>
            </a:r>
          </a:p>
          <a:p>
            <a:endParaRPr lang="en-US" dirty="0"/>
          </a:p>
          <a:p>
            <a:r>
              <a:rPr lang="en-US" dirty="0"/>
              <a:t>This is the important turn. Try to draw out </a:t>
            </a:r>
            <a:r>
              <a:rPr lang="en-US" b="1" dirty="0"/>
              <a:t>later information</a:t>
            </a:r>
            <a:r>
              <a:rPr lang="en-US" dirty="0"/>
              <a:t>.</a:t>
            </a:r>
          </a:p>
          <a:p>
            <a:r>
              <a:rPr lang="en-US" dirty="0"/>
              <a:t>If necessary, prompt:</a:t>
            </a:r>
          </a:p>
          <a:p>
            <a:r>
              <a:rPr lang="en-US" i="1" dirty="0"/>
              <a:t>“Are we necessarily at the best point in the process to make every implementation decision?”</a:t>
            </a:r>
          </a:p>
          <a:p>
            <a:r>
              <a:rPr lang="en-US" i="1" dirty="0"/>
              <a:t>“What might we know during implementation that we don’t know when we construct the model?”</a:t>
            </a:r>
          </a:p>
          <a:p>
            <a:r>
              <a:rPr lang="en-US" dirty="0"/>
              <a:t>Look for: actual workload, target hardware, surrounding code, available libraries, measurements, consequences of earlier decisions.</a:t>
            </a:r>
          </a:p>
          <a:p>
            <a:endParaRPr lang="en-US" dirty="0"/>
          </a:p>
          <a:p>
            <a:r>
              <a:rPr lang="en-US" dirty="0"/>
              <a:t>Then sharpen:</a:t>
            </a:r>
          </a:p>
          <a:p>
            <a:r>
              <a:rPr lang="en-US" i="1" dirty="0"/>
              <a:t>“Right. Some decisions are better made later because </a:t>
            </a:r>
            <a:r>
              <a:rPr lang="en-US" b="1" i="1" dirty="0"/>
              <a:t>information arrives later</a:t>
            </a:r>
            <a:r>
              <a:rPr lang="en-US" i="1" dirty="0"/>
              <a:t>. If I specify them now, I’m not merely doing extra work. I may be making the wrong decision, or at least, a non-optimal decision.”</a:t>
            </a:r>
          </a:p>
          <a:p>
            <a:endParaRPr lang="en-US" dirty="0"/>
          </a:p>
          <a:p>
            <a:r>
              <a:rPr lang="en-US" dirty="0"/>
              <a:t>Then ask the second question:</a:t>
            </a:r>
          </a:p>
          <a:p>
            <a:endParaRPr lang="en-US" dirty="0"/>
          </a:p>
          <a:p>
            <a:r>
              <a:rPr lang="en-US" i="1" dirty="0"/>
              <a:t>“But does the realizing agent have to wait passively for information to arrive?”</a:t>
            </a:r>
          </a:p>
          <a:p>
            <a:r>
              <a:rPr lang="en-US" dirty="0"/>
              <a:t>Draw out experimentation. If needed:</a:t>
            </a:r>
          </a:p>
          <a:p>
            <a:r>
              <a:rPr lang="en-US" i="1" dirty="0"/>
              <a:t>“Suppose it has three plausible implementations. What could it do?”</a:t>
            </a:r>
          </a:p>
          <a:p>
            <a:r>
              <a:rPr lang="en-US" dirty="0"/>
              <a:t>Look for: implement them, run them, benchmark, test, measure, tune.</a:t>
            </a:r>
          </a:p>
          <a:p>
            <a:r>
              <a:rPr lang="en-US" dirty="0"/>
              <a:t>Then:</a:t>
            </a:r>
          </a:p>
          <a:p>
            <a:endParaRPr lang="en-US" dirty="0"/>
          </a:p>
          <a:p>
            <a:r>
              <a:rPr lang="en-US" i="1" dirty="0"/>
              <a:t>“Exactly. The later decision-maker can also </a:t>
            </a:r>
            <a:r>
              <a:rPr lang="en-US" b="1" i="1" dirty="0"/>
              <a:t>produce information</a:t>
            </a:r>
            <a:r>
              <a:rPr lang="en-US" i="1" dirty="0"/>
              <a:t>. It can run pilots, compare alternatives, benchmark them, tune parameters, and make the choice using evidence.”</a:t>
            </a:r>
          </a:p>
          <a:p>
            <a:endParaRPr lang="en-US" dirty="0"/>
          </a:p>
          <a:p>
            <a:r>
              <a:rPr lang="en-US" dirty="0"/>
              <a:t>Brief qualification:</a:t>
            </a:r>
          </a:p>
          <a:p>
            <a:endParaRPr lang="en-US" dirty="0"/>
          </a:p>
          <a:p>
            <a:r>
              <a:rPr lang="en-US" i="1" dirty="0"/>
              <a:t>“There’s nothing uniquely agentic about that. Human engineers do this. Evolutionary algorithms, </a:t>
            </a:r>
            <a:r>
              <a:rPr lang="en-US" i="1" dirty="0" err="1"/>
              <a:t>autotuners</a:t>
            </a:r>
            <a:r>
              <a:rPr lang="en-US" i="1" dirty="0"/>
              <a:t>, search procedures, compilers, and optimizers do versions of it too. What commodity intelligence changes is how cheaply and broadly we can do this during ordinary realization.”</a:t>
            </a:r>
          </a:p>
          <a:p>
            <a:endParaRPr lang="en-US" dirty="0"/>
          </a:p>
          <a:p>
            <a:r>
              <a:rPr lang="en-US" dirty="0"/>
              <a:t>Then return to the slide:</a:t>
            </a:r>
          </a:p>
          <a:p>
            <a:r>
              <a:rPr lang="en-US" i="1" dirty="0"/>
              <a:t>“So there are actually two costs to over-specifying. One is obvious: we had to encode decisions we didn’t need to encode. The more interesting one is that we </a:t>
            </a:r>
            <a:r>
              <a:rPr lang="en-US" b="1" i="1" dirty="0"/>
              <a:t>spent degrees of freedom too early</a:t>
            </a:r>
            <a:r>
              <a:rPr lang="en-US" i="1" dirty="0"/>
              <a:t>. We took a choice that could have been made later, with better evidence, and committed to it now.”</a:t>
            </a:r>
            <a:endParaRPr lang="en-US"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§2 synthesis: machine-operable semantics → generation challenge → the agentic answer. Agents can cross the realization gap a purposeful model deliberately leaves. Don't teach 'agents should extend the language' — teach promotion of recurring consequential knowledge into durable structure.</a:t>
            </a:r>
          </a:p>
          <a:p>
            <a:endParaRPr/>
          </a:p>
          <a:p>
            <a:r>
              <a:t>Some relationships are generation, some delegation, some validation back against the model.</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F82AC-5337-3417-389F-B06B7874B9A9}"/>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91E02092-7AE6-164A-28F3-F1419173C762}"/>
              </a:ext>
            </a:extLst>
          </p:cNvPr>
          <p:cNvSpPr>
            <a:spLocks noGrp="1"/>
          </p:cNvSpPr>
          <p:nvPr>
            <p:ph type="body" idx="1"/>
          </p:nvPr>
        </p:nvSpPr>
        <p:spPr/>
        <p:txBody>
          <a:bodyPr/>
          <a:lstStyle/>
          <a:p>
            <a:r>
              <a:rPr dirty="0"/>
              <a:t>0.5 minutes — </a:t>
            </a:r>
            <a:r>
              <a:rPr i="1" dirty="0"/>
              <a:t>Section break: BOUND.</a:t>
            </a:r>
          </a:p>
          <a:p>
            <a:endParaRPr dirty="0"/>
          </a:p>
          <a:p>
            <a:r>
              <a:rPr dirty="0"/>
              <a:t>- We know the delegation problem. First decide what is being delegated.</a:t>
            </a:r>
          </a:p>
          <a:p>
            <a:r>
              <a:rPr dirty="0"/>
              <a:t>- This is not merely task sizing. It determines which relationships and degrees of freedom another reasoner must handle.</a:t>
            </a:r>
          </a:p>
        </p:txBody>
      </p:sp>
    </p:spTree>
    <p:extLst>
      <p:ext uri="{BB962C8B-B14F-4D97-AF65-F5344CB8AC3E}">
        <p14:creationId xmlns:p14="http://schemas.microsoft.com/office/powerpoint/2010/main" val="1089404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Real screenshot: the Embedded Sensor Node example loaded, viewing the Sensor Firmware SRAM model. Orientation only: the models rail and saved properties (left), the drawn model and its declared purpose (center), inspector and actions (right). Don't tour controls — the next slide starts from an engineering question.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Both panels are real Workbench output for the shipped example. Surface honesty: the quantity question runs as a SAVED question ('The modeled firmware fits in the 256 KiB SRAM budget') — the composable ask surface covers graph questions. Provenance is displayed: DERIVED FROM both models, 'exhaustive over 1 configuration', plus an evaluation fingerprint.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agent from the friction, not as a feature checklist. The agent operates the model through window.mage; the semantic result comes from the model's machinery, and the agent explains it.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Release students into the activity. The numbers come from the shipped model: 9 allocations totalling 232 KB against 256 KiB; doubling telemetry-queue breaks the pinned requirement by 8 KB; restoring a 20% margin needs ≤204.8 KB. Largest single allocation: model-weights at 72 KB (31% of budget).</a:t>
            </a:r>
          </a:p>
          <a:p>
            <a:endParaRPr/>
          </a:p>
          <a:p>
            <a:r>
              <a:t>The model's KB tokens are binary: 256 KB here is exactly 256 KiB.</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lab payoff, and the lecture's punchline — quoted from the shipped artifact itself, not asserted. The model's purpose block lists 'operating modes' as its first declared omission. Students can try the agent first; the boundary holds.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Alignment handoff closes the core lecture (kept from the previous deck). §4 is optional/reference. The frame: §3's model documented operating modes as its missing distinction; §4 works a sibling system where those distinctions are modeled — in SysML v2, the strongest-commitment row of slide 8's table.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system once, with the actual numbers; slides 19-21 reason over them. The excerpt is abridged notation, not a complete model. Power figures: Sleep 0.1 mW; Sample 5 mW for 50 ms per sample; Transmit 60 mW while draining at 4 KiB/s.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trap: average-rate reasoning. The machine: Sleep -sample timer-&gt; Sample -done-&gt; Sleep; Sleep -tx timer-&gt; Transmit -tx done-&gt; Sleep; Sample -buffer full-&gt; Transmit. Data is drained only in Transmit, so the buffer's fate depends on when Transmit runs.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the composition slowly. Honesty constraint: the derivation is hand-performed; the language's semantics license it (typed quantities, units, state occupancy), but no available tool executes it — foreshadow slide 22.</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numbers are chosen so the answer is nontrivial and mechanically derivable BY HAND: the naive overflow prediction is wrong (behavior rescues it), and the passing power budget flips to failing. Arithmetic: 12 samples per 30 s; transmit 12x512/4096 = 1.5 s -&gt; 60 mW x 1.5 s = 90 mJ; sample 5 mW x 12 x 0.05 s = 3.0 mJ; sleep 0.1 mW x (30 - 1.5 - 0.6) = 0.1 x 27.9 = 2.79 mJ; total 95.79 mJ / 30 s = 3.19 = ~3.2 mW against a 2 mW requirement.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honesty slide. The derivations of slides 19-21 are licensed by the language's defined semantics and were carried out by hand. Measured ground truth (workbench differential-conformance design, Oct 2026): the Pilot parses/validates but cannot execute machines, produce verification verdicts, or normalize quantities; dimension conformance is unchecked at kernel 0.62.0. Express vs decide.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Symmetry close: the same question that ended §3 ends §4. Even the strongest-commitment language leaves purposeful omissions; commitment buys precision about what IS modeled, never completeness.</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BUILDS (author these by hand in PowerPoint; shapes are named B1/B2/B3 by build group):</a:t>
            </a:r>
          </a:p>
          <a:p>
            <a:r>
              <a:t>1. Informal column only. “Here's our sensor system. What can I learn?” Then: can I tell whether the buffer is large enough? No. Can I tell when the radio runs? No. Do NOT say “because semantics” — they should experience the limit first.</a:t>
            </a:r>
          </a:p>
          <a:p>
            <a:r>
              <a:t>2. Resource model appears. “Same components. What did I add?” (quantities, units, typed meaning on relationships.) “What question became answerable?” -&gt; How much data can we buffer? Lecture-1 callback: “Did I need to tell you anything about Sleep, Sample or Transmit to answer that?” No. That is purposeful reduction.</a:t>
            </a:r>
          </a:p>
          <a:p>
            <a:r>
              <a:t>3. Behavioral model appears. “Is this model more complete?” Someone may say yes — answer with a question: “Does it tell me the buffer capacity?” No. “So it isn't simply more complete. It preserves a DIFFERENT SET of distinctions.” Then “What can I ask now?” -&gt; When can the radio transmit?</a:t>
            </a:r>
          </a:p>
          <a:p>
            <a:r>
              <a:t/>
            </a:r>
          </a:p>
          <a:p>
            <a:r>
              <a:t>CLOSE: These aren't three stages on the way to the One True Model. They're three representations of the same system constructed for different engineering questions. The resource model knows things the behavioral model doesn't. The behavioral model knows things the resource model doesn't. That is purposeful reduction, now with explicit semantics.</a:t>
            </a:r>
          </a:p>
        </p:txBody>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TEACHING MOVE: “Which model answers this?” Wait. Someone nominates the resource model (it has rates and capacity). Challenge: “It knows the sensor produces 512 bytes every five seconds and the radio can transmit 4096 bytes per second. Is that enough?” If needed: “What if the radio isn't transmitting?” Now point at the behavioral model: “Does THIS answer it?” No — it knows when things happen but lacks capacity/rate quantities. Then: “So do we need to throw these away and build one giant complete model?” NO. Animate the arrows from both models into COMPOSED REASONING.</a:t>
            </a:r>
          </a:p>
          <a:p>
            <a:r>
              <a:t/>
            </a:r>
          </a:p>
          <a:p>
            <a:r>
              <a:t>After establishing “neither”: Notice what just happened. Purposeful reduction gave us two useful models. Neither is defective. Each preserves the distinctions needed for a different question. Then: Our new question crosses their boundaries. Animate composition. If those meanings are explicit enough, we can compose them. We don't need every model to become a complete description. Callback: This is why stronger semantics matter. If these arrows and quantities mean whatever a reader happens to think they mean, composition is something the human does in their head. Once selected meanings are explicit, machinery can participate.</a:t>
            </a:r>
          </a:p>
          <a:p>
            <a:r>
              <a:t/>
            </a:r>
          </a:p>
          <a:p>
            <a:r>
              <a:t>Do NOT calculate the answer here — the optional SysML section does it properly later, including why the average-rate comparison is insufficient.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pic>
        <p:nvPicPr>
          <p:cNvPr id="12"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06027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pic>
        <p:nvPicPr>
          <p:cNvPr id="1026"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Tree>
    <p:extLst>
      <p:ext uri="{BB962C8B-B14F-4D97-AF65-F5344CB8AC3E}">
        <p14:creationId xmlns:p14="http://schemas.microsoft.com/office/powerpoint/2010/main" val="2611740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410499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23649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570234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937439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642040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080857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85067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404838926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theme" Target="../theme/theme2.xml"/><Relationship Id="rId11"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1"/>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400">
                <a:solidFill>
                  <a:srgbClr val="555960"/>
                </a:solidFill>
              </a:defRPr>
            </a:lvl1pPr>
          </a:lstStyle>
          <a:p>
            <a:fld id="{B7EB45DA-9A0D-DC49-8E02-F30A5DDC21C3}" type="slidenum">
              <a:t>‹#›</a:t>
            </a:fld>
            <a:endParaRPr lang="en-US"/>
          </a:p>
        </p:txBody>
      </p:sp>
    </p:spTree>
    <p:extLst>
      <p:ext uri="{BB962C8B-B14F-4D97-AF65-F5344CB8AC3E}">
        <p14:creationId xmlns:p14="http://schemas.microsoft.com/office/powerpoint/2010/main" val="13646199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A610390-B9F9-1640-9974-0C21350E01C9}"/>
              </a:ext>
            </a:extLst>
          </p:cNvPr>
          <p:cNvSpPr>
            <a:spLocks noGrp="1"/>
          </p:cNvSpPr>
          <p:nvPr>
            <p:ph type="subTitle" idx="1"/>
          </p:nvPr>
        </p:nvSpPr>
        <p:spPr>
          <a:xfrm>
            <a:off x="224171" y="2488406"/>
            <a:ext cx="8695654" cy="1881188"/>
          </a:xfrm>
        </p:spPr>
        <p:txBody>
          <a:bodyPr>
            <a:normAutofit fontScale="85000" lnSpcReduction="20000"/>
          </a:bodyPr>
          <a:lstStyle/>
          <a:p>
            <a:r>
              <a:rPr lang="en-US" sz="4000" dirty="0"/>
              <a:t>Modeling 2: Degrees of Semantic Commitment</a:t>
            </a:r>
          </a:p>
          <a:p>
            <a:endParaRPr lang="en-US" dirty="0"/>
          </a:p>
          <a:p>
            <a:r>
              <a:rPr lang="en-US" i="1" dirty="0"/>
              <a:t>Prof. James C. Davis</a:t>
            </a:r>
          </a:p>
          <a:p>
            <a:r>
              <a:rPr lang="en-US" i="1" dirty="0"/>
              <a:t>Prof. Steve France</a:t>
            </a:r>
          </a:p>
        </p:txBody>
      </p:sp>
      <p:sp>
        <p:nvSpPr>
          <p:cNvPr id="6" name="Slide Number Placeholder 5">
            <a:extLst>
              <a:ext uri="{FF2B5EF4-FFF2-40B4-BE49-F238E27FC236}">
                <a16:creationId xmlns:a16="http://schemas.microsoft.com/office/drawing/2014/main" id="{97B22D48-A395-DA43-BD56-73B6F8BCBF40}"/>
              </a:ext>
            </a:extLst>
          </p:cNvPr>
          <p:cNvSpPr>
            <a:spLocks noGrp="1"/>
          </p:cNvSpPr>
          <p:nvPr>
            <p:ph type="sldNum" sz="quarter" idx="4"/>
          </p:nvPr>
        </p:nvSpPr>
        <p:spPr/>
        <p:txBody>
          <a:bodyPr/>
          <a:lstStyle/>
          <a:p>
            <a:fld id="{B7EB45DA-9A0D-DC49-8E02-F30A5DDC21C3}" type="slidenum">
              <a:rPr/>
              <a:t>1</a:t>
            </a:fld>
            <a:endParaRPr lang="en-US"/>
          </a:p>
        </p:txBody>
      </p:sp>
      <p:sp>
        <p:nvSpPr>
          <p:cNvPr id="7" name="Title 2">
            <a:extLst>
              <a:ext uri="{FF2B5EF4-FFF2-40B4-BE49-F238E27FC236}">
                <a16:creationId xmlns:a16="http://schemas.microsoft.com/office/drawing/2014/main" id="{DD7291C3-5AE9-477A-3F39-34A06A62D99C}"/>
              </a:ext>
            </a:extLst>
          </p:cNvPr>
          <p:cNvSpPr txBox="1">
            <a:spLocks/>
          </p:cNvSpPr>
          <p:nvPr/>
        </p:nvSpPr>
        <p:spPr bwMode="black">
          <a:xfrm>
            <a:off x="439339" y="565149"/>
            <a:ext cx="8265319" cy="1195411"/>
          </a:xfrm>
          <a:prstGeom prst="rect">
            <a:avLst/>
          </a:prstGeom>
          <a:solidFill>
            <a:srgbClr val="FFFFFF"/>
          </a:solid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3600" kern="1200" cap="none" spc="200" baseline="0">
                <a:solidFill>
                  <a:srgbClr val="000000"/>
                </a:solidFill>
                <a:latin typeface="Calibri" panose="020F0502020204030204" pitchFamily="34" charset="0"/>
                <a:ea typeface="+mj-ea"/>
                <a:cs typeface="Calibri" panose="020F0502020204030204" pitchFamily="34" charset="0"/>
              </a:defRPr>
            </a:lvl1pPr>
          </a:lstStyle>
          <a:p>
            <a:r>
              <a:rPr lang="en-US" sz="2000" i="1" dirty="0"/>
              <a:t>Software Engineering</a:t>
            </a:r>
            <a:br>
              <a:rPr lang="en-US" sz="2000" i="1" dirty="0"/>
            </a:br>
            <a:br>
              <a:rPr lang="en-US" sz="2000" i="1" dirty="0"/>
            </a:br>
            <a:r>
              <a:rPr lang="en-US" sz="1600" i="1" dirty="0"/>
              <a:t>ECE 30861 / CSCI 45000</a:t>
            </a:r>
            <a:endParaRPr lang="en-US" sz="2000" i="1" dirty="0"/>
          </a:p>
        </p:txBody>
      </p:sp>
      <p:sp>
        <p:nvSpPr>
          <p:cNvPr id="3" name="TextBox 2">
            <a:extLst>
              <a:ext uri="{FF2B5EF4-FFF2-40B4-BE49-F238E27FC236}">
                <a16:creationId xmlns:a16="http://schemas.microsoft.com/office/drawing/2014/main" id="{AEE3BDBC-95FD-1558-408F-2A8CF7F5B80F}"/>
              </a:ext>
            </a:extLst>
          </p:cNvPr>
          <p:cNvSpPr txBox="1"/>
          <p:nvPr/>
        </p:nvSpPr>
        <p:spPr>
          <a:xfrm>
            <a:off x="457200" y="4526280"/>
            <a:ext cx="8229600" cy="492443"/>
          </a:xfrm>
          <a:prstGeom prst="rect">
            <a:avLst/>
          </a:prstGeom>
          <a:noFill/>
        </p:spPr>
        <p:txBody>
          <a:bodyPr wrap="square" lIns="0" tIns="0" rIns="0" bIns="0" anchor="t">
            <a:spAutoFit/>
          </a:bodyPr>
          <a:lstStyle/>
          <a:p>
            <a:pPr algn="ctr"/>
            <a:r>
              <a:rPr sz="1600" b="0" i="0" dirty="0">
                <a:solidFill>
                  <a:srgbClr val="353638"/>
                </a:solidFill>
                <a:latin typeface="Calibri"/>
              </a:rPr>
              <a:t>Lecture 1: Purposeful reduction — what must the model preserve?</a:t>
            </a:r>
          </a:p>
          <a:p>
            <a:pPr algn="ctr"/>
            <a:r>
              <a:rPr sz="1600" b="1" i="1" dirty="0">
                <a:solidFill>
                  <a:srgbClr val="353638"/>
                </a:solidFill>
                <a:latin typeface="Calibri"/>
              </a:rPr>
              <a:t>Lecture 2 (today): Semantic</a:t>
            </a:r>
            <a:r>
              <a:rPr lang="en-US" sz="1600" b="1" i="1" dirty="0">
                <a:solidFill>
                  <a:srgbClr val="353638"/>
                </a:solidFill>
                <a:latin typeface="Calibri"/>
              </a:rPr>
              <a:t>s</a:t>
            </a:r>
            <a:r>
              <a:rPr sz="1600" b="1" i="1" dirty="0">
                <a:solidFill>
                  <a:srgbClr val="353638"/>
                </a:solidFill>
                <a:latin typeface="Calibri"/>
              </a:rPr>
              <a:t> and a modeling laboratory.</a:t>
            </a:r>
          </a:p>
        </p:txBody>
      </p:sp>
    </p:spTree>
    <p:extLst>
      <p:ext uri="{BB962C8B-B14F-4D97-AF65-F5344CB8AC3E}">
        <p14:creationId xmlns:p14="http://schemas.microsoft.com/office/powerpoint/2010/main" val="1923451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45102"/>
            <a:ext cx="8503920" cy="369332"/>
          </a:xfrm>
          <a:prstGeom prst="rect">
            <a:avLst/>
          </a:prstGeom>
          <a:noFill/>
        </p:spPr>
        <p:txBody>
          <a:bodyPr wrap="square" lIns="0" tIns="0" rIns="0" bIns="0" anchor="ctr">
            <a:spAutoFit/>
          </a:bodyPr>
          <a:lstStyle/>
          <a:p>
            <a:pPr algn="l"/>
            <a:r>
              <a:rPr sz="2400" b="0" i="0" spc="140" dirty="0">
                <a:solidFill>
                  <a:srgbClr val="353638"/>
                </a:solidFill>
                <a:latin typeface="Calibri"/>
              </a:rPr>
              <a:t>Last time: </a:t>
            </a:r>
            <a:r>
              <a:rPr lang="en-US" sz="2400" b="0" i="0" spc="140" dirty="0">
                <a:solidFill>
                  <a:srgbClr val="353638"/>
                </a:solidFill>
                <a:latin typeface="Calibri"/>
              </a:rPr>
              <a:t>P</a:t>
            </a:r>
            <a:r>
              <a:rPr sz="2400" b="0" i="0" spc="140" dirty="0">
                <a:solidFill>
                  <a:srgbClr val="353638"/>
                </a:solidFill>
                <a:latin typeface="Calibri"/>
              </a:rPr>
              <a:t>urposeful reduction</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1005840"/>
            <a:ext cx="8046720" cy="929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10000"/>
              </a:lnSpc>
            </a:pPr>
            <a:r>
              <a:rPr sz="2000" b="0" i="1">
                <a:solidFill>
                  <a:srgbClr val="5C4826"/>
                </a:solidFill>
                <a:latin typeface="Calibri"/>
              </a:rPr>
              <a:t>An engineering model preserves the distinctions required by a question</a:t>
            </a:r>
          </a:p>
          <a:p>
            <a:pPr algn="ctr">
              <a:lnSpc>
                <a:spcPct val="110000"/>
              </a:lnSpc>
            </a:pPr>
            <a:r>
              <a:rPr sz="2000" b="0" i="1">
                <a:solidFill>
                  <a:srgbClr val="5C4826"/>
                </a:solidFill>
                <a:latin typeface="Calibri"/>
              </a:rPr>
              <a:t>and deliberately leaves other choices free.</a:t>
            </a:r>
          </a:p>
        </p:txBody>
      </p:sp>
      <p:sp>
        <p:nvSpPr>
          <p:cNvPr id="5" name="Rectangle 4"/>
          <p:cNvSpPr/>
          <p:nvPr/>
        </p:nvSpPr>
        <p:spPr>
          <a:xfrm>
            <a:off x="764177" y="2299282"/>
            <a:ext cx="1691640" cy="59131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dirty="0">
                <a:solidFill>
                  <a:srgbClr val="FFFFFF"/>
                </a:solidFill>
                <a:latin typeface="Calibri"/>
              </a:rPr>
              <a:t>ENGINEERING</a:t>
            </a:r>
          </a:p>
          <a:p>
            <a:pPr algn="ctr"/>
            <a:r>
              <a:rPr sz="1800" b="1" i="0" dirty="0">
                <a:solidFill>
                  <a:srgbClr val="FFFFFF"/>
                </a:solidFill>
                <a:latin typeface="Calibri"/>
              </a:rPr>
              <a:t>QUESTION</a:t>
            </a:r>
          </a:p>
        </p:txBody>
      </p:sp>
      <p:sp>
        <p:nvSpPr>
          <p:cNvPr id="6" name="Right Arrow 5"/>
          <p:cNvSpPr/>
          <p:nvPr/>
        </p:nvSpPr>
        <p:spPr>
          <a:xfrm>
            <a:off x="2519825" y="2453206"/>
            <a:ext cx="274320" cy="201168"/>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2839865" y="2279470"/>
            <a:ext cx="14173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MODEL</a:t>
            </a:r>
          </a:p>
        </p:txBody>
      </p:sp>
      <p:sp>
        <p:nvSpPr>
          <p:cNvPr id="8" name="Right Arrow 7"/>
          <p:cNvSpPr/>
          <p:nvPr/>
        </p:nvSpPr>
        <p:spPr>
          <a:xfrm>
            <a:off x="4321193" y="2453206"/>
            <a:ext cx="274320" cy="201168"/>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641233" y="2279470"/>
            <a:ext cx="14173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PROPERTY</a:t>
            </a:r>
          </a:p>
        </p:txBody>
      </p:sp>
      <p:sp>
        <p:nvSpPr>
          <p:cNvPr id="10" name="Right Arrow 9"/>
          <p:cNvSpPr/>
          <p:nvPr/>
        </p:nvSpPr>
        <p:spPr>
          <a:xfrm>
            <a:off x="6122561" y="2453206"/>
            <a:ext cx="274320" cy="201168"/>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42601" y="2279470"/>
            <a:ext cx="14173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QUALITY</a:t>
            </a:r>
          </a:p>
        </p:txBody>
      </p:sp>
      <p:sp>
        <p:nvSpPr>
          <p:cNvPr id="12" name="TextBox 11"/>
          <p:cNvSpPr txBox="1"/>
          <p:nvPr/>
        </p:nvSpPr>
        <p:spPr>
          <a:xfrm>
            <a:off x="755033" y="3099751"/>
            <a:ext cx="7132320" cy="276999"/>
          </a:xfrm>
          <a:prstGeom prst="rect">
            <a:avLst/>
          </a:prstGeom>
          <a:noFill/>
        </p:spPr>
        <p:txBody>
          <a:bodyPr wrap="square" lIns="0" tIns="0" rIns="0" bIns="0" anchor="t">
            <a:spAutoFit/>
          </a:bodyPr>
          <a:lstStyle/>
          <a:p>
            <a:r>
              <a:rPr lang="en-US" sz="1800" b="0" i="1" dirty="0">
                <a:solidFill>
                  <a:srgbClr val="555960"/>
                </a:solidFill>
                <a:latin typeface="Calibri"/>
              </a:rPr>
              <a:t>E</a:t>
            </a:r>
            <a:r>
              <a:rPr sz="1800" b="0" i="1" dirty="0">
                <a:solidFill>
                  <a:srgbClr val="555960"/>
                </a:solidFill>
                <a:latin typeface="Calibri"/>
              </a:rPr>
              <a:t>very model starts from a question</a:t>
            </a:r>
            <a:r>
              <a:rPr lang="en-US" sz="1800" b="0" i="1" dirty="0">
                <a:solidFill>
                  <a:srgbClr val="555960"/>
                </a:solidFill>
                <a:latin typeface="Calibri"/>
              </a:rPr>
              <a:t> or property</a:t>
            </a:r>
            <a:endParaRPr sz="1800" b="0" i="1" dirty="0">
              <a:solidFill>
                <a:srgbClr val="555960"/>
              </a:solidFill>
              <a:latin typeface="Calibri"/>
            </a:endParaRPr>
          </a:p>
        </p:txBody>
      </p:sp>
      <p:sp>
        <p:nvSpPr>
          <p:cNvPr id="13" name="Rectangle 12"/>
          <p:cNvSpPr/>
          <p:nvPr/>
        </p:nvSpPr>
        <p:spPr>
          <a:xfrm>
            <a:off x="535577" y="3644540"/>
            <a:ext cx="3931920" cy="246888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64177" y="3827420"/>
            <a:ext cx="3474720" cy="274320"/>
          </a:xfrm>
          <a:prstGeom prst="rect">
            <a:avLst/>
          </a:prstGeom>
          <a:noFill/>
        </p:spPr>
        <p:txBody>
          <a:bodyPr wrap="square" lIns="0" tIns="0" rIns="0" bIns="0" anchor="t">
            <a:spAutoFit/>
          </a:bodyPr>
          <a:lstStyle/>
          <a:p>
            <a:pPr algn="l"/>
            <a:r>
              <a:rPr sz="1800" b="1" i="0" spc="100">
                <a:solidFill>
                  <a:srgbClr val="8E6F3E"/>
                </a:solidFill>
                <a:latin typeface="Calibri"/>
              </a:rPr>
              <a:t>WHAT THE MODEL PRESERVES</a:t>
            </a:r>
          </a:p>
        </p:txBody>
      </p:sp>
      <p:sp>
        <p:nvSpPr>
          <p:cNvPr id="15" name="TextBox 14"/>
          <p:cNvSpPr txBox="1"/>
          <p:nvPr/>
        </p:nvSpPr>
        <p:spPr>
          <a:xfrm>
            <a:off x="649877" y="4193180"/>
            <a:ext cx="3703320" cy="1255472"/>
          </a:xfrm>
          <a:prstGeom prst="rect">
            <a:avLst/>
          </a:prstGeom>
          <a:noFill/>
        </p:spPr>
        <p:txBody>
          <a:bodyPr wrap="square" lIns="0" tIns="0" rIns="0" bIns="0" anchor="t">
            <a:spAutoFit/>
          </a:bodyPr>
          <a:lstStyle/>
          <a:p>
            <a:pPr algn="l">
              <a:lnSpc>
                <a:spcPct val="115000"/>
              </a:lnSpc>
            </a:pPr>
            <a:r>
              <a:rPr sz="1800" b="0" i="0" dirty="0">
                <a:solidFill>
                  <a:srgbClr val="353638"/>
                </a:solidFill>
                <a:latin typeface="Calibri"/>
              </a:rPr>
              <a:t>The distinctions the question requires:</a:t>
            </a:r>
          </a:p>
          <a:p>
            <a:pPr marL="285750" indent="-285750" algn="l">
              <a:lnSpc>
                <a:spcPct val="115000"/>
              </a:lnSpc>
              <a:buFont typeface="Arial" panose="020B0604020202020204" pitchFamily="34" charset="0"/>
              <a:buChar char="•"/>
            </a:pPr>
            <a:r>
              <a:rPr lang="en-US" dirty="0">
                <a:solidFill>
                  <a:srgbClr val="353638"/>
                </a:solidFill>
                <a:latin typeface="Calibri"/>
              </a:rPr>
              <a:t>S</a:t>
            </a:r>
            <a:r>
              <a:rPr sz="1800" b="0" i="0" dirty="0">
                <a:solidFill>
                  <a:srgbClr val="353638"/>
                </a:solidFill>
                <a:latin typeface="Calibri"/>
              </a:rPr>
              <a:t>tates and forbidden transitions</a:t>
            </a:r>
            <a:endParaRPr lang="en-US" dirty="0">
              <a:solidFill>
                <a:srgbClr val="353638"/>
              </a:solidFill>
              <a:latin typeface="Calibri"/>
            </a:endParaRPr>
          </a:p>
          <a:p>
            <a:pPr marL="285750" indent="-285750" algn="l">
              <a:lnSpc>
                <a:spcPct val="115000"/>
              </a:lnSpc>
              <a:buFont typeface="Arial" panose="020B0604020202020204" pitchFamily="34" charset="0"/>
              <a:buChar char="•"/>
            </a:pPr>
            <a:r>
              <a:rPr lang="en-US" sz="1800" b="0" i="0" dirty="0">
                <a:solidFill>
                  <a:srgbClr val="353638"/>
                </a:solidFill>
                <a:latin typeface="Calibri"/>
              </a:rPr>
              <a:t>T</a:t>
            </a:r>
            <a:r>
              <a:rPr sz="1800" b="0" i="0" dirty="0">
                <a:solidFill>
                  <a:srgbClr val="353638"/>
                </a:solidFill>
                <a:latin typeface="Calibri"/>
              </a:rPr>
              <a:t>yped</a:t>
            </a:r>
            <a:r>
              <a:rPr lang="en-US" dirty="0">
                <a:solidFill>
                  <a:srgbClr val="353638"/>
                </a:solidFill>
                <a:latin typeface="Calibri"/>
              </a:rPr>
              <a:t> </a:t>
            </a:r>
            <a:r>
              <a:rPr sz="1800" b="0" i="0" dirty="0">
                <a:solidFill>
                  <a:srgbClr val="353638"/>
                </a:solidFill>
                <a:latin typeface="Calibri"/>
              </a:rPr>
              <a:t>relations</a:t>
            </a:r>
            <a:endParaRPr lang="en-US" sz="1800" b="0" i="0" dirty="0">
              <a:solidFill>
                <a:srgbClr val="353638"/>
              </a:solidFill>
              <a:latin typeface="Calibri"/>
            </a:endParaRPr>
          </a:p>
          <a:p>
            <a:pPr marL="285750" indent="-285750" algn="l">
              <a:lnSpc>
                <a:spcPct val="115000"/>
              </a:lnSpc>
              <a:buFont typeface="Arial" panose="020B0604020202020204" pitchFamily="34" charset="0"/>
              <a:buChar char="•"/>
            </a:pPr>
            <a:r>
              <a:rPr lang="en-US" dirty="0">
                <a:solidFill>
                  <a:srgbClr val="353638"/>
                </a:solidFill>
                <a:latin typeface="Calibri"/>
              </a:rPr>
              <a:t>Q</a:t>
            </a:r>
            <a:r>
              <a:rPr sz="1800" b="0" i="0" dirty="0">
                <a:solidFill>
                  <a:srgbClr val="353638"/>
                </a:solidFill>
                <a:latin typeface="Calibri"/>
              </a:rPr>
              <a:t>uantities and bounds</a:t>
            </a:r>
          </a:p>
        </p:txBody>
      </p:sp>
      <p:sp>
        <p:nvSpPr>
          <p:cNvPr id="16" name="Rectangle 15"/>
          <p:cNvSpPr/>
          <p:nvPr/>
        </p:nvSpPr>
        <p:spPr>
          <a:xfrm>
            <a:off x="4650377" y="3644539"/>
            <a:ext cx="4160520" cy="2468879"/>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4878977" y="3827420"/>
            <a:ext cx="3474720" cy="274320"/>
          </a:xfrm>
          <a:prstGeom prst="rect">
            <a:avLst/>
          </a:prstGeom>
          <a:noFill/>
        </p:spPr>
        <p:txBody>
          <a:bodyPr wrap="square" lIns="0" tIns="0" rIns="0" bIns="0" anchor="t">
            <a:spAutoFit/>
          </a:bodyPr>
          <a:lstStyle/>
          <a:p>
            <a:pPr algn="l"/>
            <a:r>
              <a:rPr sz="1800" b="1" i="0" spc="100">
                <a:solidFill>
                  <a:srgbClr val="8E6F3E"/>
                </a:solidFill>
                <a:latin typeface="Calibri"/>
              </a:rPr>
              <a:t>WHAT STAYS FREE</a:t>
            </a:r>
          </a:p>
        </p:txBody>
      </p:sp>
      <p:sp>
        <p:nvSpPr>
          <p:cNvPr id="18" name="TextBox 17"/>
          <p:cNvSpPr txBox="1"/>
          <p:nvPr/>
        </p:nvSpPr>
        <p:spPr>
          <a:xfrm>
            <a:off x="4741817" y="4193180"/>
            <a:ext cx="3931920" cy="1255472"/>
          </a:xfrm>
          <a:prstGeom prst="rect">
            <a:avLst/>
          </a:prstGeom>
          <a:noFill/>
        </p:spPr>
        <p:txBody>
          <a:bodyPr wrap="square" lIns="0" tIns="0" rIns="0" bIns="0" anchor="t">
            <a:spAutoFit/>
          </a:bodyPr>
          <a:lstStyle/>
          <a:p>
            <a:pPr marL="285750" indent="-285750" algn="l">
              <a:lnSpc>
                <a:spcPct val="115000"/>
              </a:lnSpc>
              <a:buFont typeface="Arial" panose="020B0604020202020204" pitchFamily="34" charset="0"/>
              <a:buChar char="•"/>
            </a:pPr>
            <a:r>
              <a:rPr lang="en-US" dirty="0">
                <a:solidFill>
                  <a:srgbClr val="353638"/>
                </a:solidFill>
                <a:latin typeface="Calibri"/>
              </a:rPr>
              <a:t>R</a:t>
            </a:r>
            <a:r>
              <a:rPr sz="1800" b="0" i="0" dirty="0">
                <a:solidFill>
                  <a:srgbClr val="353638"/>
                </a:solidFill>
                <a:latin typeface="Calibri"/>
              </a:rPr>
              <a:t>ealization choices</a:t>
            </a:r>
            <a:r>
              <a:rPr lang="en-US" sz="1800" b="0" i="0" dirty="0">
                <a:solidFill>
                  <a:srgbClr val="353638"/>
                </a:solidFill>
                <a:latin typeface="Calibri"/>
              </a:rPr>
              <a:t> </a:t>
            </a:r>
            <a:r>
              <a:rPr sz="1800" b="0" i="0" dirty="0">
                <a:solidFill>
                  <a:srgbClr val="353638"/>
                </a:solidFill>
                <a:latin typeface="Calibri"/>
              </a:rPr>
              <a:t>the model </a:t>
            </a:r>
            <a:r>
              <a:rPr lang="en-US" sz="1800" b="0" i="0" dirty="0">
                <a:solidFill>
                  <a:srgbClr val="353638"/>
                </a:solidFill>
                <a:latin typeface="Calibri"/>
              </a:rPr>
              <a:t>omits</a:t>
            </a:r>
            <a:endParaRPr sz="1800" b="0" i="0" dirty="0">
              <a:solidFill>
                <a:srgbClr val="353638"/>
              </a:solidFill>
              <a:latin typeface="Calibri"/>
            </a:endParaRPr>
          </a:p>
          <a:p>
            <a:pPr marL="285750" indent="-285750" algn="l">
              <a:lnSpc>
                <a:spcPct val="115000"/>
              </a:lnSpc>
              <a:buFont typeface="Arial" panose="020B0604020202020204" pitchFamily="34" charset="0"/>
              <a:buChar char="•"/>
            </a:pPr>
            <a:r>
              <a:rPr lang="en-US" dirty="0">
                <a:solidFill>
                  <a:srgbClr val="353638"/>
                </a:solidFill>
                <a:latin typeface="Calibri"/>
              </a:rPr>
              <a:t>A</a:t>
            </a:r>
            <a:r>
              <a:rPr sz="1800" b="0" i="0" dirty="0">
                <a:solidFill>
                  <a:srgbClr val="353638"/>
                </a:solidFill>
                <a:latin typeface="Calibri"/>
              </a:rPr>
              <a:t>lgorithms, data structures</a:t>
            </a:r>
            <a:endParaRPr lang="en-US" dirty="0">
              <a:solidFill>
                <a:srgbClr val="353638"/>
              </a:solidFill>
              <a:latin typeface="Calibri"/>
            </a:endParaRPr>
          </a:p>
          <a:p>
            <a:pPr marL="285750" indent="-285750">
              <a:lnSpc>
                <a:spcPct val="115000"/>
              </a:lnSpc>
              <a:buFont typeface="Arial" panose="020B0604020202020204" pitchFamily="34" charset="0"/>
              <a:buChar char="•"/>
            </a:pPr>
            <a:r>
              <a:rPr lang="en-US" dirty="0">
                <a:solidFill>
                  <a:srgbClr val="353638"/>
                </a:solidFill>
              </a:rPr>
              <a:t>Decomposition</a:t>
            </a:r>
            <a:endParaRPr lang="en-US" dirty="0">
              <a:solidFill>
                <a:srgbClr val="353638"/>
              </a:solidFill>
              <a:latin typeface="Calibri"/>
            </a:endParaRPr>
          </a:p>
          <a:p>
            <a:pPr marL="285750" indent="-285750" algn="l">
              <a:lnSpc>
                <a:spcPct val="115000"/>
              </a:lnSpc>
              <a:buFont typeface="Arial" panose="020B0604020202020204" pitchFamily="34" charset="0"/>
              <a:buChar char="•"/>
            </a:pPr>
            <a:r>
              <a:rPr lang="en-US" dirty="0">
                <a:solidFill>
                  <a:srgbClr val="353638"/>
                </a:solidFill>
                <a:latin typeface="Calibri"/>
              </a:rPr>
              <a:t>N</a:t>
            </a:r>
            <a:r>
              <a:rPr sz="1800" b="0" i="0" dirty="0">
                <a:solidFill>
                  <a:srgbClr val="353638"/>
                </a:solidFill>
                <a:latin typeface="Calibri"/>
              </a:rPr>
              <a:t>amin</a:t>
            </a:r>
            <a:r>
              <a:rPr lang="en-US" sz="1800" b="0" i="0" dirty="0">
                <a:solidFill>
                  <a:srgbClr val="353638"/>
                </a:solidFill>
                <a:latin typeface="Calibri"/>
              </a:rPr>
              <a:t>g</a:t>
            </a:r>
            <a:endParaRPr sz="1800" b="0" i="0" dirty="0">
              <a:solidFill>
                <a:srgbClr val="353638"/>
              </a:solidFill>
              <a:latin typeface="Calibri"/>
            </a:endParaRPr>
          </a:p>
        </p:txBody>
      </p:sp>
      <p:sp>
        <p:nvSpPr>
          <p:cNvPr id="20" name="TextBox 19"/>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2</a:t>
            </a:r>
          </a:p>
        </p:txBody>
      </p:sp>
      <p:pic>
        <p:nvPicPr>
          <p:cNvPr id="21" name="Picture 20"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45102"/>
            <a:ext cx="8503920" cy="369332"/>
          </a:xfrm>
          <a:prstGeom prst="rect">
            <a:avLst/>
          </a:prstGeom>
          <a:noFill/>
        </p:spPr>
        <p:txBody>
          <a:bodyPr wrap="square" lIns="0" tIns="0" rIns="0" bIns="0" anchor="ctr">
            <a:spAutoFit/>
          </a:bodyPr>
          <a:lstStyle/>
          <a:p>
            <a:pPr algn="l"/>
            <a:r>
              <a:rPr sz="2400" b="0" i="0" spc="140" dirty="0">
                <a:solidFill>
                  <a:srgbClr val="353638"/>
                </a:solidFill>
                <a:latin typeface="Calibri"/>
              </a:rPr>
              <a:t>Today: </a:t>
            </a:r>
            <a:r>
              <a:rPr lang="en-US" sz="2400" b="0" i="0" spc="140" dirty="0">
                <a:solidFill>
                  <a:srgbClr val="353638"/>
                </a:solidFill>
                <a:latin typeface="Calibri"/>
              </a:rPr>
              <a:t>What does a model mean, anyway?</a:t>
            </a:r>
            <a:endParaRPr sz="2400" b="0" i="0" spc="140" dirty="0">
              <a:solidFill>
                <a:srgbClr val="353638"/>
              </a:solidFill>
              <a:latin typeface="Calibri"/>
            </a:endParaRP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960120"/>
            <a:ext cx="8046720" cy="307777"/>
          </a:xfrm>
          <a:prstGeom prst="rect">
            <a:avLst/>
          </a:prstGeom>
          <a:noFill/>
        </p:spPr>
        <p:txBody>
          <a:bodyPr wrap="square" lIns="0" tIns="0" rIns="0" bIns="0" anchor="t">
            <a:spAutoFit/>
          </a:bodyPr>
          <a:lstStyle/>
          <a:p>
            <a:pPr algn="l"/>
            <a:r>
              <a:rPr lang="en-US" sz="2000" b="0" i="0" dirty="0">
                <a:solidFill>
                  <a:srgbClr val="353638"/>
                </a:solidFill>
                <a:latin typeface="Calibri"/>
              </a:rPr>
              <a:t>Every model must be understood in light of </a:t>
            </a:r>
            <a:r>
              <a:rPr lang="en-US" sz="2000" b="1" dirty="0">
                <a:solidFill>
                  <a:srgbClr val="353638"/>
                </a:solidFill>
                <a:latin typeface="Calibri"/>
              </a:rPr>
              <a:t>TWO QUESTIONS</a:t>
            </a:r>
            <a:endParaRPr sz="2000" b="1" i="0" dirty="0">
              <a:solidFill>
                <a:srgbClr val="353638"/>
              </a:solidFill>
              <a:latin typeface="Calibri"/>
            </a:endParaRPr>
          </a:p>
        </p:txBody>
      </p:sp>
      <p:sp>
        <p:nvSpPr>
          <p:cNvPr id="5" name="Rectangle 4"/>
          <p:cNvSpPr/>
          <p:nvPr/>
        </p:nvSpPr>
        <p:spPr>
          <a:xfrm>
            <a:off x="548640" y="1325880"/>
            <a:ext cx="3931920" cy="13716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777240" y="1463040"/>
            <a:ext cx="3474720" cy="548640"/>
          </a:xfrm>
          <a:prstGeom prst="rect">
            <a:avLst/>
          </a:prstGeom>
          <a:noFill/>
        </p:spPr>
        <p:txBody>
          <a:bodyPr wrap="square" lIns="0" tIns="0" rIns="0" bIns="0" anchor="t">
            <a:spAutoFit/>
          </a:bodyPr>
          <a:lstStyle/>
          <a:p>
            <a:pPr algn="l">
              <a:lnSpc>
                <a:spcPct val="105000"/>
              </a:lnSpc>
            </a:pPr>
            <a:r>
              <a:rPr sz="2000" b="1" i="0">
                <a:solidFill>
                  <a:srgbClr val="5C4826"/>
                </a:solidFill>
                <a:latin typeface="Calibri"/>
              </a:rPr>
              <a:t>What distinctions does</a:t>
            </a:r>
          </a:p>
          <a:p>
            <a:pPr algn="l">
              <a:lnSpc>
                <a:spcPct val="105000"/>
              </a:lnSpc>
            </a:pPr>
            <a:r>
              <a:rPr sz="2000" b="1" i="0">
                <a:solidFill>
                  <a:srgbClr val="5C4826"/>
                </a:solidFill>
                <a:latin typeface="Calibri"/>
              </a:rPr>
              <a:t>the model preserve?</a:t>
            </a:r>
          </a:p>
        </p:txBody>
      </p:sp>
      <p:sp>
        <p:nvSpPr>
          <p:cNvPr id="7" name="TextBox 6"/>
          <p:cNvSpPr txBox="1"/>
          <p:nvPr/>
        </p:nvSpPr>
        <p:spPr>
          <a:xfrm>
            <a:off x="777240" y="2194560"/>
            <a:ext cx="3474720" cy="276999"/>
          </a:xfrm>
          <a:prstGeom prst="rect">
            <a:avLst/>
          </a:prstGeom>
          <a:noFill/>
        </p:spPr>
        <p:txBody>
          <a:bodyPr wrap="square" lIns="0" tIns="0" rIns="0" bIns="0" anchor="t">
            <a:spAutoFit/>
          </a:bodyPr>
          <a:lstStyle/>
          <a:p>
            <a:pPr algn="l"/>
            <a:r>
              <a:rPr lang="en-US" i="1" dirty="0">
                <a:solidFill>
                  <a:srgbClr val="8E6F3E"/>
                </a:solidFill>
                <a:latin typeface="Calibri"/>
              </a:rPr>
              <a:t>P</a:t>
            </a:r>
            <a:r>
              <a:rPr sz="1800" b="0" i="1" dirty="0">
                <a:solidFill>
                  <a:srgbClr val="8E6F3E"/>
                </a:solidFill>
                <a:latin typeface="Calibri"/>
              </a:rPr>
              <a:t>urposeful reduction — Lecture 1</a:t>
            </a:r>
          </a:p>
        </p:txBody>
      </p:sp>
      <p:sp>
        <p:nvSpPr>
          <p:cNvPr id="8" name="Rectangle 7"/>
          <p:cNvSpPr/>
          <p:nvPr/>
        </p:nvSpPr>
        <p:spPr>
          <a:xfrm>
            <a:off x="4663440" y="1325880"/>
            <a:ext cx="4480560" cy="1371600"/>
          </a:xfrm>
          <a:prstGeom prst="rect">
            <a:avLst/>
          </a:prstGeom>
          <a:solidFill>
            <a:srgbClr val="F5F1E8"/>
          </a:solidFill>
          <a:ln w="19050">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4892039" y="1463040"/>
            <a:ext cx="4193159" cy="633250"/>
          </a:xfrm>
          <a:prstGeom prst="rect">
            <a:avLst/>
          </a:prstGeom>
          <a:noFill/>
        </p:spPr>
        <p:txBody>
          <a:bodyPr wrap="square" lIns="0" tIns="0" rIns="0" bIns="0" anchor="t">
            <a:spAutoFit/>
          </a:bodyPr>
          <a:lstStyle/>
          <a:p>
            <a:pPr algn="l">
              <a:lnSpc>
                <a:spcPct val="105000"/>
              </a:lnSpc>
            </a:pPr>
            <a:r>
              <a:rPr sz="2000" b="1" i="0" dirty="0">
                <a:solidFill>
                  <a:srgbClr val="5C4826"/>
                </a:solidFill>
                <a:latin typeface="Calibri"/>
              </a:rPr>
              <a:t>How explicitly does the representation</a:t>
            </a:r>
          </a:p>
          <a:p>
            <a:pPr algn="l">
              <a:lnSpc>
                <a:spcPct val="105000"/>
              </a:lnSpc>
            </a:pPr>
            <a:r>
              <a:rPr sz="2000" b="1" i="0" dirty="0">
                <a:solidFill>
                  <a:srgbClr val="5C4826"/>
                </a:solidFill>
                <a:latin typeface="Calibri"/>
              </a:rPr>
              <a:t>define those distinctions?</a:t>
            </a:r>
          </a:p>
        </p:txBody>
      </p:sp>
      <p:sp>
        <p:nvSpPr>
          <p:cNvPr id="10" name="TextBox 9"/>
          <p:cNvSpPr txBox="1"/>
          <p:nvPr/>
        </p:nvSpPr>
        <p:spPr>
          <a:xfrm>
            <a:off x="4892040" y="2194560"/>
            <a:ext cx="3474720" cy="276999"/>
          </a:xfrm>
          <a:prstGeom prst="rect">
            <a:avLst/>
          </a:prstGeom>
          <a:noFill/>
        </p:spPr>
        <p:txBody>
          <a:bodyPr wrap="square" lIns="0" tIns="0" rIns="0" bIns="0" anchor="t">
            <a:spAutoFit/>
          </a:bodyPr>
          <a:lstStyle/>
          <a:p>
            <a:pPr algn="l"/>
            <a:r>
              <a:rPr lang="en-US" i="1" dirty="0">
                <a:solidFill>
                  <a:srgbClr val="8E6F3E"/>
                </a:solidFill>
                <a:latin typeface="Calibri"/>
              </a:rPr>
              <a:t>S</a:t>
            </a:r>
            <a:r>
              <a:rPr lang="en-US" sz="1800" b="0" i="1" dirty="0">
                <a:solidFill>
                  <a:srgbClr val="8E6F3E"/>
                </a:solidFill>
                <a:latin typeface="Calibri"/>
              </a:rPr>
              <a:t>emantic commitment — Today</a:t>
            </a:r>
          </a:p>
        </p:txBody>
      </p:sp>
      <p:sp>
        <p:nvSpPr>
          <p:cNvPr id="11" name="Rectangle 10"/>
          <p:cNvSpPr/>
          <p:nvPr/>
        </p:nvSpPr>
        <p:spPr>
          <a:xfrm>
            <a:off x="339634" y="3210553"/>
            <a:ext cx="12801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SECTION 1</a:t>
            </a:r>
          </a:p>
        </p:txBody>
      </p:sp>
      <p:sp>
        <p:nvSpPr>
          <p:cNvPr id="12" name="TextBox 11"/>
          <p:cNvSpPr txBox="1"/>
          <p:nvPr/>
        </p:nvSpPr>
        <p:spPr>
          <a:xfrm>
            <a:off x="1750422" y="3226528"/>
            <a:ext cx="3931920" cy="566928"/>
          </a:xfrm>
          <a:prstGeom prst="rect">
            <a:avLst/>
          </a:prstGeom>
          <a:noFill/>
        </p:spPr>
        <p:txBody>
          <a:bodyPr wrap="square" lIns="0" tIns="0" rIns="0" bIns="0" anchor="ctr">
            <a:spAutoFit/>
          </a:bodyPr>
          <a:lstStyle/>
          <a:p>
            <a:pPr algn="l"/>
            <a:r>
              <a:rPr sz="2000" b="1" i="0">
                <a:solidFill>
                  <a:srgbClr val="353638"/>
                </a:solidFill>
                <a:latin typeface="Calibri"/>
              </a:rPr>
              <a:t>Degrees of Semantic Commitment</a:t>
            </a:r>
          </a:p>
        </p:txBody>
      </p:sp>
      <p:sp>
        <p:nvSpPr>
          <p:cNvPr id="13" name="TextBox 12"/>
          <p:cNvSpPr txBox="1"/>
          <p:nvPr/>
        </p:nvSpPr>
        <p:spPr>
          <a:xfrm>
            <a:off x="5590902" y="3384256"/>
            <a:ext cx="3474720" cy="276999"/>
          </a:xfrm>
          <a:prstGeom prst="rect">
            <a:avLst/>
          </a:prstGeom>
          <a:noFill/>
        </p:spPr>
        <p:txBody>
          <a:bodyPr wrap="square" lIns="0" tIns="0" rIns="0" bIns="0" anchor="ctr">
            <a:spAutoFit/>
          </a:bodyPr>
          <a:lstStyle/>
          <a:p>
            <a:pPr algn="l">
              <a:lnSpc>
                <a:spcPct val="100000"/>
              </a:lnSpc>
            </a:pPr>
            <a:r>
              <a:rPr sz="1800" b="0" i="1" dirty="0">
                <a:solidFill>
                  <a:srgbClr val="555960"/>
                </a:solidFill>
                <a:latin typeface="Calibri"/>
              </a:rPr>
              <a:t>What does the representation mean?</a:t>
            </a:r>
          </a:p>
        </p:txBody>
      </p:sp>
      <p:sp>
        <p:nvSpPr>
          <p:cNvPr id="14" name="Rectangle 13"/>
          <p:cNvSpPr/>
          <p:nvPr/>
        </p:nvSpPr>
        <p:spPr>
          <a:xfrm>
            <a:off x="339634" y="3942072"/>
            <a:ext cx="12801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SECTION 2</a:t>
            </a:r>
          </a:p>
        </p:txBody>
      </p:sp>
      <p:sp>
        <p:nvSpPr>
          <p:cNvPr id="15" name="TextBox 14"/>
          <p:cNvSpPr txBox="1"/>
          <p:nvPr/>
        </p:nvSpPr>
        <p:spPr>
          <a:xfrm>
            <a:off x="1750422" y="3958047"/>
            <a:ext cx="3931920" cy="566928"/>
          </a:xfrm>
          <a:prstGeom prst="rect">
            <a:avLst/>
          </a:prstGeom>
          <a:noFill/>
        </p:spPr>
        <p:txBody>
          <a:bodyPr wrap="square" lIns="0" tIns="0" rIns="0" bIns="0" anchor="ctr">
            <a:spAutoFit/>
          </a:bodyPr>
          <a:lstStyle/>
          <a:p>
            <a:pPr algn="l"/>
            <a:r>
              <a:rPr sz="2000" b="1" i="0">
                <a:solidFill>
                  <a:srgbClr val="353638"/>
                </a:solidFill>
                <a:latin typeface="Calibri"/>
              </a:rPr>
              <a:t>Engineering with Semantic Models</a:t>
            </a:r>
          </a:p>
        </p:txBody>
      </p:sp>
      <p:sp>
        <p:nvSpPr>
          <p:cNvPr id="16" name="TextBox 15"/>
          <p:cNvSpPr txBox="1"/>
          <p:nvPr/>
        </p:nvSpPr>
        <p:spPr>
          <a:xfrm>
            <a:off x="5590902" y="3996938"/>
            <a:ext cx="3291840" cy="566928"/>
          </a:xfrm>
          <a:prstGeom prst="rect">
            <a:avLst/>
          </a:prstGeom>
          <a:noFill/>
        </p:spPr>
        <p:txBody>
          <a:bodyPr wrap="square" lIns="0" tIns="0" rIns="0" bIns="0" anchor="ctr">
            <a:spAutoFit/>
          </a:bodyPr>
          <a:lstStyle/>
          <a:p>
            <a:pPr algn="l">
              <a:lnSpc>
                <a:spcPct val="100000"/>
              </a:lnSpc>
            </a:pPr>
            <a:r>
              <a:rPr sz="1800" b="0" i="1" dirty="0">
                <a:solidFill>
                  <a:srgbClr val="555960"/>
                </a:solidFill>
                <a:latin typeface="Calibri"/>
              </a:rPr>
              <a:t>What can we do because it means that?</a:t>
            </a:r>
          </a:p>
        </p:txBody>
      </p:sp>
      <p:sp>
        <p:nvSpPr>
          <p:cNvPr id="17" name="Rectangle 16"/>
          <p:cNvSpPr/>
          <p:nvPr/>
        </p:nvSpPr>
        <p:spPr>
          <a:xfrm>
            <a:off x="339634" y="4673592"/>
            <a:ext cx="12801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SECTION 3</a:t>
            </a:r>
          </a:p>
        </p:txBody>
      </p:sp>
      <p:sp>
        <p:nvSpPr>
          <p:cNvPr id="18" name="TextBox 17"/>
          <p:cNvSpPr txBox="1"/>
          <p:nvPr/>
        </p:nvSpPr>
        <p:spPr>
          <a:xfrm>
            <a:off x="1750422" y="4689567"/>
            <a:ext cx="3931920" cy="566928"/>
          </a:xfrm>
          <a:prstGeom prst="rect">
            <a:avLst/>
          </a:prstGeom>
          <a:noFill/>
        </p:spPr>
        <p:txBody>
          <a:bodyPr wrap="square" lIns="0" tIns="0" rIns="0" bIns="0" anchor="ctr">
            <a:spAutoFit/>
          </a:bodyPr>
          <a:lstStyle/>
          <a:p>
            <a:pPr algn="l"/>
            <a:r>
              <a:rPr sz="2000" b="1" i="0">
                <a:solidFill>
                  <a:srgbClr val="353638"/>
                </a:solidFill>
                <a:latin typeface="Calibri"/>
              </a:rPr>
              <a:t>Working with Semantic Models</a:t>
            </a:r>
          </a:p>
        </p:txBody>
      </p:sp>
      <p:sp>
        <p:nvSpPr>
          <p:cNvPr id="19" name="TextBox 18"/>
          <p:cNvSpPr txBox="1"/>
          <p:nvPr/>
        </p:nvSpPr>
        <p:spPr>
          <a:xfrm>
            <a:off x="5590902" y="4728457"/>
            <a:ext cx="3291840" cy="676655"/>
          </a:xfrm>
          <a:prstGeom prst="rect">
            <a:avLst/>
          </a:prstGeom>
          <a:noFill/>
        </p:spPr>
        <p:txBody>
          <a:bodyPr wrap="square" lIns="0" tIns="0" rIns="0" bIns="0" anchor="ctr">
            <a:spAutoFit/>
          </a:bodyPr>
          <a:lstStyle/>
          <a:p>
            <a:pPr algn="l">
              <a:lnSpc>
                <a:spcPct val="100000"/>
              </a:lnSpc>
            </a:pPr>
            <a:r>
              <a:rPr sz="1800" b="0" i="1">
                <a:solidFill>
                  <a:srgbClr val="555960"/>
                </a:solidFill>
                <a:latin typeface="Calibri"/>
              </a:rPr>
              <a:t>What is it like to work with one?</a:t>
            </a:r>
          </a:p>
          <a:p>
            <a:pPr algn="l">
              <a:lnSpc>
                <a:spcPct val="100000"/>
              </a:lnSpc>
            </a:pPr>
            <a:r>
              <a:rPr sz="1800" b="0" i="1">
                <a:solidFill>
                  <a:srgbClr val="555960"/>
                </a:solidFill>
                <a:latin typeface="Calibri"/>
              </a:rPr>
              <a:t>→ the lab</a:t>
            </a:r>
          </a:p>
        </p:txBody>
      </p:sp>
      <p:sp>
        <p:nvSpPr>
          <p:cNvPr id="20" name="Rectangle 19"/>
          <p:cNvSpPr/>
          <p:nvPr/>
        </p:nvSpPr>
        <p:spPr>
          <a:xfrm>
            <a:off x="339634" y="5405112"/>
            <a:ext cx="1280160" cy="566928"/>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dirty="0">
                <a:solidFill>
                  <a:srgbClr val="5C4826"/>
                </a:solidFill>
                <a:latin typeface="Calibri"/>
              </a:rPr>
              <a:t>SECTION 4</a:t>
            </a:r>
          </a:p>
        </p:txBody>
      </p:sp>
      <p:sp>
        <p:nvSpPr>
          <p:cNvPr id="21" name="TextBox 20"/>
          <p:cNvSpPr txBox="1"/>
          <p:nvPr/>
        </p:nvSpPr>
        <p:spPr>
          <a:xfrm>
            <a:off x="1750422" y="5421087"/>
            <a:ext cx="3931920" cy="566928"/>
          </a:xfrm>
          <a:prstGeom prst="rect">
            <a:avLst/>
          </a:prstGeom>
          <a:noFill/>
        </p:spPr>
        <p:txBody>
          <a:bodyPr wrap="square" lIns="0" tIns="0" rIns="0" bIns="0" anchor="ctr">
            <a:spAutoFit/>
          </a:bodyPr>
          <a:lstStyle/>
          <a:p>
            <a:pPr algn="l"/>
            <a:r>
              <a:rPr sz="2000" b="1" i="0">
                <a:solidFill>
                  <a:srgbClr val="353638"/>
                </a:solidFill>
                <a:latin typeface="Calibri"/>
              </a:rPr>
              <a:t>Optional: Reasoning with</a:t>
            </a:r>
          </a:p>
          <a:p>
            <a:pPr algn="l"/>
            <a:r>
              <a:rPr sz="2000" b="1" i="0">
                <a:solidFill>
                  <a:srgbClr val="353638"/>
                </a:solidFill>
                <a:latin typeface="Calibri"/>
              </a:rPr>
              <a:t>SysML and KerML</a:t>
            </a:r>
          </a:p>
        </p:txBody>
      </p:sp>
      <p:sp>
        <p:nvSpPr>
          <p:cNvPr id="22" name="TextBox 21"/>
          <p:cNvSpPr txBox="1"/>
          <p:nvPr/>
        </p:nvSpPr>
        <p:spPr>
          <a:xfrm>
            <a:off x="5590902" y="5596609"/>
            <a:ext cx="3291840" cy="276999"/>
          </a:xfrm>
          <a:prstGeom prst="rect">
            <a:avLst/>
          </a:prstGeom>
          <a:noFill/>
        </p:spPr>
        <p:txBody>
          <a:bodyPr wrap="square" lIns="0" tIns="0" rIns="0" bIns="0" anchor="ctr">
            <a:spAutoFit/>
          </a:bodyPr>
          <a:lstStyle/>
          <a:p>
            <a:pPr algn="l">
              <a:lnSpc>
                <a:spcPct val="100000"/>
              </a:lnSpc>
            </a:pPr>
            <a:r>
              <a:rPr lang="en-US" i="1" dirty="0">
                <a:solidFill>
                  <a:srgbClr val="555960"/>
                </a:solidFill>
                <a:latin typeface="Calibri"/>
              </a:rPr>
              <a:t>R</a:t>
            </a:r>
            <a:r>
              <a:rPr sz="1800" b="0" i="1" dirty="0">
                <a:solidFill>
                  <a:srgbClr val="555960"/>
                </a:solidFill>
                <a:latin typeface="Calibri"/>
              </a:rPr>
              <a:t>eference</a:t>
            </a:r>
          </a:p>
        </p:txBody>
      </p:sp>
      <p:sp>
        <p:nvSpPr>
          <p:cNvPr id="24" name="TextBox 23"/>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4</a:t>
            </a:r>
          </a:p>
        </p:txBody>
      </p:sp>
      <p:pic>
        <p:nvPicPr>
          <p:cNvPr id="25" name="Picture 24" descr="image1.png"/>
          <p:cNvPicPr>
            <a:picLocks noChangeAspect="1"/>
          </p:cNvPicPr>
          <p:nvPr/>
        </p:nvPicPr>
        <p:blipFill>
          <a:blip r:embed="rId3"/>
          <a:stretch>
            <a:fillRect/>
          </a:stretch>
        </p:blipFill>
        <p:spPr>
          <a:xfrm>
            <a:off x="8759952" y="6638544"/>
            <a:ext cx="325247" cy="173736"/>
          </a:xfrm>
          <a:prstGeom prst="rect">
            <a:avLst/>
          </a:prstGeom>
        </p:spPr>
      </p:pic>
    </p:spTree>
    <p:extLst>
      <p:ext uri="{BB962C8B-B14F-4D97-AF65-F5344CB8AC3E}">
        <p14:creationId xmlns:p14="http://schemas.microsoft.com/office/powerpoint/2010/main" val="3988211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45102"/>
            <a:ext cx="8503920" cy="369332"/>
          </a:xfrm>
          <a:prstGeom prst="rect">
            <a:avLst/>
          </a:prstGeom>
          <a:noFill/>
        </p:spPr>
        <p:txBody>
          <a:bodyPr wrap="square" lIns="0" tIns="0" rIns="0" bIns="0" anchor="ctr">
            <a:spAutoFit/>
          </a:bodyPr>
          <a:lstStyle/>
          <a:p>
            <a:pPr algn="l"/>
            <a:r>
              <a:rPr sz="2400" b="0" i="0" spc="140" dirty="0">
                <a:solidFill>
                  <a:srgbClr val="353638"/>
                </a:solidFill>
                <a:latin typeface="Calibri"/>
              </a:rPr>
              <a:t>Who uses semantic </a:t>
            </a:r>
            <a:r>
              <a:rPr lang="en-US" sz="2400" b="0" i="0" spc="140" dirty="0">
                <a:solidFill>
                  <a:srgbClr val="353638"/>
                </a:solidFill>
                <a:latin typeface="Calibri"/>
              </a:rPr>
              <a:t>engineering </a:t>
            </a:r>
            <a:r>
              <a:rPr sz="2400" b="0" i="0" spc="140" dirty="0">
                <a:solidFill>
                  <a:srgbClr val="353638"/>
                </a:solidFill>
                <a:latin typeface="Calibri"/>
              </a:rPr>
              <a:t>models?</a:t>
            </a:r>
            <a:r>
              <a:rPr lang="en-US" sz="2400" b="0" i="0" spc="140" dirty="0">
                <a:solidFill>
                  <a:srgbClr val="353638"/>
                </a:solidFill>
                <a:latin typeface="Calibri"/>
              </a:rPr>
              <a:t> </a:t>
            </a:r>
            <a:r>
              <a:rPr lang="en-US" sz="2400" b="0" i="1" spc="140" dirty="0">
                <a:solidFill>
                  <a:srgbClr val="353638"/>
                </a:solidFill>
                <a:latin typeface="Calibri"/>
              </a:rPr>
              <a:t>(Some examples)</a:t>
            </a:r>
            <a:endParaRPr sz="2400" b="0" i="1" spc="140" dirty="0">
              <a:solidFill>
                <a:srgbClr val="353638"/>
              </a:solidFill>
              <a:latin typeface="Calibri"/>
            </a:endParaRP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1051560"/>
            <a:ext cx="393192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777240" y="1188719"/>
            <a:ext cx="3566160" cy="274320"/>
          </a:xfrm>
          <a:prstGeom prst="rect">
            <a:avLst/>
          </a:prstGeom>
          <a:noFill/>
        </p:spPr>
        <p:txBody>
          <a:bodyPr wrap="square" lIns="0" tIns="0" rIns="0" bIns="0" anchor="t">
            <a:spAutoFit/>
          </a:bodyPr>
          <a:lstStyle/>
          <a:p>
            <a:pPr algn="l"/>
            <a:r>
              <a:rPr sz="1800" b="1" i="0" spc="80">
                <a:solidFill>
                  <a:srgbClr val="8E6F3E"/>
                </a:solidFill>
                <a:latin typeface="Calibri"/>
              </a:rPr>
              <a:t>AEROSPACE &amp; DEFENSE</a:t>
            </a:r>
          </a:p>
        </p:txBody>
      </p:sp>
      <p:sp>
        <p:nvSpPr>
          <p:cNvPr id="6" name="TextBox 5"/>
          <p:cNvSpPr txBox="1"/>
          <p:nvPr/>
        </p:nvSpPr>
        <p:spPr>
          <a:xfrm>
            <a:off x="777240" y="1508760"/>
            <a:ext cx="3566160" cy="548640"/>
          </a:xfrm>
          <a:prstGeom prst="rect">
            <a:avLst/>
          </a:prstGeom>
          <a:noFill/>
        </p:spPr>
        <p:txBody>
          <a:bodyPr wrap="square" lIns="0" tIns="0" rIns="0" bIns="0" anchor="t">
            <a:spAutoFit/>
          </a:bodyPr>
          <a:lstStyle/>
          <a:p>
            <a:pPr algn="l">
              <a:lnSpc>
                <a:spcPct val="110000"/>
              </a:lnSpc>
            </a:pPr>
            <a:r>
              <a:rPr sz="1800" b="0" i="0">
                <a:solidFill>
                  <a:srgbClr val="353638"/>
                </a:solidFill>
                <a:latin typeface="Calibri"/>
              </a:rPr>
              <a:t>Boeing · Airbus · Lockheed Martin</a:t>
            </a:r>
          </a:p>
        </p:txBody>
      </p:sp>
      <p:sp>
        <p:nvSpPr>
          <p:cNvPr id="7" name="Rectangle 6"/>
          <p:cNvSpPr/>
          <p:nvPr/>
        </p:nvSpPr>
        <p:spPr>
          <a:xfrm>
            <a:off x="4663440" y="1051560"/>
            <a:ext cx="393192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4892040" y="1188719"/>
            <a:ext cx="3566160" cy="274320"/>
          </a:xfrm>
          <a:prstGeom prst="rect">
            <a:avLst/>
          </a:prstGeom>
          <a:noFill/>
        </p:spPr>
        <p:txBody>
          <a:bodyPr wrap="square" lIns="0" tIns="0" rIns="0" bIns="0" anchor="t">
            <a:spAutoFit/>
          </a:bodyPr>
          <a:lstStyle/>
          <a:p>
            <a:pPr algn="l"/>
            <a:r>
              <a:rPr sz="1800" b="1" i="0" spc="80">
                <a:solidFill>
                  <a:srgbClr val="8E6F3E"/>
                </a:solidFill>
                <a:latin typeface="Calibri"/>
              </a:rPr>
              <a:t>AUTOMOTIVE &amp; INDUSTRIAL</a:t>
            </a:r>
          </a:p>
        </p:txBody>
      </p:sp>
      <p:sp>
        <p:nvSpPr>
          <p:cNvPr id="9" name="TextBox 8"/>
          <p:cNvSpPr txBox="1"/>
          <p:nvPr/>
        </p:nvSpPr>
        <p:spPr>
          <a:xfrm>
            <a:off x="4892040" y="1508760"/>
            <a:ext cx="3566160" cy="289438"/>
          </a:xfrm>
          <a:prstGeom prst="rect">
            <a:avLst/>
          </a:prstGeom>
          <a:noFill/>
        </p:spPr>
        <p:txBody>
          <a:bodyPr wrap="square" lIns="0" tIns="0" rIns="0" bIns="0" anchor="t">
            <a:spAutoFit/>
          </a:bodyPr>
          <a:lstStyle/>
          <a:p>
            <a:pPr algn="l">
              <a:lnSpc>
                <a:spcPct val="110000"/>
              </a:lnSpc>
            </a:pPr>
            <a:r>
              <a:rPr sz="1800" b="0" i="0" dirty="0">
                <a:solidFill>
                  <a:srgbClr val="353638"/>
                </a:solidFill>
                <a:latin typeface="Calibri"/>
              </a:rPr>
              <a:t>Siemens</a:t>
            </a:r>
          </a:p>
        </p:txBody>
      </p:sp>
      <p:sp>
        <p:nvSpPr>
          <p:cNvPr id="10" name="Rectangle 9"/>
          <p:cNvSpPr/>
          <p:nvPr/>
        </p:nvSpPr>
        <p:spPr>
          <a:xfrm>
            <a:off x="548640" y="2377440"/>
            <a:ext cx="393192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77240" y="2514600"/>
            <a:ext cx="3566160" cy="274320"/>
          </a:xfrm>
          <a:prstGeom prst="rect">
            <a:avLst/>
          </a:prstGeom>
          <a:noFill/>
        </p:spPr>
        <p:txBody>
          <a:bodyPr wrap="square" lIns="0" tIns="0" rIns="0" bIns="0" anchor="t">
            <a:spAutoFit/>
          </a:bodyPr>
          <a:lstStyle/>
          <a:p>
            <a:pPr algn="l"/>
            <a:r>
              <a:rPr sz="1800" b="1" i="0" spc="80">
                <a:solidFill>
                  <a:srgbClr val="8E6F3E"/>
                </a:solidFill>
                <a:latin typeface="Calibri"/>
              </a:rPr>
              <a:t>ENGINEERING-TOOL VENDORS</a:t>
            </a:r>
          </a:p>
        </p:txBody>
      </p:sp>
      <p:sp>
        <p:nvSpPr>
          <p:cNvPr id="12" name="TextBox 11"/>
          <p:cNvSpPr txBox="1"/>
          <p:nvPr/>
        </p:nvSpPr>
        <p:spPr>
          <a:xfrm>
            <a:off x="777240" y="2834640"/>
            <a:ext cx="3566160" cy="548640"/>
          </a:xfrm>
          <a:prstGeom prst="rect">
            <a:avLst/>
          </a:prstGeom>
          <a:noFill/>
        </p:spPr>
        <p:txBody>
          <a:bodyPr wrap="square" lIns="0" tIns="0" rIns="0" bIns="0" anchor="t">
            <a:spAutoFit/>
          </a:bodyPr>
          <a:lstStyle/>
          <a:p>
            <a:pPr algn="l">
              <a:lnSpc>
                <a:spcPct val="110000"/>
              </a:lnSpc>
            </a:pPr>
            <a:r>
              <a:rPr sz="1800" b="0" i="0">
                <a:solidFill>
                  <a:srgbClr val="353638"/>
                </a:solidFill>
                <a:latin typeface="Calibri"/>
              </a:rPr>
              <a:t>Dassault Systèmes · Ansys · PTC</a:t>
            </a:r>
          </a:p>
        </p:txBody>
      </p:sp>
      <p:sp>
        <p:nvSpPr>
          <p:cNvPr id="13" name="Rectangle 12"/>
          <p:cNvSpPr/>
          <p:nvPr/>
        </p:nvSpPr>
        <p:spPr>
          <a:xfrm>
            <a:off x="4663440" y="2377440"/>
            <a:ext cx="393192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4892040" y="2514600"/>
            <a:ext cx="3566160" cy="274320"/>
          </a:xfrm>
          <a:prstGeom prst="rect">
            <a:avLst/>
          </a:prstGeom>
          <a:noFill/>
        </p:spPr>
        <p:txBody>
          <a:bodyPr wrap="square" lIns="0" tIns="0" rIns="0" bIns="0" anchor="t">
            <a:spAutoFit/>
          </a:bodyPr>
          <a:lstStyle/>
          <a:p>
            <a:pPr algn="l"/>
            <a:r>
              <a:rPr sz="1800" b="1" i="0" spc="80">
                <a:solidFill>
                  <a:srgbClr val="8E6F3E"/>
                </a:solidFill>
                <a:latin typeface="Calibri"/>
              </a:rPr>
              <a:t>GOVERNMENT &amp; RESEARCH</a:t>
            </a:r>
          </a:p>
        </p:txBody>
      </p:sp>
      <p:sp>
        <p:nvSpPr>
          <p:cNvPr id="15" name="TextBox 14"/>
          <p:cNvSpPr txBox="1"/>
          <p:nvPr/>
        </p:nvSpPr>
        <p:spPr>
          <a:xfrm>
            <a:off x="4892040" y="2834640"/>
            <a:ext cx="3566160" cy="594137"/>
          </a:xfrm>
          <a:prstGeom prst="rect">
            <a:avLst/>
          </a:prstGeom>
          <a:noFill/>
        </p:spPr>
        <p:txBody>
          <a:bodyPr wrap="square" lIns="0" tIns="0" rIns="0" bIns="0" anchor="t">
            <a:spAutoFit/>
          </a:bodyPr>
          <a:lstStyle/>
          <a:p>
            <a:pPr algn="l">
              <a:lnSpc>
                <a:spcPct val="110000"/>
              </a:lnSpc>
            </a:pPr>
            <a:r>
              <a:rPr sz="1800" b="0" i="0" dirty="0">
                <a:solidFill>
                  <a:srgbClr val="353638"/>
                </a:solidFill>
                <a:latin typeface="Calibri"/>
              </a:rPr>
              <a:t>Space and defense agencies</a:t>
            </a:r>
          </a:p>
          <a:p>
            <a:pPr algn="l">
              <a:lnSpc>
                <a:spcPct val="110000"/>
              </a:lnSpc>
            </a:pPr>
            <a:r>
              <a:rPr lang="en-US" dirty="0">
                <a:solidFill>
                  <a:srgbClr val="353638"/>
                </a:solidFill>
                <a:latin typeface="Calibri"/>
              </a:rPr>
              <a:t>R</a:t>
            </a:r>
            <a:r>
              <a:rPr sz="1800" b="0" i="0" dirty="0">
                <a:solidFill>
                  <a:srgbClr val="353638"/>
                </a:solidFill>
                <a:latin typeface="Calibri"/>
              </a:rPr>
              <a:t>esearch laboratories</a:t>
            </a:r>
          </a:p>
        </p:txBody>
      </p:sp>
      <p:sp>
        <p:nvSpPr>
          <p:cNvPr id="19" name="TextBox 18"/>
          <p:cNvSpPr txBox="1"/>
          <p:nvPr/>
        </p:nvSpPr>
        <p:spPr>
          <a:xfrm>
            <a:off x="685800" y="4377669"/>
            <a:ext cx="8001000" cy="1039067"/>
          </a:xfrm>
          <a:prstGeom prst="rect">
            <a:avLst/>
          </a:prstGeom>
          <a:noFill/>
        </p:spPr>
        <p:txBody>
          <a:bodyPr wrap="square" lIns="0" tIns="0" rIns="0" bIns="0" anchor="t">
            <a:spAutoFit/>
          </a:bodyPr>
          <a:lstStyle/>
          <a:p>
            <a:pPr algn="l">
              <a:lnSpc>
                <a:spcPct val="115000"/>
              </a:lnSpc>
            </a:pPr>
            <a:r>
              <a:rPr lang="en-US" sz="2000" b="0" i="0" dirty="0">
                <a:solidFill>
                  <a:srgbClr val="5C4826"/>
                </a:solidFill>
                <a:latin typeface="Calibri"/>
              </a:rPr>
              <a:t>They</a:t>
            </a:r>
            <a:r>
              <a:rPr sz="2000" b="0" i="0" dirty="0">
                <a:solidFill>
                  <a:srgbClr val="5C4826"/>
                </a:solidFill>
                <a:latin typeface="Calibri"/>
              </a:rPr>
              <a:t> engineer </a:t>
            </a:r>
            <a:r>
              <a:rPr sz="2000" b="1" i="0" dirty="0">
                <a:solidFill>
                  <a:srgbClr val="5C4826"/>
                </a:solidFill>
                <a:latin typeface="Calibri"/>
              </a:rPr>
              <a:t>consequential systems</a:t>
            </a:r>
            <a:r>
              <a:rPr sz="2000" b="0" i="0" dirty="0">
                <a:solidFill>
                  <a:srgbClr val="5C4826"/>
                </a:solidFill>
                <a:latin typeface="Calibri"/>
              </a:rPr>
              <a:t> wh</a:t>
            </a:r>
            <a:r>
              <a:rPr lang="en-US" sz="2000" b="0" i="0" dirty="0">
                <a:solidFill>
                  <a:srgbClr val="5C4826"/>
                </a:solidFill>
                <a:latin typeface="Calibri"/>
              </a:rPr>
              <a:t>ose</a:t>
            </a:r>
            <a:r>
              <a:rPr sz="2000" b="0" i="0" dirty="0">
                <a:solidFill>
                  <a:srgbClr val="5C4826"/>
                </a:solidFill>
                <a:latin typeface="Calibri"/>
              </a:rPr>
              <a:t> software meets </a:t>
            </a:r>
            <a:r>
              <a:rPr lang="en-US" sz="2000" b="0" i="0" dirty="0">
                <a:solidFill>
                  <a:srgbClr val="5C4826"/>
                </a:solidFill>
                <a:latin typeface="Calibri"/>
              </a:rPr>
              <a:t>hardware, </a:t>
            </a:r>
            <a:r>
              <a:rPr sz="2000" b="0" i="0" dirty="0">
                <a:solidFill>
                  <a:srgbClr val="5C4826"/>
                </a:solidFill>
                <a:latin typeface="Calibri"/>
              </a:rPr>
              <a:t>physical</a:t>
            </a:r>
            <a:r>
              <a:rPr lang="en-US" sz="2000" b="0" i="0" dirty="0">
                <a:solidFill>
                  <a:srgbClr val="5C4826"/>
                </a:solidFill>
                <a:latin typeface="Calibri"/>
              </a:rPr>
              <a:t> </a:t>
            </a:r>
            <a:r>
              <a:rPr sz="2000" b="0" i="0" dirty="0">
                <a:solidFill>
                  <a:srgbClr val="5C4826"/>
                </a:solidFill>
                <a:latin typeface="Calibri"/>
              </a:rPr>
              <a:t>resources, timing, safety, power, </a:t>
            </a:r>
            <a:r>
              <a:rPr lang="en-US" sz="2000" b="0" i="0" dirty="0">
                <a:solidFill>
                  <a:srgbClr val="5C4826"/>
                </a:solidFill>
                <a:latin typeface="Calibri"/>
              </a:rPr>
              <a:t>&amp;</a:t>
            </a:r>
            <a:r>
              <a:rPr sz="2000" b="0" i="0" dirty="0">
                <a:solidFill>
                  <a:srgbClr val="5C4826"/>
                </a:solidFill>
                <a:latin typeface="Calibri"/>
              </a:rPr>
              <a:t> other systems.</a:t>
            </a:r>
            <a:endParaRPr lang="en-US" sz="2000" b="0" i="0" dirty="0">
              <a:solidFill>
                <a:srgbClr val="5C4826"/>
              </a:solidFill>
              <a:latin typeface="Calibri"/>
            </a:endParaRPr>
          </a:p>
          <a:p>
            <a:pPr algn="l">
              <a:lnSpc>
                <a:spcPct val="115000"/>
              </a:lnSpc>
            </a:pPr>
            <a:r>
              <a:rPr lang="en-US" sz="2000" dirty="0">
                <a:solidFill>
                  <a:srgbClr val="5C4826"/>
                </a:solidFill>
                <a:latin typeface="Calibri"/>
              </a:rPr>
              <a:t>	</a:t>
            </a:r>
            <a:r>
              <a:rPr lang="en-US" sz="2000" dirty="0">
                <a:solidFill>
                  <a:srgbClr val="5C4826"/>
                </a:solidFill>
                <a:latin typeface="Calibri"/>
                <a:sym typeface="Wingdings" pitchFamily="2" charset="2"/>
              </a:rPr>
              <a:t> </a:t>
            </a:r>
            <a:r>
              <a:rPr lang="en-US" sz="2000" dirty="0" err="1">
                <a:solidFill>
                  <a:srgbClr val="5C4826"/>
                </a:solidFill>
                <a:latin typeface="Calibri"/>
                <a:sym typeface="Wingdings" pitchFamily="2" charset="2"/>
              </a:rPr>
              <a:t>CompE</a:t>
            </a:r>
            <a:r>
              <a:rPr lang="en-US" sz="2000" dirty="0">
                <a:solidFill>
                  <a:srgbClr val="5C4826"/>
                </a:solidFill>
                <a:latin typeface="Calibri"/>
                <a:sym typeface="Wingdings" pitchFamily="2" charset="2"/>
              </a:rPr>
              <a:t>, anyone?</a:t>
            </a:r>
            <a:endParaRPr lang="en-US" sz="2000" dirty="0">
              <a:solidFill>
                <a:srgbClr val="5C4826"/>
              </a:solidFill>
              <a:latin typeface="Calibri"/>
            </a:endParaRPr>
          </a:p>
        </p:txBody>
      </p:sp>
      <p:sp>
        <p:nvSpPr>
          <p:cNvPr id="20" name="Rectangle 19"/>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dirty="0">
                <a:solidFill>
                  <a:srgbClr val="FFFFFF"/>
                </a:solidFill>
                <a:latin typeface="Calibri"/>
              </a:rPr>
              <a:t>They need models that support engineering reasoning — not </a:t>
            </a:r>
            <a:r>
              <a:rPr lang="en-US" sz="1800" b="1" i="0" dirty="0">
                <a:solidFill>
                  <a:srgbClr val="FFFFFF"/>
                </a:solidFill>
                <a:latin typeface="Calibri"/>
              </a:rPr>
              <a:t>just </a:t>
            </a:r>
            <a:r>
              <a:rPr sz="1800" b="1" i="0" dirty="0">
                <a:solidFill>
                  <a:srgbClr val="FFFFFF"/>
                </a:solidFill>
                <a:latin typeface="Calibri"/>
              </a:rPr>
              <a:t>pictures.</a:t>
            </a:r>
          </a:p>
        </p:txBody>
      </p:sp>
      <p:sp>
        <p:nvSpPr>
          <p:cNvPr id="21" name="TextBox 20"/>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3</a:t>
            </a:r>
          </a:p>
        </p:txBody>
      </p:sp>
      <p:pic>
        <p:nvPicPr>
          <p:cNvPr id="22" name="Picture 21" descr="image1.png"/>
          <p:cNvPicPr>
            <a:picLocks noChangeAspect="1"/>
          </p:cNvPicPr>
          <p:nvPr/>
        </p:nvPicPr>
        <p:blipFill>
          <a:blip r:embed="rId3"/>
          <a:stretch>
            <a:fillRect/>
          </a:stretch>
        </p:blipFill>
        <p:spPr>
          <a:xfrm>
            <a:off x="8759952" y="6638544"/>
            <a:ext cx="325247" cy="173736"/>
          </a:xfrm>
          <a:prstGeom prst="rect">
            <a:avLst/>
          </a:prstGeom>
        </p:spPr>
      </p:pic>
      <p:sp>
        <p:nvSpPr>
          <p:cNvPr id="23" name="TextBox 22">
            <a:extLst>
              <a:ext uri="{FF2B5EF4-FFF2-40B4-BE49-F238E27FC236}">
                <a16:creationId xmlns:a16="http://schemas.microsoft.com/office/drawing/2014/main" id="{BE1117B9-2BC2-EC57-14A0-04491592F6C0}"/>
              </a:ext>
            </a:extLst>
          </p:cNvPr>
          <p:cNvSpPr txBox="1"/>
          <p:nvPr/>
        </p:nvSpPr>
        <p:spPr>
          <a:xfrm>
            <a:off x="418011" y="3683726"/>
            <a:ext cx="4583819" cy="369332"/>
          </a:xfrm>
          <a:prstGeom prst="rect">
            <a:avLst/>
          </a:prstGeom>
          <a:noFill/>
        </p:spPr>
        <p:txBody>
          <a:bodyPr wrap="none" rtlCol="0">
            <a:spAutoFit/>
          </a:bodyPr>
          <a:lstStyle/>
          <a:p>
            <a:r>
              <a:rPr lang="en-US" dirty="0"/>
              <a:t>What do these organizations have in common?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1</a:t>
            </a:r>
          </a:p>
        </p:txBody>
      </p:sp>
      <p:sp>
        <p:nvSpPr>
          <p:cNvPr id="2" name="Title 1"/>
          <p:cNvSpPr>
            <a:spLocks noGrp="1"/>
          </p:cNvSpPr>
          <p:nvPr>
            <p:ph type="title"/>
          </p:nvPr>
        </p:nvSpPr>
        <p:spPr>
          <a:xfrm>
            <a:off x="685800" y="1700784"/>
            <a:ext cx="7772400" cy="1005840"/>
          </a:xfrm>
        </p:spPr>
        <p:txBody>
          <a:bodyPr>
            <a:normAutofit fontScale="90000"/>
          </a:bodyPr>
          <a:lstStyle/>
          <a:p>
            <a:pPr algn="ctr">
              <a:buNone/>
              <a:defRPr b="0"/>
            </a:pPr>
            <a:r>
              <a:rPr lang="en-US" sz="4000" b="0" i="0" dirty="0">
                <a:solidFill>
                  <a:srgbClr val="000000"/>
                </a:solidFill>
              </a:rPr>
              <a:t>Degrees of semantic commitment</a:t>
            </a:r>
          </a:p>
        </p:txBody>
      </p:sp>
      <p:sp>
        <p:nvSpPr>
          <p:cNvPr id="3" name="Slide Number Placeholder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1" name="Question"/>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How much meaning does the representation carry?</a:t>
            </a:r>
          </a:p>
        </p:txBody>
      </p:sp>
      <p:sp>
        <p:nvSpPr>
          <p:cNvPr id="103" name="Rule"/>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What does this arrow mean?</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2103120" y="1371600"/>
            <a:ext cx="1188720" cy="685800"/>
          </a:xfrm>
          <a:prstGeom prst="rect">
            <a:avLst/>
          </a:prstGeom>
          <a:solidFill>
            <a:srgbClr val="F5F1E8"/>
          </a:solidFill>
          <a:ln w="19050">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A</a:t>
            </a:r>
          </a:p>
        </p:txBody>
      </p:sp>
      <p:sp>
        <p:nvSpPr>
          <p:cNvPr id="5" name="Rectangle 4"/>
          <p:cNvSpPr/>
          <p:nvPr/>
        </p:nvSpPr>
        <p:spPr>
          <a:xfrm>
            <a:off x="5852160" y="1371600"/>
            <a:ext cx="1188720" cy="685800"/>
          </a:xfrm>
          <a:prstGeom prst="rect">
            <a:avLst/>
          </a:prstGeom>
          <a:solidFill>
            <a:srgbClr val="F5F1E8"/>
          </a:solidFill>
          <a:ln w="19050">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B</a:t>
            </a:r>
          </a:p>
        </p:txBody>
      </p:sp>
      <p:cxnSp>
        <p:nvCxnSpPr>
          <p:cNvPr id="6" name="Connector 5"/>
          <p:cNvCxnSpPr/>
          <p:nvPr/>
        </p:nvCxnSpPr>
        <p:spPr>
          <a:xfrm>
            <a:off x="3291840" y="1714500"/>
            <a:ext cx="2560320" cy="0"/>
          </a:xfrm>
          <a:prstGeom prst="line">
            <a:avLst/>
          </a:prstGeom>
          <a:ln w="3810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02920" y="2606040"/>
            <a:ext cx="960120" cy="45720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calls?</a:t>
            </a:r>
          </a:p>
        </p:txBody>
      </p:sp>
      <p:sp>
        <p:nvSpPr>
          <p:cNvPr id="8" name="Rectangle 7"/>
          <p:cNvSpPr/>
          <p:nvPr/>
        </p:nvSpPr>
        <p:spPr>
          <a:xfrm>
            <a:off x="1627632" y="2606040"/>
            <a:ext cx="1234440" cy="45720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may call?</a:t>
            </a:r>
          </a:p>
        </p:txBody>
      </p:sp>
      <p:sp>
        <p:nvSpPr>
          <p:cNvPr id="9" name="Rectangle 8"/>
          <p:cNvSpPr/>
          <p:nvPr/>
        </p:nvSpPr>
        <p:spPr>
          <a:xfrm>
            <a:off x="3026664" y="2606040"/>
            <a:ext cx="1417320" cy="45720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depends on?</a:t>
            </a:r>
          </a:p>
        </p:txBody>
      </p:sp>
      <p:sp>
        <p:nvSpPr>
          <p:cNvPr id="10" name="Rectangle 9"/>
          <p:cNvSpPr/>
          <p:nvPr/>
        </p:nvSpPr>
        <p:spPr>
          <a:xfrm>
            <a:off x="4608576" y="2606040"/>
            <a:ext cx="1600200" cy="45720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sends data to?</a:t>
            </a:r>
          </a:p>
        </p:txBody>
      </p:sp>
      <p:sp>
        <p:nvSpPr>
          <p:cNvPr id="11" name="Rectangle 10"/>
          <p:cNvSpPr/>
          <p:nvPr/>
        </p:nvSpPr>
        <p:spPr>
          <a:xfrm>
            <a:off x="6373368" y="2606040"/>
            <a:ext cx="2286000" cy="557784"/>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was observed calling?</a:t>
            </a:r>
          </a:p>
        </p:txBody>
      </p:sp>
      <p:sp>
        <p:nvSpPr>
          <p:cNvPr id="12" name="TextBox 11"/>
          <p:cNvSpPr txBox="1"/>
          <p:nvPr/>
        </p:nvSpPr>
        <p:spPr>
          <a:xfrm>
            <a:off x="548640" y="3383280"/>
            <a:ext cx="8046720" cy="365760"/>
          </a:xfrm>
          <a:prstGeom prst="rect">
            <a:avLst/>
          </a:prstGeom>
          <a:noFill/>
        </p:spPr>
        <p:txBody>
          <a:bodyPr wrap="square" lIns="0" tIns="0" rIns="0" bIns="0" anchor="t">
            <a:spAutoFit/>
          </a:bodyPr>
          <a:lstStyle/>
          <a:p>
            <a:pPr algn="ctr"/>
            <a:r>
              <a:rPr sz="2000" b="1" i="0">
                <a:solidFill>
                  <a:srgbClr val="353638"/>
                </a:solidFill>
                <a:latin typeface="Calibri"/>
              </a:rPr>
              <a:t>Same marks. </a:t>
            </a:r>
            <a:r>
              <a:rPr sz="2000" b="0" i="0">
                <a:solidFill>
                  <a:srgbClr val="353638"/>
                </a:solidFill>
                <a:latin typeface="Calibri"/>
              </a:rPr>
              <a:t>Different engineering claims.</a:t>
            </a:r>
          </a:p>
        </p:txBody>
      </p:sp>
      <p:sp>
        <p:nvSpPr>
          <p:cNvPr id="13" name="Rectangle 12"/>
          <p:cNvSpPr/>
          <p:nvPr/>
        </p:nvSpPr>
        <p:spPr>
          <a:xfrm>
            <a:off x="1188720" y="4069080"/>
            <a:ext cx="6766560" cy="155448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1463040" y="4279392"/>
            <a:ext cx="6217920" cy="1239519"/>
          </a:xfrm>
          <a:prstGeom prst="rect">
            <a:avLst/>
          </a:prstGeom>
          <a:noFill/>
        </p:spPr>
        <p:txBody>
          <a:bodyPr wrap="square" lIns="0" tIns="0" rIns="0" bIns="0" anchor="t">
            <a:spAutoFit/>
          </a:bodyPr>
          <a:lstStyle/>
          <a:p>
            <a:pPr algn="l">
              <a:lnSpc>
                <a:spcPct val="125000"/>
              </a:lnSpc>
            </a:pPr>
            <a:r>
              <a:rPr sz="2000" b="1" i="0">
                <a:solidFill>
                  <a:srgbClr val="5C4826"/>
                </a:solidFill>
                <a:latin typeface="Calibri"/>
              </a:rPr>
              <a:t>A diagram that permits five readings licenses none.</a:t>
            </a:r>
          </a:p>
          <a:p>
            <a:pPr algn="l">
              <a:lnSpc>
                <a:spcPct val="125000"/>
              </a:lnSpc>
            </a:pPr>
            <a:r>
              <a:rPr sz="2000" b="0" i="0">
                <a:solidFill>
                  <a:srgbClr val="353638"/>
                </a:solidFill>
                <a:latin typeface="Calibri"/>
              </a:rPr>
              <a:t>Whoever interprets the sketch — teammate or agent — supplies the meaning
the marks do not carry.</a:t>
            </a:r>
          </a:p>
        </p:txBody>
      </p:sp>
      <p:sp>
        <p:nvSpPr>
          <p:cNvPr id="15" name="Rectangle 14"/>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 marks are the same; the meaning is supplied by the interpreter.</a:t>
            </a:r>
          </a:p>
        </p:txBody>
      </p:sp>
      <p:sp>
        <p:nvSpPr>
          <p:cNvPr id="16" name="TextBox 15"/>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5</a:t>
            </a:r>
          </a:p>
        </p:txBody>
      </p:sp>
      <p:pic>
        <p:nvPicPr>
          <p:cNvPr id="17" name="Picture 16"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Models carry different amounts of meaning</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960120"/>
            <a:ext cx="8046720" cy="868680"/>
          </a:xfrm>
          <a:prstGeom prst="rect">
            <a:avLst/>
          </a:prstGeom>
          <a:solidFill>
            <a:srgbClr val="F5F1E8"/>
          </a:solidFill>
          <a:ln w="15875">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777240" y="1078992"/>
            <a:ext cx="7589520" cy="1014984"/>
          </a:xfrm>
          <a:prstGeom prst="rect">
            <a:avLst/>
          </a:prstGeom>
          <a:noFill/>
        </p:spPr>
        <p:txBody>
          <a:bodyPr wrap="square" lIns="0" tIns="0" rIns="0" bIns="0" anchor="t">
            <a:spAutoFit/>
          </a:bodyPr>
          <a:lstStyle/>
          <a:p>
            <a:pPr algn="l">
              <a:lnSpc>
                <a:spcPct val="110000"/>
              </a:lnSpc>
            </a:pPr>
            <a:r>
              <a:rPr sz="1800" b="1" i="0">
                <a:solidFill>
                  <a:srgbClr val="8E6F3E"/>
                </a:solidFill>
                <a:latin typeface="Calibri"/>
              </a:rPr>
              <a:t>SEMANTIC COMMITMENT</a:t>
            </a:r>
          </a:p>
          <a:p>
            <a:pPr algn="l">
              <a:lnSpc>
                <a:spcPct val="110000"/>
              </a:lnSpc>
            </a:pPr>
            <a:r>
              <a:rPr sz="2000" b="0" i="1">
                <a:solidFill>
                  <a:srgbClr val="5C4826"/>
                </a:solidFill>
                <a:latin typeface="Calibri"/>
              </a:rPr>
              <a:t>How much of a representation's meaning is carried explicitly by the representation itself,
rather than supplied by whoever — or whatever — interprets it.</a:t>
            </a:r>
          </a:p>
        </p:txBody>
      </p:sp>
      <p:sp>
        <p:nvSpPr>
          <p:cNvPr id="6" name="Rectangle 5"/>
          <p:cNvSpPr/>
          <p:nvPr/>
        </p:nvSpPr>
        <p:spPr>
          <a:xfrm>
            <a:off x="685800" y="2148840"/>
            <a:ext cx="1691640" cy="5029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0" i="0">
                <a:solidFill>
                  <a:srgbClr val="5C4826"/>
                </a:solidFill>
                <a:latin typeface="Calibri"/>
              </a:rPr>
              <a:t>quick sketch</a:t>
            </a:r>
          </a:p>
        </p:txBody>
      </p:sp>
      <p:sp>
        <p:nvSpPr>
          <p:cNvPr id="7" name="Right Arrow 6"/>
          <p:cNvSpPr/>
          <p:nvPr/>
        </p:nvSpPr>
        <p:spPr>
          <a:xfrm>
            <a:off x="2423160" y="2304288"/>
            <a:ext cx="274320" cy="182880"/>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743200" y="2148840"/>
            <a:ext cx="1691640" cy="5029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0" i="0">
                <a:solidFill>
                  <a:srgbClr val="5C4826"/>
                </a:solidFill>
                <a:latin typeface="Calibri"/>
              </a:rPr>
              <a:t>UML</a:t>
            </a:r>
          </a:p>
        </p:txBody>
      </p:sp>
      <p:sp>
        <p:nvSpPr>
          <p:cNvPr id="9" name="Right Arrow 8"/>
          <p:cNvSpPr/>
          <p:nvPr/>
        </p:nvSpPr>
        <p:spPr>
          <a:xfrm>
            <a:off x="4480560" y="2304288"/>
            <a:ext cx="274320" cy="182880"/>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800600" y="2148840"/>
            <a:ext cx="1691640" cy="5029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0" i="0">
                <a:solidFill>
                  <a:srgbClr val="5C4826"/>
                </a:solidFill>
                <a:latin typeface="Calibri"/>
              </a:rPr>
              <a:t>structured schemas</a:t>
            </a:r>
          </a:p>
        </p:txBody>
      </p:sp>
      <p:sp>
        <p:nvSpPr>
          <p:cNvPr id="11" name="Right Arrow 10"/>
          <p:cNvSpPr/>
          <p:nvPr/>
        </p:nvSpPr>
        <p:spPr>
          <a:xfrm>
            <a:off x="6537960" y="2304288"/>
            <a:ext cx="274320" cy="182880"/>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858000" y="2148840"/>
            <a:ext cx="1691640" cy="5029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SysML v2 + KerML</a:t>
            </a:r>
          </a:p>
        </p:txBody>
      </p:sp>
      <p:sp>
        <p:nvSpPr>
          <p:cNvPr id="13" name="TextBox 12"/>
          <p:cNvSpPr txBox="1"/>
          <p:nvPr/>
        </p:nvSpPr>
        <p:spPr>
          <a:xfrm>
            <a:off x="685800" y="2743200"/>
            <a:ext cx="7772400" cy="256032"/>
          </a:xfrm>
          <a:prstGeom prst="rect">
            <a:avLst/>
          </a:prstGeom>
          <a:noFill/>
        </p:spPr>
        <p:txBody>
          <a:bodyPr wrap="square" lIns="0" tIns="0" rIns="0" bIns="0" anchor="t">
            <a:spAutoFit/>
          </a:bodyPr>
          <a:lstStyle/>
          <a:p>
            <a:pPr algn="ctr"/>
            <a:r>
              <a:rPr sz="1800" b="0" i="1">
                <a:solidFill>
                  <a:srgbClr val="555960"/>
                </a:solidFill>
                <a:latin typeface="Calibri"/>
              </a:rPr>
              <a:t>examples along one axis — not maturity levels</a:t>
            </a:r>
          </a:p>
        </p:txBody>
      </p:sp>
      <p:sp>
        <p:nvSpPr>
          <p:cNvPr id="14" name="TextBox 13"/>
          <p:cNvSpPr txBox="1"/>
          <p:nvPr/>
        </p:nvSpPr>
        <p:spPr>
          <a:xfrm>
            <a:off x="548640" y="3154680"/>
            <a:ext cx="8046720" cy="836676"/>
          </a:xfrm>
          <a:prstGeom prst="rect">
            <a:avLst/>
          </a:prstGeom>
          <a:noFill/>
        </p:spPr>
        <p:txBody>
          <a:bodyPr wrap="square" lIns="0" tIns="0" rIns="0" bIns="0" anchor="t">
            <a:spAutoFit/>
          </a:bodyPr>
          <a:lstStyle/>
          <a:p>
            <a:pPr algn="l">
              <a:lnSpc>
                <a:spcPct val="115000"/>
              </a:lnSpc>
            </a:pPr>
            <a:r>
              <a:rPr sz="1800" b="0" i="1">
                <a:solidFill>
                  <a:srgbClr val="353638"/>
                </a:solidFill>
                <a:latin typeface="Calibri"/>
              </a:rPr>
              <a:t>A quick sketch may be exactly right when several engineers need to communicate an</a:t>
            </a:r>
          </a:p>
          <a:p>
            <a:pPr algn="l">
              <a:lnSpc>
                <a:spcPct val="115000"/>
              </a:lnSpc>
            </a:pPr>
            <a:r>
              <a:rPr sz="1800" b="0" i="1">
                <a:solidFill>
                  <a:srgbClr val="353638"/>
                </a:solidFill>
                <a:latin typeface="Calibri"/>
              </a:rPr>
              <a:t>architectural idea to one another — or to an agent for a prototype.</a:t>
            </a:r>
          </a:p>
        </p:txBody>
      </p:sp>
      <p:sp>
        <p:nvSpPr>
          <p:cNvPr id="15" name="Rectangle 14"/>
          <p:cNvSpPr/>
          <p:nvPr/>
        </p:nvSpPr>
        <p:spPr>
          <a:xfrm>
            <a:off x="548640" y="3977639"/>
            <a:ext cx="3931920" cy="146304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77240" y="4133087"/>
            <a:ext cx="3474720" cy="274320"/>
          </a:xfrm>
          <a:prstGeom prst="rect">
            <a:avLst/>
          </a:prstGeom>
          <a:noFill/>
        </p:spPr>
        <p:txBody>
          <a:bodyPr wrap="square" lIns="0" tIns="0" rIns="0" bIns="0" anchor="t">
            <a:spAutoFit/>
          </a:bodyPr>
          <a:lstStyle/>
          <a:p>
            <a:pPr algn="l"/>
            <a:r>
              <a:rPr sz="1800" b="1" i="0" spc="80">
                <a:solidFill>
                  <a:srgbClr val="8E6F3E"/>
                </a:solidFill>
                <a:latin typeface="Calibri"/>
              </a:rPr>
              <a:t>STRONGER SEMANTICS BUY</a:t>
            </a:r>
          </a:p>
        </p:txBody>
      </p:sp>
      <p:sp>
        <p:nvSpPr>
          <p:cNvPr id="17" name="TextBox 16"/>
          <p:cNvSpPr txBox="1"/>
          <p:nvPr/>
        </p:nvSpPr>
        <p:spPr>
          <a:xfrm>
            <a:off x="777240" y="4498848"/>
            <a:ext cx="3474720" cy="1115568"/>
          </a:xfrm>
          <a:prstGeom prst="rect">
            <a:avLst/>
          </a:prstGeom>
          <a:noFill/>
        </p:spPr>
        <p:txBody>
          <a:bodyPr wrap="square" lIns="0" tIns="0" rIns="0" bIns="0" anchor="t">
            <a:spAutoFit/>
          </a:bodyPr>
          <a:lstStyle/>
          <a:p>
            <a:pPr algn="l">
              <a:lnSpc>
                <a:spcPct val="130000"/>
              </a:lnSpc>
            </a:pPr>
            <a:r>
              <a:rPr sz="1800" b="0" i="0">
                <a:solidFill>
                  <a:srgbClr val="353638"/>
                </a:solidFill>
                <a:latin typeface="Calibri"/>
              </a:rPr>
              <a:t>reliable interpretation · query ·</a:t>
            </a:r>
          </a:p>
          <a:p>
            <a:pPr algn="l">
              <a:lnSpc>
                <a:spcPct val="130000"/>
              </a:lnSpc>
            </a:pPr>
            <a:r>
              <a:rPr sz="1800" b="0" i="0">
                <a:solidFill>
                  <a:srgbClr val="353638"/>
                </a:solidFill>
                <a:latin typeface="Calibri"/>
              </a:rPr>
              <a:t>composition · analysis · validation</a:t>
            </a:r>
          </a:p>
        </p:txBody>
      </p:sp>
      <p:sp>
        <p:nvSpPr>
          <p:cNvPr id="18" name="Rectangle 17"/>
          <p:cNvSpPr/>
          <p:nvPr/>
        </p:nvSpPr>
        <p:spPr>
          <a:xfrm>
            <a:off x="4663440" y="3977639"/>
            <a:ext cx="3931920" cy="146304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4892040" y="4133087"/>
            <a:ext cx="3474720" cy="274320"/>
          </a:xfrm>
          <a:prstGeom prst="rect">
            <a:avLst/>
          </a:prstGeom>
          <a:noFill/>
        </p:spPr>
        <p:txBody>
          <a:bodyPr wrap="square" lIns="0" tIns="0" rIns="0" bIns="0" anchor="t">
            <a:spAutoFit/>
          </a:bodyPr>
          <a:lstStyle/>
          <a:p>
            <a:pPr algn="l"/>
            <a:r>
              <a:rPr sz="1800" b="1" i="0" spc="80">
                <a:solidFill>
                  <a:srgbClr val="8E6F3E"/>
                </a:solidFill>
                <a:latin typeface="Calibri"/>
              </a:rPr>
              <a:t>AND THEY COST</a:t>
            </a:r>
          </a:p>
        </p:txBody>
      </p:sp>
      <p:sp>
        <p:nvSpPr>
          <p:cNvPr id="20" name="TextBox 19"/>
          <p:cNvSpPr txBox="1"/>
          <p:nvPr/>
        </p:nvSpPr>
        <p:spPr>
          <a:xfrm>
            <a:off x="4892040" y="4498848"/>
            <a:ext cx="3474720" cy="1115568"/>
          </a:xfrm>
          <a:prstGeom prst="rect">
            <a:avLst/>
          </a:prstGeom>
          <a:noFill/>
        </p:spPr>
        <p:txBody>
          <a:bodyPr wrap="square" lIns="0" tIns="0" rIns="0" bIns="0" anchor="t">
            <a:spAutoFit/>
          </a:bodyPr>
          <a:lstStyle/>
          <a:p>
            <a:pPr algn="l">
              <a:lnSpc>
                <a:spcPct val="130000"/>
              </a:lnSpc>
            </a:pPr>
            <a:r>
              <a:rPr sz="1800" b="0" i="0">
                <a:solidFill>
                  <a:srgbClr val="353638"/>
                </a:solidFill>
                <a:latin typeface="Calibri"/>
              </a:rPr>
              <a:t>authoring effort · expertise · tooling ·</a:t>
            </a:r>
          </a:p>
          <a:p>
            <a:pPr algn="l">
              <a:lnSpc>
                <a:spcPct val="130000"/>
              </a:lnSpc>
            </a:pPr>
            <a:r>
              <a:rPr sz="1800" b="0" i="0">
                <a:solidFill>
                  <a:srgbClr val="353638"/>
                </a:solidFill>
                <a:latin typeface="Calibri"/>
              </a:rPr>
              <a:t>maintenance · sometimes human accessibility</a:t>
            </a:r>
          </a:p>
        </p:txBody>
      </p:sp>
      <p:sp>
        <p:nvSpPr>
          <p:cNvPr id="21" name="Rectangle 20"/>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 engineering decision is not “maximize semantics.”</a:t>
            </a:r>
          </a:p>
        </p:txBody>
      </p:sp>
      <p:sp>
        <p:nvSpPr>
          <p:cNvPr id="22" name="TextBox 21"/>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6</a:t>
            </a:r>
          </a:p>
        </p:txBody>
      </p:sp>
      <p:pic>
        <p:nvPicPr>
          <p:cNvPr id="23" name="Picture 22"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Precision is not completeness</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cxnSp>
        <p:nvCxnSpPr>
          <p:cNvPr id="4" name="Connector 3"/>
          <p:cNvCxnSpPr/>
          <p:nvPr/>
        </p:nvCxnSpPr>
        <p:spPr>
          <a:xfrm flipV="1">
            <a:off x="1005840" y="1188720"/>
            <a:ext cx="0" cy="3291840"/>
          </a:xfrm>
          <a:prstGeom prst="line">
            <a:avLst/>
          </a:prstGeom>
          <a:ln w="2540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1005840" y="4480560"/>
            <a:ext cx="3474720" cy="0"/>
          </a:xfrm>
          <a:prstGeom prst="line">
            <a:avLst/>
          </a:prstGeom>
          <a:ln w="2540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960120"/>
            <a:ext cx="2377440" cy="274320"/>
          </a:xfrm>
          <a:prstGeom prst="rect">
            <a:avLst/>
          </a:prstGeom>
          <a:noFill/>
        </p:spPr>
        <p:txBody>
          <a:bodyPr wrap="square" lIns="0" tIns="0" rIns="0" bIns="0" anchor="t">
            <a:spAutoFit/>
          </a:bodyPr>
          <a:lstStyle/>
          <a:p>
            <a:pPr algn="l"/>
            <a:r>
              <a:rPr sz="1800" b="1" i="0" spc="80">
                <a:solidFill>
                  <a:srgbClr val="5C4826"/>
                </a:solidFill>
                <a:latin typeface="Calibri"/>
              </a:rPr>
              <a:t>AMOUNT SPECIFIED</a:t>
            </a:r>
          </a:p>
        </p:txBody>
      </p:sp>
      <p:sp>
        <p:nvSpPr>
          <p:cNvPr id="7" name="TextBox 6"/>
          <p:cNvSpPr txBox="1"/>
          <p:nvPr/>
        </p:nvSpPr>
        <p:spPr>
          <a:xfrm>
            <a:off x="2834640" y="4590288"/>
            <a:ext cx="2103120" cy="429768"/>
          </a:xfrm>
          <a:prstGeom prst="rect">
            <a:avLst/>
          </a:prstGeom>
          <a:noFill/>
        </p:spPr>
        <p:txBody>
          <a:bodyPr wrap="square" lIns="0" tIns="0" rIns="0" bIns="0" anchor="t">
            <a:spAutoFit/>
          </a:bodyPr>
          <a:lstStyle/>
          <a:p>
            <a:pPr algn="l"/>
            <a:r>
              <a:rPr sz="1800" b="1" i="0" spc="80">
                <a:solidFill>
                  <a:srgbClr val="5C4826"/>
                </a:solidFill>
                <a:latin typeface="Calibri"/>
              </a:rPr>
              <a:t>PRECISION OF MEANING</a:t>
            </a:r>
          </a:p>
        </p:txBody>
      </p:sp>
      <p:sp>
        <p:nvSpPr>
          <p:cNvPr id="8" name="Rectangle 7"/>
          <p:cNvSpPr/>
          <p:nvPr/>
        </p:nvSpPr>
        <p:spPr>
          <a:xfrm>
            <a:off x="1325880" y="1554480"/>
            <a:ext cx="1737360" cy="111556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00000"/>
              </a:lnSpc>
            </a:pPr>
            <a:r>
              <a:rPr sz="1800" b="0" i="0">
                <a:solidFill>
                  <a:srgbClr val="353638"/>
                </a:solidFill>
                <a:latin typeface="Calibri"/>
              </a:rPr>
              <a:t>an enormous prose</a:t>
            </a:r>
          </a:p>
          <a:p>
            <a:pPr algn="ctr">
              <a:lnSpc>
                <a:spcPct val="100000"/>
              </a:lnSpc>
            </a:pPr>
            <a:r>
              <a:rPr sz="1800" b="0" i="0">
                <a:solidFill>
                  <a:srgbClr val="353638"/>
                </a:solidFill>
                <a:latin typeface="Calibri"/>
              </a:rPr>
              <a:t>spec — still</a:t>
            </a:r>
          </a:p>
          <a:p>
            <a:pPr algn="ctr">
              <a:lnSpc>
                <a:spcPct val="100000"/>
              </a:lnSpc>
            </a:pPr>
            <a:r>
              <a:rPr sz="1800" b="0" i="0">
                <a:solidFill>
                  <a:srgbClr val="353638"/>
                </a:solidFill>
                <a:latin typeface="Calibri"/>
              </a:rPr>
              <a:t>ambiguous</a:t>
            </a:r>
          </a:p>
        </p:txBody>
      </p:sp>
      <p:sp>
        <p:nvSpPr>
          <p:cNvPr id="9" name="Rectangle 8"/>
          <p:cNvSpPr/>
          <p:nvPr/>
        </p:nvSpPr>
        <p:spPr>
          <a:xfrm>
            <a:off x="3063240" y="3200400"/>
            <a:ext cx="1737360" cy="777240"/>
          </a:xfrm>
          <a:prstGeom prst="rect">
            <a:avLst/>
          </a:prstGeom>
          <a:solidFill>
            <a:srgbClr val="F5F1E8"/>
          </a:solidFill>
          <a:ln w="15875">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00000"/>
              </a:lnSpc>
            </a:pPr>
            <a:r>
              <a:rPr sz="1800" b="0" i="0">
                <a:solidFill>
                  <a:srgbClr val="5C4826"/>
                </a:solidFill>
                <a:latin typeface="Calibri"/>
              </a:rPr>
              <a:t>a tiny model —</a:t>
            </a:r>
          </a:p>
          <a:p>
            <a:pPr algn="ctr">
              <a:lnSpc>
                <a:spcPct val="100000"/>
              </a:lnSpc>
            </a:pPr>
            <a:r>
              <a:rPr sz="1800" b="0" i="0">
                <a:solidFill>
                  <a:srgbClr val="5C4826"/>
                </a:solidFill>
                <a:latin typeface="Calibri"/>
              </a:rPr>
              <a:t>semantically</a:t>
            </a:r>
          </a:p>
          <a:p>
            <a:pPr algn="ctr">
              <a:lnSpc>
                <a:spcPct val="100000"/>
              </a:lnSpc>
            </a:pPr>
            <a:r>
              <a:rPr sz="1800" b="0" i="0">
                <a:solidFill>
                  <a:srgbClr val="5C4826"/>
                </a:solidFill>
                <a:latin typeface="Calibri"/>
              </a:rPr>
              <a:t>precise</a:t>
            </a:r>
          </a:p>
        </p:txBody>
      </p:sp>
      <p:sp>
        <p:nvSpPr>
          <p:cNvPr id="10" name="TextBox 9"/>
          <p:cNvSpPr txBox="1"/>
          <p:nvPr/>
        </p:nvSpPr>
        <p:spPr>
          <a:xfrm>
            <a:off x="685800" y="5074920"/>
            <a:ext cx="4114800" cy="685800"/>
          </a:xfrm>
          <a:prstGeom prst="rect">
            <a:avLst/>
          </a:prstGeom>
          <a:noFill/>
        </p:spPr>
        <p:txBody>
          <a:bodyPr wrap="square" lIns="0" tIns="0" rIns="0" bIns="0" anchor="t">
            <a:spAutoFit/>
          </a:bodyPr>
          <a:lstStyle/>
          <a:p>
            <a:pPr algn="l">
              <a:lnSpc>
                <a:spcPct val="115000"/>
              </a:lnSpc>
            </a:pPr>
            <a:r>
              <a:rPr sz="1800" b="0" i="1">
                <a:solidFill>
                  <a:srgbClr val="555960"/>
                </a:solidFill>
                <a:latin typeface="Calibri"/>
              </a:rPr>
              <a:t>The two axes are independent.</a:t>
            </a:r>
          </a:p>
          <a:p>
            <a:pPr algn="l">
              <a:lnSpc>
                <a:spcPct val="115000"/>
              </a:lnSpc>
            </a:pPr>
            <a:r>
              <a:rPr sz="1800" b="0" i="1">
                <a:solidFill>
                  <a:srgbClr val="555960"/>
                </a:solidFill>
                <a:latin typeface="Calibri"/>
              </a:rPr>
              <a:t>Neither corner implies the other.</a:t>
            </a:r>
          </a:p>
        </p:txBody>
      </p:sp>
      <p:sp>
        <p:nvSpPr>
          <p:cNvPr id="11" name="Rectangle 10"/>
          <p:cNvSpPr/>
          <p:nvPr/>
        </p:nvSpPr>
        <p:spPr>
          <a:xfrm>
            <a:off x="4983480" y="1188720"/>
            <a:ext cx="3657600" cy="39319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212080" y="1371600"/>
            <a:ext cx="3200400" cy="548640"/>
          </a:xfrm>
          <a:prstGeom prst="rect">
            <a:avLst/>
          </a:prstGeom>
          <a:noFill/>
        </p:spPr>
        <p:txBody>
          <a:bodyPr wrap="square" lIns="0" tIns="0" rIns="0" bIns="0" anchor="t">
            <a:spAutoFit/>
          </a:bodyPr>
          <a:lstStyle/>
          <a:p>
            <a:pPr algn="l">
              <a:lnSpc>
                <a:spcPct val="110000"/>
              </a:lnSpc>
            </a:pPr>
            <a:r>
              <a:rPr sz="1800" b="1" i="0" spc="60">
                <a:solidFill>
                  <a:srgbClr val="8E6F3E"/>
                </a:solidFill>
                <a:latin typeface="Calibri"/>
              </a:rPr>
              <a:t>DEGREES OF FREEDOM SURVIVE</a:t>
            </a:r>
          </a:p>
          <a:p>
            <a:pPr algn="l">
              <a:lnSpc>
                <a:spcPct val="110000"/>
              </a:lnSpc>
            </a:pPr>
            <a:r>
              <a:rPr sz="1800" b="1" i="0" spc="60">
                <a:solidFill>
                  <a:srgbClr val="8E6F3E"/>
                </a:solidFill>
                <a:latin typeface="Calibri"/>
              </a:rPr>
              <a:t>STRONGER SEMANTICS</a:t>
            </a:r>
          </a:p>
        </p:txBody>
      </p:sp>
      <p:sp>
        <p:nvSpPr>
          <p:cNvPr id="13" name="TextBox 12"/>
          <p:cNvSpPr txBox="1"/>
          <p:nvPr/>
        </p:nvSpPr>
        <p:spPr>
          <a:xfrm>
            <a:off x="5212080" y="2057400"/>
            <a:ext cx="3200400" cy="1394460"/>
          </a:xfrm>
          <a:prstGeom prst="rect">
            <a:avLst/>
          </a:prstGeom>
          <a:noFill/>
        </p:spPr>
        <p:txBody>
          <a:bodyPr wrap="square" lIns="0" tIns="0" rIns="0" bIns="0" anchor="t">
            <a:spAutoFit/>
          </a:bodyPr>
          <a:lstStyle/>
          <a:p>
            <a:pPr algn="l">
              <a:lnSpc>
                <a:spcPct val="120000"/>
              </a:lnSpc>
            </a:pPr>
            <a:r>
              <a:rPr sz="1800" b="0" i="0">
                <a:solidFill>
                  <a:srgbClr val="353638"/>
                </a:solidFill>
                <a:latin typeface="Calibri"/>
              </a:rPr>
              <a:t>A model may precisely define memory,</a:t>
            </a:r>
          </a:p>
          <a:p>
            <a:pPr algn="l">
              <a:lnSpc>
                <a:spcPct val="120000"/>
              </a:lnSpc>
            </a:pPr>
            <a:r>
              <a:rPr sz="1800" b="0" i="0">
                <a:solidFill>
                  <a:srgbClr val="353638"/>
                </a:solidFill>
                <a:latin typeface="Calibri"/>
              </a:rPr>
              <a:t>allocation, units, and a resource</a:t>
            </a:r>
          </a:p>
          <a:p>
            <a:pPr algn="l">
              <a:lnSpc>
                <a:spcPct val="120000"/>
              </a:lnSpc>
            </a:pPr>
            <a:r>
              <a:rPr sz="1800" b="0" i="0">
                <a:solidFill>
                  <a:srgbClr val="353638"/>
                </a:solidFill>
                <a:latin typeface="Calibri"/>
              </a:rPr>
              <a:t>constraint —</a:t>
            </a:r>
          </a:p>
        </p:txBody>
      </p:sp>
      <p:sp>
        <p:nvSpPr>
          <p:cNvPr id="14" name="TextBox 13"/>
          <p:cNvSpPr txBox="1"/>
          <p:nvPr/>
        </p:nvSpPr>
        <p:spPr>
          <a:xfrm>
            <a:off x="5212080" y="3154680"/>
            <a:ext cx="3200400" cy="1463040"/>
          </a:xfrm>
          <a:prstGeom prst="rect">
            <a:avLst/>
          </a:prstGeom>
          <a:noFill/>
        </p:spPr>
        <p:txBody>
          <a:bodyPr wrap="square" lIns="0" tIns="0" rIns="0" bIns="0" anchor="t">
            <a:spAutoFit/>
          </a:bodyPr>
          <a:lstStyle/>
          <a:p>
            <a:pPr algn="l">
              <a:lnSpc>
                <a:spcPct val="120000"/>
              </a:lnSpc>
            </a:pPr>
            <a:r>
              <a:rPr sz="1800" b="0" i="0">
                <a:solidFill>
                  <a:srgbClr val="353638"/>
                </a:solidFill>
                <a:latin typeface="Calibri"/>
              </a:rPr>
              <a:t>— while saying nothing about data</a:t>
            </a:r>
          </a:p>
          <a:p>
            <a:pPr algn="l">
              <a:lnSpc>
                <a:spcPct val="120000"/>
              </a:lnSpc>
            </a:pPr>
            <a:r>
              <a:rPr sz="1800" b="0" i="0">
                <a:solidFill>
                  <a:srgbClr val="353638"/>
                </a:solidFill>
                <a:latin typeface="Calibri"/>
              </a:rPr>
              <a:t>structures, algorithms, task</a:t>
            </a:r>
          </a:p>
          <a:p>
            <a:pPr algn="l">
              <a:lnSpc>
                <a:spcPct val="120000"/>
              </a:lnSpc>
            </a:pPr>
            <a:r>
              <a:rPr sz="1800" b="0" i="0">
                <a:solidFill>
                  <a:srgbClr val="353638"/>
                </a:solidFill>
                <a:latin typeface="Calibri"/>
              </a:rPr>
              <a:t>decomposition, naming, or logging.</a:t>
            </a:r>
          </a:p>
        </p:txBody>
      </p:sp>
      <p:sp>
        <p:nvSpPr>
          <p:cNvPr id="15" name="TextBox 14"/>
          <p:cNvSpPr txBox="1"/>
          <p:nvPr/>
        </p:nvSpPr>
        <p:spPr>
          <a:xfrm>
            <a:off x="5212080" y="4572000"/>
            <a:ext cx="3200400" cy="557784"/>
          </a:xfrm>
          <a:prstGeom prst="rect">
            <a:avLst/>
          </a:prstGeom>
          <a:noFill/>
        </p:spPr>
        <p:txBody>
          <a:bodyPr wrap="square" lIns="0" tIns="0" rIns="0" bIns="0" anchor="t">
            <a:spAutoFit/>
          </a:bodyPr>
          <a:lstStyle/>
          <a:p>
            <a:pPr algn="l">
              <a:lnSpc>
                <a:spcPct val="110000"/>
              </a:lnSpc>
            </a:pPr>
            <a:r>
              <a:rPr sz="1800" b="1" i="1">
                <a:solidFill>
                  <a:srgbClr val="5C4826"/>
                </a:solidFill>
                <a:latin typeface="Calibri"/>
              </a:rPr>
              <a:t>Those are not gaps. They are</a:t>
            </a:r>
          </a:p>
          <a:p>
            <a:pPr algn="l">
              <a:lnSpc>
                <a:spcPct val="110000"/>
              </a:lnSpc>
            </a:pPr>
            <a:r>
              <a:rPr sz="1800" b="1" i="1">
                <a:solidFill>
                  <a:srgbClr val="5C4826"/>
                </a:solidFill>
                <a:latin typeface="Calibri"/>
              </a:rPr>
              <a:t>authorized freedom.</a:t>
            </a:r>
          </a:p>
        </p:txBody>
      </p:sp>
      <p:sp>
        <p:nvSpPr>
          <p:cNvPr id="16" name="Rectangle 15"/>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Precision about modeled decisions does not settle unmodeled decisions.</a:t>
            </a:r>
          </a:p>
        </p:txBody>
      </p:sp>
      <p:sp>
        <p:nvSpPr>
          <p:cNvPr id="17" name="TextBox 16"/>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7</a:t>
            </a:r>
          </a:p>
        </p:txBody>
      </p:sp>
      <p:pic>
        <p:nvPicPr>
          <p:cNvPr id="18" name="Picture 17"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Degrees of semantic commitment</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TextBox 28"/>
          <p:cNvSpPr txBox="1"/>
          <p:nvPr/>
        </p:nvSpPr>
        <p:spPr>
          <a:xfrm>
            <a:off x="411480" y="5623560"/>
            <a:ext cx="8321040" cy="274320"/>
          </a:xfrm>
          <a:prstGeom prst="rect">
            <a:avLst/>
          </a:prstGeom>
          <a:noFill/>
        </p:spPr>
        <p:txBody>
          <a:bodyPr wrap="square" lIns="0" tIns="0" rIns="0" bIns="0" anchor="t">
            <a:spAutoFit/>
          </a:bodyPr>
          <a:lstStyle/>
          <a:p>
            <a:pPr algn="l"/>
            <a:r>
              <a:rPr sz="2000" b="1" i="1">
                <a:solidFill>
                  <a:srgbClr val="5C4826"/>
                </a:solidFill>
                <a:latin typeface="Calibri"/>
              </a:rPr>
              <a:t>Semantic commitment does not determine realization freedom.</a:t>
            </a:r>
          </a:p>
        </p:txBody>
      </p:sp>
      <p:sp>
        <p:nvSpPr>
          <p:cNvPr id="30" name="Rectangle 29"/>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These are examples, not maturity levels. Semantic precision and amount specified are different dimensions.</a:t>
            </a:r>
          </a:p>
        </p:txBody>
      </p:sp>
      <p:sp>
        <p:nvSpPr>
          <p:cNvPr id="31" name="TextBox 30"/>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8</a:t>
            </a:r>
          </a:p>
        </p:txBody>
      </p:sp>
      <p:pic>
        <p:nvPicPr>
          <p:cNvPr id="32" name="Picture 31" descr="image1.png"/>
          <p:cNvPicPr>
            <a:picLocks noChangeAspect="1"/>
          </p:cNvPicPr>
          <p:nvPr/>
        </p:nvPicPr>
        <p:blipFill>
          <a:blip r:embed="rId3"/>
          <a:stretch>
            <a:fillRect/>
          </a:stretch>
        </p:blipFill>
        <p:spPr>
          <a:xfrm>
            <a:off x="8759952" y="6638544"/>
            <a:ext cx="325247" cy="173736"/>
          </a:xfrm>
          <a:prstGeom prst="rect">
            <a:avLst/>
          </a:prstGeom>
        </p:spPr>
      </p:pic>
      <p:graphicFrame>
        <p:nvGraphicFramePr>
          <p:cNvPr id="33" name="Table 32"/>
          <p:cNvGraphicFramePr>
            <a:graphicFrameLocks noGrp="1"/>
          </p:cNvGraphicFramePr>
          <p:nvPr/>
        </p:nvGraphicFramePr>
        <p:xfrm>
          <a:off x="411480" y="960120"/>
          <a:ext cx="8321040" cy="4498848"/>
        </p:xfrm>
        <a:graphic>
          <a:graphicData uri="http://schemas.openxmlformats.org/drawingml/2006/table">
            <a:tbl>
              <a:tblPr firstRow="1">
                <a:tableStyleId>{5C22544A-7EE6-4342-B048-85BDC9FD1C3A}</a:tableStyleId>
              </a:tblPr>
              <a:tblGrid>
                <a:gridCol w="1737360"/>
                <a:gridCol w="2194560"/>
                <a:gridCol w="2194560"/>
                <a:gridCol w="2194560"/>
              </a:tblGrid>
              <a:tr h="548640">
                <a:tc>
                  <a:txBody>
                    <a:bodyPr/>
                    <a:lstStyle/>
                    <a:p>
                      <a:r>
                        <a:rPr sz="1800" b="1">
                          <a:solidFill>
                            <a:srgbClr val="FFFFFF"/>
                          </a:solidFill>
                        </a:rPr>
                        <a:t>Example</a:t>
                      </a:r>
                    </a:p>
                  </a:txBody>
                  <a:tcPr anchor="ctr" marL="118872" marR="82296" marT="54864" marB="54864">
                    <a:solidFill>
                      <a:srgbClr val="8E6F3E"/>
                    </a:solidFill>
                  </a:tcPr>
                </a:tc>
                <a:tc>
                  <a:txBody>
                    <a:bodyPr/>
                    <a:lstStyle/>
                    <a:p>
                      <a:r>
                        <a:rPr sz="1800" b="1">
                          <a:solidFill>
                            <a:srgbClr val="FFFFFF"/>
                          </a:solidFill>
                        </a:rPr>
                        <a:t>Meaning carried by</a:t>
                      </a:r>
                    </a:p>
                  </a:txBody>
                  <a:tcPr anchor="ctr" marL="118872" marR="82296" marT="54864" marB="54864">
                    <a:solidFill>
                      <a:srgbClr val="8E6F3E"/>
                    </a:solidFill>
                  </a:tcPr>
                </a:tc>
                <a:tc>
                  <a:txBody>
                    <a:bodyPr/>
                    <a:lstStyle/>
                    <a:p>
                      <a:r>
                        <a:rPr sz="1800" b="1">
                          <a:solidFill>
                            <a:srgbClr val="FFFFFF"/>
                          </a:solidFill>
                        </a:rPr>
                        <a:t>Interpretation burden</a:t>
                      </a:r>
                    </a:p>
                  </a:txBody>
                  <a:tcPr anchor="ctr" marL="118872" marR="82296" marT="54864" marB="54864">
                    <a:solidFill>
                      <a:srgbClr val="8E6F3E"/>
                    </a:solidFill>
                  </a:tcPr>
                </a:tc>
                <a:tc>
                  <a:txBody>
                    <a:bodyPr/>
                    <a:lstStyle/>
                    <a:p>
                      <a:r>
                        <a:rPr sz="1800" b="1">
                          <a:solidFill>
                            <a:srgbClr val="FFFFFF"/>
                          </a:solidFill>
                        </a:rPr>
                        <a:t>Enables</a:t>
                      </a:r>
                    </a:p>
                  </a:txBody>
                  <a:tcPr anchor="ctr" marL="118872" marR="82296" marT="54864" marB="54864">
                    <a:solidFill>
                      <a:srgbClr val="8E6F3E"/>
                    </a:solidFill>
                  </a:tcPr>
                </a:tc>
              </a:tr>
              <a:tr h="987552">
                <a:tc>
                  <a:txBody>
                    <a:bodyPr/>
                    <a:lstStyle/>
                    <a:p>
                      <a:r>
                        <a:rPr sz="1800" b="1">
                          <a:solidFill>
                            <a:srgbClr val="8E6F3E"/>
                          </a:solidFill>
                        </a:rPr>
                        <a:t>Informal sketch</a:t>
                      </a:r>
                    </a:p>
                  </a:txBody>
                  <a:tcPr anchor="ctr" marL="118872" marR="82296" marT="54864" marB="54864">
                    <a:solidFill>
                      <a:srgbClr val="F7F3EC"/>
                    </a:solidFill>
                  </a:tcPr>
                </a:tc>
                <a:tc>
                  <a:txBody>
                    <a:bodyPr/>
                    <a:lstStyle/>
                    <a:p>
                      <a:r>
                        <a:rPr sz="1800" b="0">
                          <a:solidFill>
                            <a:srgbClr val="353638"/>
                          </a:solidFill>
                        </a:rPr>
                        <a:t>Team context</a:t>
                      </a:r>
                    </a:p>
                  </a:txBody>
                  <a:tcPr anchor="ctr" marL="118872" marR="82296" marT="54864" marB="54864">
                    <a:solidFill>
                      <a:srgbClr val="F7F3EC"/>
                    </a:solidFill>
                  </a:tcPr>
                </a:tc>
                <a:tc>
                  <a:txBody>
                    <a:bodyPr/>
                    <a:lstStyle/>
                    <a:p>
                      <a:r>
                        <a:rPr sz="1800" b="0">
                          <a:solidFill>
                            <a:srgbClr val="353638"/>
                          </a:solidFill>
                        </a:rPr>
                        <a:t>Low if context is shared</a:t>
                      </a:r>
                    </a:p>
                  </a:txBody>
                  <a:tcPr anchor="ctr" marL="118872" marR="82296" marT="54864" marB="54864">
                    <a:solidFill>
                      <a:srgbClr val="F7F3EC"/>
                    </a:solidFill>
                  </a:tcPr>
                </a:tc>
                <a:tc>
                  <a:txBody>
                    <a:bodyPr/>
                    <a:lstStyle/>
                    <a:p>
                      <a:r>
                        <a:rPr sz="1800" b="0">
                          <a:solidFill>
                            <a:srgbClr val="353638"/>
                          </a:solidFill>
                        </a:rPr>
                        <a:t>Fast communication</a:t>
                      </a:r>
                    </a:p>
                  </a:txBody>
                  <a:tcPr anchor="ctr" marL="118872" marR="82296" marT="54864" marB="54864">
                    <a:solidFill>
                      <a:srgbClr val="F7F3EC"/>
                    </a:solidFill>
                  </a:tcPr>
                </a:tc>
              </a:tr>
              <a:tr h="987552">
                <a:tc>
                  <a:txBody>
                    <a:bodyPr/>
                    <a:lstStyle/>
                    <a:p>
                      <a:r>
                        <a:rPr sz="1800" b="1">
                          <a:solidFill>
                            <a:srgbClr val="8E6F3E"/>
                          </a:solidFill>
                        </a:rPr>
                        <a:t>UML 2.5.1</a:t>
                      </a:r>
                    </a:p>
                  </a:txBody>
                  <a:tcPr anchor="ctr" marL="118872" marR="82296" marT="54864" marB="54864">
                    <a:solidFill>
                      <a:srgbClr val="F7F3EC"/>
                    </a:solidFill>
                  </a:tcPr>
                </a:tc>
                <a:tc>
                  <a:txBody>
                    <a:bodyPr/>
                    <a:lstStyle/>
                    <a:p>
                      <a:r>
                        <a:rPr sz="1800" b="0">
                          <a:solidFill>
                            <a:srgbClr val="353638"/>
                          </a:solidFill>
                        </a:rPr>
                        <a:t>Standardized elements + relations</a:t>
                      </a:r>
                    </a:p>
                  </a:txBody>
                  <a:tcPr anchor="ctr" marL="118872" marR="82296" marT="54864" marB="54864">
                    <a:solidFill>
                      <a:srgbClr val="F7F3EC"/>
                    </a:solidFill>
                  </a:tcPr>
                </a:tc>
                <a:tc>
                  <a:txBody>
                    <a:bodyPr/>
                    <a:lstStyle/>
                    <a:p>
                      <a:r>
                        <a:rPr sz="1800" b="0">
                          <a:solidFill>
                            <a:srgbClr val="353638"/>
                          </a:solidFill>
                        </a:rPr>
                        <a:t>Notation + project context</a:t>
                      </a:r>
                    </a:p>
                  </a:txBody>
                  <a:tcPr anchor="ctr" marL="118872" marR="82296" marT="54864" marB="54864">
                    <a:solidFill>
                      <a:srgbClr val="F7F3EC"/>
                    </a:solidFill>
                  </a:tcPr>
                </a:tc>
                <a:tc>
                  <a:txBody>
                    <a:bodyPr/>
                    <a:lstStyle/>
                    <a:p>
                      <a:r>
                        <a:rPr sz="1800" b="0">
                          <a:solidFill>
                            <a:srgbClr val="353638"/>
                          </a:solidFill>
                        </a:rPr>
                        <a:t>Shared interpretation</a:t>
                      </a:r>
                    </a:p>
                  </a:txBody>
                  <a:tcPr anchor="ctr" marL="118872" marR="82296" marT="54864" marB="54864">
                    <a:solidFill>
                      <a:srgbClr val="F7F3EC"/>
                    </a:solidFill>
                  </a:tcPr>
                </a:tc>
              </a:tr>
              <a:tr h="987552">
                <a:tc>
                  <a:txBody>
                    <a:bodyPr/>
                    <a:lstStyle/>
                    <a:p>
                      <a:r>
                        <a:rPr sz="1800" b="1">
                          <a:solidFill>
                            <a:srgbClr val="8E6F3E"/>
                          </a:solidFill>
                        </a:rPr>
                        <a:t>OpenAPI / JSON Schema</a:t>
                      </a:r>
                    </a:p>
                  </a:txBody>
                  <a:tcPr anchor="ctr" marL="118872" marR="82296" marT="54864" marB="54864">
                    <a:solidFill>
                      <a:srgbClr val="F7F3EC"/>
                    </a:solidFill>
                  </a:tcPr>
                </a:tc>
                <a:tc>
                  <a:txBody>
                    <a:bodyPr/>
                    <a:lstStyle/>
                    <a:p>
                      <a:r>
                        <a:rPr sz="1800" b="0">
                          <a:solidFill>
                            <a:srgbClr val="353638"/>
                          </a:solidFill>
                        </a:rPr>
                        <a:t>Machine-readable structure + constraints</a:t>
                      </a:r>
                    </a:p>
                  </a:txBody>
                  <a:tcPr anchor="ctr" marL="118872" marR="82296" marT="54864" marB="54864">
                    <a:solidFill>
                      <a:srgbClr val="F7F3EC"/>
                    </a:solidFill>
                  </a:tcPr>
                </a:tc>
                <a:tc>
                  <a:txBody>
                    <a:bodyPr/>
                    <a:lstStyle/>
                    <a:p>
                      <a:r>
                        <a:rPr sz="1800" b="0">
                          <a:solidFill>
                            <a:srgbClr val="353638"/>
                          </a:solidFill>
                        </a:rPr>
                        <a:t>Domain intent remains contextual</a:t>
                      </a:r>
                    </a:p>
                  </a:txBody>
                  <a:tcPr anchor="ctr" marL="118872" marR="82296" marT="54864" marB="54864">
                    <a:solidFill>
                      <a:srgbClr val="F7F3EC"/>
                    </a:solidFill>
                  </a:tcPr>
                </a:tc>
                <a:tc>
                  <a:txBody>
                    <a:bodyPr/>
                    <a:lstStyle/>
                    <a:p>
                      <a:r>
                        <a:rPr sz="1800" b="0">
                          <a:solidFill>
                            <a:srgbClr val="353638"/>
                          </a:solidFill>
                        </a:rPr>
                        <a:t>Validation + transformation</a:t>
                      </a:r>
                    </a:p>
                  </a:txBody>
                  <a:tcPr anchor="ctr" marL="118872" marR="82296" marT="54864" marB="54864">
                    <a:solidFill>
                      <a:srgbClr val="F7F3EC"/>
                    </a:solidFill>
                  </a:tcPr>
                </a:tc>
              </a:tr>
              <a:tr h="987552">
                <a:tc>
                  <a:txBody>
                    <a:bodyPr/>
                    <a:lstStyle/>
                    <a:p>
                      <a:r>
                        <a:rPr sz="1800" b="1">
                          <a:solidFill>
                            <a:srgbClr val="8E6F3E"/>
                          </a:solidFill>
                        </a:rPr>
                        <a:t>SysML v2 + KerML</a:t>
                      </a:r>
                    </a:p>
                  </a:txBody>
                  <a:tcPr anchor="ctr" marL="118872" marR="82296" marT="54864" marB="54864">
                    <a:solidFill>
                      <a:srgbClr val="F7F3EC"/>
                    </a:solidFill>
                  </a:tcPr>
                </a:tc>
                <a:tc>
                  <a:txBody>
                    <a:bodyPr/>
                    <a:lstStyle/>
                    <a:p>
                      <a:r>
                        <a:rPr sz="1800" b="0">
                          <a:solidFill>
                            <a:srgbClr val="353638"/>
                          </a:solidFill>
                        </a:rPr>
                        <a:t>Language-defined semantics</a:t>
                      </a:r>
                    </a:p>
                  </a:txBody>
                  <a:tcPr anchor="ctr" marL="118872" marR="82296" marT="54864" marB="54864">
                    <a:solidFill>
                      <a:srgbClr val="F7F3EC"/>
                    </a:solidFill>
                  </a:tcPr>
                </a:tc>
                <a:tc>
                  <a:txBody>
                    <a:bodyPr/>
                    <a:lstStyle/>
                    <a:p>
                      <a:r>
                        <a:rPr sz="1800" b="0">
                          <a:solidFill>
                            <a:srgbClr val="353638"/>
                          </a:solidFill>
                        </a:rPr>
                        <a:t>Language + tool knowledge</a:t>
                      </a:r>
                    </a:p>
                  </a:txBody>
                  <a:tcPr anchor="ctr" marL="118872" marR="82296" marT="54864" marB="54864">
                    <a:solidFill>
                      <a:srgbClr val="F7F3EC"/>
                    </a:solidFill>
                  </a:tcPr>
                </a:tc>
                <a:tc>
                  <a:txBody>
                    <a:bodyPr/>
                    <a:lstStyle/>
                    <a:p>
                      <a:r>
                        <a:rPr sz="1800" b="0">
                          <a:solidFill>
                            <a:srgbClr val="353638"/>
                          </a:solidFill>
                        </a:rPr>
                        <a:t>Query + analysis + composition</a:t>
                      </a:r>
                    </a:p>
                  </a:txBody>
                  <a:tcPr anchor="ctr" marL="118872" marR="82296" marT="54864" marB="54864">
                    <a:solidFill>
                      <a:srgbClr val="F7F3EC"/>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86D28-52C7-2868-C971-96E8B012E02E}"/>
            </a:ext>
          </a:extLst>
        </p:cNvPr>
        <p:cNvGrpSpPr/>
        <p:nvPr/>
      </p:nvGrpSpPr>
      <p:grpSpPr>
        <a:xfrm>
          <a:off x="0" y="0"/>
          <a:ext cx="0" cy="0"/>
          <a:chOff x="0" y="0"/>
          <a:chExt cx="0" cy="0"/>
        </a:xfrm>
      </p:grpSpPr>
      <p:sp>
        <p:nvSpPr>
          <p:cNvPr id="100" name="SectionLabel">
            <a:extLst>
              <a:ext uri="{FF2B5EF4-FFF2-40B4-BE49-F238E27FC236}">
                <a16:creationId xmlns:a16="http://schemas.microsoft.com/office/drawing/2014/main" id="{50258CF4-7888-2BCF-AAAF-481A37A88DE1}"/>
              </a:ext>
            </a:extLst>
          </p:cNvPr>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2</a:t>
            </a:r>
          </a:p>
        </p:txBody>
      </p:sp>
      <p:sp>
        <p:nvSpPr>
          <p:cNvPr id="2" name="Title 1">
            <a:extLst>
              <a:ext uri="{FF2B5EF4-FFF2-40B4-BE49-F238E27FC236}">
                <a16:creationId xmlns:a16="http://schemas.microsoft.com/office/drawing/2014/main" id="{DC850D57-C430-D53D-578F-C13F71184F2F}"/>
              </a:ext>
            </a:extLst>
          </p:cNvPr>
          <p:cNvSpPr>
            <a:spLocks noGrp="1"/>
          </p:cNvSpPr>
          <p:nvPr>
            <p:ph type="title"/>
          </p:nvPr>
        </p:nvSpPr>
        <p:spPr>
          <a:xfrm>
            <a:off x="685800" y="1700784"/>
            <a:ext cx="7772400" cy="1005840"/>
          </a:xfrm>
        </p:spPr>
        <p:txBody>
          <a:bodyPr>
            <a:normAutofit fontScale="90000"/>
          </a:bodyPr>
          <a:lstStyle/>
          <a:p>
            <a:pPr algn="ctr">
              <a:buNone/>
              <a:defRPr b="0"/>
            </a:pPr>
            <a:r>
              <a:rPr lang="en-US" sz="4000" b="0" i="0" dirty="0">
                <a:solidFill>
                  <a:srgbClr val="000000"/>
                </a:solidFill>
              </a:rPr>
              <a:t>Engineering with Semantic Models</a:t>
            </a:r>
          </a:p>
        </p:txBody>
      </p:sp>
      <p:sp>
        <p:nvSpPr>
          <p:cNvPr id="3" name="Slide Number Placeholder 3">
            <a:extLst>
              <a:ext uri="{FF2B5EF4-FFF2-40B4-BE49-F238E27FC236}">
                <a16:creationId xmlns:a16="http://schemas.microsoft.com/office/drawing/2014/main" id="{3C3F00F5-76EA-016A-8CA9-2B6E53A4BEF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1" name="Question">
            <a:extLst>
              <a:ext uri="{FF2B5EF4-FFF2-40B4-BE49-F238E27FC236}">
                <a16:creationId xmlns:a16="http://schemas.microsoft.com/office/drawing/2014/main" id="{2AA87FCB-8D49-AC14-3216-7C7C497B32D6}"/>
              </a:ext>
            </a:extLst>
          </p:cNvPr>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What can we do because the model has meaning?</a:t>
            </a:r>
          </a:p>
        </p:txBody>
      </p:sp>
      <p:sp>
        <p:nvSpPr>
          <p:cNvPr id="103" name="Rule">
            <a:extLst>
              <a:ext uri="{FF2B5EF4-FFF2-40B4-BE49-F238E27FC236}">
                <a16:creationId xmlns:a16="http://schemas.microsoft.com/office/drawing/2014/main" id="{F2FE5A5C-1315-D099-741E-4E7639DE3760}"/>
              </a:ext>
            </a:extLst>
          </p:cNvPr>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1187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What semantics buys</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274321" y="2574036"/>
            <a:ext cx="1828800" cy="118872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05000"/>
              </a:lnSpc>
            </a:pPr>
            <a:r>
              <a:rPr sz="2000" b="1" i="0">
                <a:solidFill>
                  <a:srgbClr val="FFFFFF"/>
                </a:solidFill>
                <a:latin typeface="Calibri"/>
              </a:rPr>
              <a:t>SEMANTIC</a:t>
            </a:r>
          </a:p>
          <a:p>
            <a:pPr algn="ctr">
              <a:lnSpc>
                <a:spcPct val="105000"/>
              </a:lnSpc>
            </a:pPr>
            <a:r>
              <a:rPr sz="2000" b="1" i="0">
                <a:solidFill>
                  <a:srgbClr val="FFFFFF"/>
                </a:solidFill>
                <a:latin typeface="Calibri"/>
              </a:rPr>
              <a:t>MODEL</a:t>
            </a:r>
          </a:p>
        </p:txBody>
      </p:sp>
      <p:sp>
        <p:nvSpPr>
          <p:cNvPr id="6" name="Rectangle 5"/>
          <p:cNvSpPr/>
          <p:nvPr/>
        </p:nvSpPr>
        <p:spPr>
          <a:xfrm>
            <a:off x="3017520" y="1051560"/>
            <a:ext cx="1371600" cy="50292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query</a:t>
            </a:r>
          </a:p>
        </p:txBody>
      </p:sp>
      <p:sp>
        <p:nvSpPr>
          <p:cNvPr id="7" name="Rectangle 6"/>
          <p:cNvSpPr/>
          <p:nvPr/>
        </p:nvSpPr>
        <p:spPr>
          <a:xfrm>
            <a:off x="4467478" y="960120"/>
            <a:ext cx="4617721" cy="68580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95000"/>
              </a:lnSpc>
            </a:pPr>
            <a:r>
              <a:rPr sz="2000" b="0" i="1" dirty="0">
                <a:solidFill>
                  <a:srgbClr val="353638"/>
                </a:solidFill>
                <a:latin typeface="Calibri"/>
              </a:rPr>
              <a:t>“Which buffers does the radio stack</a:t>
            </a:r>
            <a:r>
              <a:rPr lang="en-US" sz="2000" b="0" i="1" dirty="0">
                <a:solidFill>
                  <a:srgbClr val="353638"/>
                </a:solidFill>
                <a:latin typeface="Calibri"/>
              </a:rPr>
              <a:t> </a:t>
            </a:r>
            <a:r>
              <a:rPr sz="2000" b="0" i="1" dirty="0">
                <a:solidFill>
                  <a:srgbClr val="353638"/>
                </a:solidFill>
                <a:latin typeface="Calibri"/>
              </a:rPr>
              <a:t>own?”</a:t>
            </a:r>
          </a:p>
        </p:txBody>
      </p:sp>
      <p:sp>
        <p:nvSpPr>
          <p:cNvPr id="9" name="Rectangle 8"/>
          <p:cNvSpPr/>
          <p:nvPr/>
        </p:nvSpPr>
        <p:spPr>
          <a:xfrm>
            <a:off x="3017520" y="1984248"/>
            <a:ext cx="1371600" cy="50292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compose</a:t>
            </a:r>
          </a:p>
        </p:txBody>
      </p:sp>
      <p:sp>
        <p:nvSpPr>
          <p:cNvPr id="10" name="Rectangle 9"/>
          <p:cNvSpPr/>
          <p:nvPr/>
        </p:nvSpPr>
        <p:spPr>
          <a:xfrm>
            <a:off x="4467478" y="1919587"/>
            <a:ext cx="4558919" cy="68580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95000"/>
              </a:lnSpc>
            </a:pPr>
            <a:r>
              <a:rPr sz="2000" b="0" i="1" dirty="0">
                <a:solidFill>
                  <a:srgbClr val="353638"/>
                </a:solidFill>
                <a:latin typeface="Calibri"/>
              </a:rPr>
              <a:t>“Does an optional component feed an essential one?”</a:t>
            </a:r>
          </a:p>
        </p:txBody>
      </p:sp>
      <p:sp>
        <p:nvSpPr>
          <p:cNvPr id="12" name="Rectangle 11"/>
          <p:cNvSpPr/>
          <p:nvPr/>
        </p:nvSpPr>
        <p:spPr>
          <a:xfrm>
            <a:off x="3017520" y="2916936"/>
            <a:ext cx="1371600" cy="50292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analyze</a:t>
            </a:r>
          </a:p>
        </p:txBody>
      </p:sp>
      <p:sp>
        <p:nvSpPr>
          <p:cNvPr id="13" name="Rectangle 12"/>
          <p:cNvSpPr/>
          <p:nvPr/>
        </p:nvSpPr>
        <p:spPr>
          <a:xfrm>
            <a:off x="4467478" y="2837252"/>
            <a:ext cx="4558918" cy="68580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95000"/>
              </a:lnSpc>
            </a:pPr>
            <a:r>
              <a:rPr sz="2000" b="0" i="1" dirty="0">
                <a:solidFill>
                  <a:srgbClr val="353638"/>
                </a:solidFill>
                <a:latin typeface="Calibri"/>
              </a:rPr>
              <a:t>“Do allocations fit the 256 KiB budget?”</a:t>
            </a:r>
          </a:p>
        </p:txBody>
      </p:sp>
      <p:sp>
        <p:nvSpPr>
          <p:cNvPr id="15" name="Rectangle 14"/>
          <p:cNvSpPr/>
          <p:nvPr/>
        </p:nvSpPr>
        <p:spPr>
          <a:xfrm>
            <a:off x="3017520" y="3849624"/>
            <a:ext cx="1371600" cy="50292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validate</a:t>
            </a:r>
          </a:p>
        </p:txBody>
      </p:sp>
      <p:sp>
        <p:nvSpPr>
          <p:cNvPr id="16" name="Rectangle 15"/>
          <p:cNvSpPr/>
          <p:nvPr/>
        </p:nvSpPr>
        <p:spPr>
          <a:xfrm>
            <a:off x="4467478" y="3753612"/>
            <a:ext cx="4558918" cy="68580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95000"/>
              </a:lnSpc>
            </a:pPr>
            <a:r>
              <a:rPr sz="2000" b="0" i="1" dirty="0">
                <a:solidFill>
                  <a:srgbClr val="353638"/>
                </a:solidFill>
                <a:latin typeface="Calibri"/>
              </a:rPr>
              <a:t>“Is this comparison semantically valid?”</a:t>
            </a:r>
          </a:p>
        </p:txBody>
      </p:sp>
      <p:sp>
        <p:nvSpPr>
          <p:cNvPr id="18" name="Rectangle 17"/>
          <p:cNvSpPr/>
          <p:nvPr/>
        </p:nvSpPr>
        <p:spPr>
          <a:xfrm>
            <a:off x="3017520" y="4782312"/>
            <a:ext cx="1371600" cy="50292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generate</a:t>
            </a:r>
          </a:p>
        </p:txBody>
      </p:sp>
      <p:sp>
        <p:nvSpPr>
          <p:cNvPr id="19" name="Rectangle 18"/>
          <p:cNvSpPr/>
          <p:nvPr/>
        </p:nvSpPr>
        <p:spPr>
          <a:xfrm>
            <a:off x="4467478" y="4690872"/>
            <a:ext cx="4558918" cy="68580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95000"/>
              </a:lnSpc>
            </a:pPr>
            <a:r>
              <a:rPr sz="2000" b="0" i="1">
                <a:solidFill>
                  <a:srgbClr val="353638"/>
                </a:solidFill>
                <a:latin typeface="Calibri"/>
              </a:rPr>
              <a:t>“Emit interface types from the schema.”</a:t>
            </a:r>
          </a:p>
        </p:txBody>
      </p:sp>
      <p:sp>
        <p:nvSpPr>
          <p:cNvPr id="21" name="Rectangle 20"/>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Selected meanings become machine-operable.</a:t>
            </a:r>
          </a:p>
        </p:txBody>
      </p:sp>
      <p:sp>
        <p:nvSpPr>
          <p:cNvPr id="22" name="TextBox 21"/>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9</a:t>
            </a:r>
          </a:p>
        </p:txBody>
      </p:sp>
      <p:pic>
        <p:nvPicPr>
          <p:cNvPr id="23" name="Picture 22" descr="image1.png"/>
          <p:cNvPicPr>
            <a:picLocks noChangeAspect="1"/>
          </p:cNvPicPr>
          <p:nvPr/>
        </p:nvPicPr>
        <p:blipFill>
          <a:blip r:embed="rId3"/>
          <a:stretch>
            <a:fillRect/>
          </a:stretch>
        </p:blipFill>
        <p:spPr>
          <a:xfrm>
            <a:off x="8759952" y="6638544"/>
            <a:ext cx="325247" cy="173736"/>
          </a:xfrm>
          <a:prstGeom prst="rect">
            <a:avLst/>
          </a:prstGeom>
        </p:spPr>
      </p:pic>
      <p:cxnSp>
        <p:nvCxnSpPr>
          <p:cNvPr id="27" name="Elbow Connector 26">
            <a:extLst>
              <a:ext uri="{FF2B5EF4-FFF2-40B4-BE49-F238E27FC236}">
                <a16:creationId xmlns:a16="http://schemas.microsoft.com/office/drawing/2014/main" id="{6E885D22-077E-FAE3-B368-4EF985E56A1E}"/>
              </a:ext>
            </a:extLst>
          </p:cNvPr>
          <p:cNvCxnSpPr>
            <a:stCxn id="4" idx="3"/>
            <a:endCxn id="6" idx="1"/>
          </p:cNvCxnSpPr>
          <p:nvPr/>
        </p:nvCxnSpPr>
        <p:spPr>
          <a:xfrm flipV="1">
            <a:off x="2103121" y="1303020"/>
            <a:ext cx="914399" cy="1865376"/>
          </a:xfrm>
          <a:prstGeom prst="bentConnector3">
            <a:avLst/>
          </a:prstGeom>
          <a:ln>
            <a:solidFill>
              <a:schemeClr val="bg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Elbow Connector 27">
            <a:extLst>
              <a:ext uri="{FF2B5EF4-FFF2-40B4-BE49-F238E27FC236}">
                <a16:creationId xmlns:a16="http://schemas.microsoft.com/office/drawing/2014/main" id="{B6AA5FE8-723C-BF3D-4809-7CF89E49B63E}"/>
              </a:ext>
            </a:extLst>
          </p:cNvPr>
          <p:cNvCxnSpPr>
            <a:cxnSpLocks/>
            <a:stCxn id="4" idx="3"/>
            <a:endCxn id="9" idx="1"/>
          </p:cNvCxnSpPr>
          <p:nvPr/>
        </p:nvCxnSpPr>
        <p:spPr>
          <a:xfrm flipV="1">
            <a:off x="2103121" y="2235708"/>
            <a:ext cx="914399" cy="932688"/>
          </a:xfrm>
          <a:prstGeom prst="bentConnector3">
            <a:avLst>
              <a:gd name="adj1" fmla="val 50000"/>
            </a:avLst>
          </a:prstGeom>
          <a:ln>
            <a:solidFill>
              <a:schemeClr val="bg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Elbow Connector 31">
            <a:extLst>
              <a:ext uri="{FF2B5EF4-FFF2-40B4-BE49-F238E27FC236}">
                <a16:creationId xmlns:a16="http://schemas.microsoft.com/office/drawing/2014/main" id="{05479FA4-A0A6-1068-447E-5435D5C2B90D}"/>
              </a:ext>
            </a:extLst>
          </p:cNvPr>
          <p:cNvCxnSpPr>
            <a:cxnSpLocks/>
            <a:endCxn id="12" idx="1"/>
          </p:cNvCxnSpPr>
          <p:nvPr/>
        </p:nvCxnSpPr>
        <p:spPr>
          <a:xfrm>
            <a:off x="2103121" y="3163824"/>
            <a:ext cx="914399" cy="4572"/>
          </a:xfrm>
          <a:prstGeom prst="bentConnector3">
            <a:avLst>
              <a:gd name="adj1" fmla="val 50000"/>
            </a:avLst>
          </a:prstGeom>
          <a:ln>
            <a:solidFill>
              <a:schemeClr val="bg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Elbow Connector 34">
            <a:extLst>
              <a:ext uri="{FF2B5EF4-FFF2-40B4-BE49-F238E27FC236}">
                <a16:creationId xmlns:a16="http://schemas.microsoft.com/office/drawing/2014/main" id="{A53A2F16-3D1A-1036-A54B-40823BE5AA39}"/>
              </a:ext>
            </a:extLst>
          </p:cNvPr>
          <p:cNvCxnSpPr>
            <a:cxnSpLocks/>
            <a:stCxn id="4" idx="3"/>
            <a:endCxn id="15" idx="1"/>
          </p:cNvCxnSpPr>
          <p:nvPr/>
        </p:nvCxnSpPr>
        <p:spPr>
          <a:xfrm>
            <a:off x="2103121" y="3168396"/>
            <a:ext cx="914399" cy="932688"/>
          </a:xfrm>
          <a:prstGeom prst="bentConnector3">
            <a:avLst>
              <a:gd name="adj1" fmla="val 50000"/>
            </a:avLst>
          </a:prstGeom>
          <a:ln>
            <a:solidFill>
              <a:schemeClr val="bg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Elbow Connector 37">
            <a:extLst>
              <a:ext uri="{FF2B5EF4-FFF2-40B4-BE49-F238E27FC236}">
                <a16:creationId xmlns:a16="http://schemas.microsoft.com/office/drawing/2014/main" id="{182DE1A3-A702-B10D-A823-EC9F9F3F3F99}"/>
              </a:ext>
            </a:extLst>
          </p:cNvPr>
          <p:cNvCxnSpPr>
            <a:cxnSpLocks/>
            <a:stCxn id="4" idx="3"/>
            <a:endCxn id="18" idx="1"/>
          </p:cNvCxnSpPr>
          <p:nvPr/>
        </p:nvCxnSpPr>
        <p:spPr>
          <a:xfrm>
            <a:off x="2103121" y="3168396"/>
            <a:ext cx="914399" cy="1865376"/>
          </a:xfrm>
          <a:prstGeom prst="bentConnector3">
            <a:avLst>
              <a:gd name="adj1" fmla="val 50000"/>
            </a:avLst>
          </a:prstGeom>
          <a:ln>
            <a:solidFill>
              <a:schemeClr val="bg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334" y="215884"/>
            <a:ext cx="9241971" cy="369332"/>
          </a:xfrm>
          <a:prstGeom prst="rect">
            <a:avLst/>
          </a:prstGeom>
          <a:noFill/>
        </p:spPr>
        <p:txBody>
          <a:bodyPr wrap="square" lIns="0" tIns="0" rIns="0" bIns="0" anchor="ctr">
            <a:spAutoFit/>
          </a:bodyPr>
          <a:lstStyle/>
          <a:p>
            <a:pPr algn="l"/>
            <a:r>
              <a:rPr sz="2400" b="0" i="0" spc="140" dirty="0">
                <a:solidFill>
                  <a:srgbClr val="353638"/>
                </a:solidFill>
                <a:latin typeface="Calibri"/>
              </a:rPr>
              <a:t>If machines understand the model, why not generate the code?</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1005840"/>
            <a:ext cx="8046720" cy="307777"/>
          </a:xfrm>
          <a:prstGeom prst="rect">
            <a:avLst/>
          </a:prstGeom>
          <a:noFill/>
        </p:spPr>
        <p:txBody>
          <a:bodyPr wrap="square" lIns="0" tIns="0" rIns="0" bIns="0" anchor="t">
            <a:spAutoFit/>
          </a:bodyPr>
          <a:lstStyle/>
          <a:p>
            <a:pPr algn="l"/>
            <a:r>
              <a:rPr sz="2000" b="1" i="0" dirty="0">
                <a:solidFill>
                  <a:srgbClr val="5C4826"/>
                </a:solidFill>
                <a:latin typeface="Calibri"/>
              </a:rPr>
              <a:t>Sometimes we should</a:t>
            </a:r>
            <a:r>
              <a:rPr lang="en-US" sz="2000" b="1" i="0" dirty="0">
                <a:solidFill>
                  <a:srgbClr val="5C4826"/>
                </a:solidFill>
                <a:latin typeface="Calibri"/>
              </a:rPr>
              <a:t> (and do)</a:t>
            </a:r>
            <a:endParaRPr sz="2000" b="1" i="0" dirty="0">
              <a:solidFill>
                <a:srgbClr val="5C4826"/>
              </a:solidFill>
              <a:latin typeface="Calibri"/>
            </a:endParaRPr>
          </a:p>
        </p:txBody>
      </p:sp>
      <p:sp>
        <p:nvSpPr>
          <p:cNvPr id="5" name="Rectangle 4"/>
          <p:cNvSpPr/>
          <p:nvPr/>
        </p:nvSpPr>
        <p:spPr>
          <a:xfrm>
            <a:off x="548640" y="2112264"/>
            <a:ext cx="3886200" cy="2276855"/>
          </a:xfrm>
          <a:prstGeom prst="rect">
            <a:avLst/>
          </a:prstGeom>
          <a:noFill/>
          <a:ln w="12700">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548640" y="1411668"/>
            <a:ext cx="4630783" cy="276999"/>
          </a:xfrm>
          <a:prstGeom prst="rect">
            <a:avLst/>
          </a:prstGeom>
          <a:noFill/>
        </p:spPr>
        <p:txBody>
          <a:bodyPr wrap="square" lIns="0" tIns="0" rIns="0" bIns="0" anchor="t">
            <a:spAutoFit/>
          </a:bodyPr>
          <a:lstStyle/>
          <a:p>
            <a:pPr algn="l"/>
            <a:r>
              <a:rPr lang="en-US" sz="1800" b="1" i="0" spc="50" dirty="0">
                <a:solidFill>
                  <a:srgbClr val="8E6F3E"/>
                </a:solidFill>
                <a:latin typeface="Calibri"/>
              </a:rPr>
              <a:t>Generate what the model determines</a:t>
            </a:r>
            <a:endParaRPr sz="1800" b="1" i="0" spc="50" dirty="0">
              <a:solidFill>
                <a:srgbClr val="8E6F3E"/>
              </a:solidFill>
              <a:latin typeface="Calibri"/>
            </a:endParaRPr>
          </a:p>
        </p:txBody>
      </p:sp>
      <p:sp>
        <p:nvSpPr>
          <p:cNvPr id="7" name="TextBox 6"/>
          <p:cNvSpPr txBox="1"/>
          <p:nvPr/>
        </p:nvSpPr>
        <p:spPr>
          <a:xfrm>
            <a:off x="754380" y="1759421"/>
            <a:ext cx="3474720" cy="2041328"/>
          </a:xfrm>
          <a:prstGeom prst="rect">
            <a:avLst/>
          </a:prstGeom>
          <a:noFill/>
        </p:spPr>
        <p:txBody>
          <a:bodyPr wrap="square" lIns="0" tIns="0" rIns="0" bIns="0" anchor="t">
            <a:spAutoFit/>
          </a:bodyPr>
          <a:lstStyle/>
          <a:p>
            <a:pPr marL="342900" indent="-342900" algn="l">
              <a:lnSpc>
                <a:spcPct val="135000"/>
              </a:lnSpc>
              <a:buFont typeface="Arial" panose="020B0604020202020204" pitchFamily="34" charset="0"/>
              <a:buChar char="•"/>
            </a:pPr>
            <a:r>
              <a:rPr sz="2000" b="0" i="0" dirty="0">
                <a:solidFill>
                  <a:srgbClr val="353638"/>
                </a:solidFill>
                <a:latin typeface="Calibri"/>
              </a:rPr>
              <a:t>configuration</a:t>
            </a:r>
          </a:p>
          <a:p>
            <a:pPr marL="342900" indent="-342900" algn="l">
              <a:lnSpc>
                <a:spcPct val="135000"/>
              </a:lnSpc>
              <a:buFont typeface="Arial" panose="020B0604020202020204" pitchFamily="34" charset="0"/>
              <a:buChar char="•"/>
            </a:pPr>
            <a:r>
              <a:rPr sz="2000" b="0" i="0" dirty="0">
                <a:solidFill>
                  <a:srgbClr val="353638"/>
                </a:solidFill>
                <a:latin typeface="Calibri"/>
              </a:rPr>
              <a:t>interfaces and schemas</a:t>
            </a:r>
          </a:p>
          <a:p>
            <a:pPr marL="342900" indent="-342900" algn="l">
              <a:lnSpc>
                <a:spcPct val="135000"/>
              </a:lnSpc>
              <a:buFont typeface="Arial" panose="020B0604020202020204" pitchFamily="34" charset="0"/>
              <a:buChar char="•"/>
            </a:pPr>
            <a:r>
              <a:rPr sz="2000" b="0" i="0" dirty="0">
                <a:solidFill>
                  <a:srgbClr val="353638"/>
                </a:solidFill>
                <a:latin typeface="Calibri"/>
              </a:rPr>
              <a:t>state-machine fragments</a:t>
            </a:r>
          </a:p>
          <a:p>
            <a:pPr marL="342900" indent="-342900" algn="l">
              <a:lnSpc>
                <a:spcPct val="135000"/>
              </a:lnSpc>
              <a:buFont typeface="Arial" panose="020B0604020202020204" pitchFamily="34" charset="0"/>
              <a:buChar char="•"/>
            </a:pPr>
            <a:r>
              <a:rPr sz="2000" b="0" i="0" dirty="0">
                <a:solidFill>
                  <a:srgbClr val="353638"/>
                </a:solidFill>
                <a:latin typeface="Calibri"/>
              </a:rPr>
              <a:t>deployment artifacts</a:t>
            </a:r>
          </a:p>
          <a:p>
            <a:pPr marL="342900" indent="-342900" algn="l">
              <a:lnSpc>
                <a:spcPct val="135000"/>
              </a:lnSpc>
              <a:buFont typeface="Arial" panose="020B0604020202020204" pitchFamily="34" charset="0"/>
              <a:buChar char="•"/>
            </a:pPr>
            <a:r>
              <a:rPr lang="en-US" sz="2000" b="0" i="0" dirty="0">
                <a:solidFill>
                  <a:srgbClr val="353638"/>
                </a:solidFill>
                <a:latin typeface="Calibri"/>
              </a:rPr>
              <a:t>"</a:t>
            </a:r>
            <a:r>
              <a:rPr sz="2000" b="0" i="0" dirty="0">
                <a:solidFill>
                  <a:srgbClr val="353638"/>
                </a:solidFill>
                <a:latin typeface="Calibri"/>
              </a:rPr>
              <a:t>boilerplate</a:t>
            </a:r>
            <a:r>
              <a:rPr lang="en-US" sz="2000" b="0" i="0" dirty="0">
                <a:solidFill>
                  <a:srgbClr val="353638"/>
                </a:solidFill>
                <a:latin typeface="Calibri"/>
              </a:rPr>
              <a:t>"</a:t>
            </a:r>
            <a:endParaRPr sz="2000" b="0" i="0" dirty="0">
              <a:solidFill>
                <a:srgbClr val="353638"/>
              </a:solidFill>
              <a:latin typeface="Calibri"/>
            </a:endParaRPr>
          </a:p>
        </p:txBody>
      </p:sp>
      <p:sp>
        <p:nvSpPr>
          <p:cNvPr id="8" name="Rectangle 7"/>
          <p:cNvSpPr/>
          <p:nvPr/>
        </p:nvSpPr>
        <p:spPr>
          <a:xfrm>
            <a:off x="4846320" y="1783080"/>
            <a:ext cx="3749039"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0" i="0">
                <a:solidFill>
                  <a:srgbClr val="5C4826"/>
                </a:solidFill>
                <a:latin typeface="Calibri"/>
              </a:rPr>
              <a:t>Want the generator to decide less</a:t>
            </a:r>
          </a:p>
        </p:txBody>
      </p:sp>
      <p:sp>
        <p:nvSpPr>
          <p:cNvPr id="9" name="Down Arrow 8"/>
          <p:cNvSpPr/>
          <p:nvPr/>
        </p:nvSpPr>
        <p:spPr>
          <a:xfrm>
            <a:off x="6629400" y="2313432"/>
            <a:ext cx="182880"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601399" y="2564893"/>
            <a:ext cx="4238879"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0" i="0" dirty="0">
                <a:solidFill>
                  <a:srgbClr val="5C4826"/>
                </a:solidFill>
                <a:latin typeface="Calibri"/>
              </a:rPr>
              <a:t>The </a:t>
            </a:r>
            <a:r>
              <a:rPr lang="en-US" sz="1800" b="0" i="0" dirty="0">
                <a:solidFill>
                  <a:srgbClr val="5C4826"/>
                </a:solidFill>
                <a:latin typeface="Calibri"/>
              </a:rPr>
              <a:t>engineering </a:t>
            </a:r>
            <a:r>
              <a:rPr sz="1800" b="0" i="0" dirty="0">
                <a:solidFill>
                  <a:srgbClr val="5C4826"/>
                </a:solidFill>
                <a:latin typeface="Calibri"/>
              </a:rPr>
              <a:t>model must decide more</a:t>
            </a:r>
          </a:p>
        </p:txBody>
      </p:sp>
      <p:sp>
        <p:nvSpPr>
          <p:cNvPr id="11" name="Down Arrow 10"/>
          <p:cNvSpPr/>
          <p:nvPr/>
        </p:nvSpPr>
        <p:spPr>
          <a:xfrm>
            <a:off x="6629400" y="3108960"/>
            <a:ext cx="182880"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846320" y="3374136"/>
            <a:ext cx="3749039"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0" i="0">
                <a:solidFill>
                  <a:srgbClr val="5C4826"/>
                </a:solidFill>
                <a:latin typeface="Calibri"/>
              </a:rPr>
              <a:t>More realization encoded in the model</a:t>
            </a:r>
          </a:p>
        </p:txBody>
      </p:sp>
      <p:sp>
        <p:nvSpPr>
          <p:cNvPr id="13" name="Down Arrow 12"/>
          <p:cNvSpPr/>
          <p:nvPr/>
        </p:nvSpPr>
        <p:spPr>
          <a:xfrm>
            <a:off x="6629400" y="3904487"/>
            <a:ext cx="182880"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846320" y="4169663"/>
            <a:ext cx="3749039" cy="83667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00000"/>
              </a:lnSpc>
            </a:pPr>
            <a:r>
              <a:rPr sz="1800" b="1" i="0" dirty="0">
                <a:solidFill>
                  <a:srgbClr val="FFFFFF"/>
                </a:solidFill>
                <a:latin typeface="Calibri"/>
              </a:rPr>
              <a:t>At the limit: you have built another</a:t>
            </a:r>
          </a:p>
          <a:p>
            <a:pPr algn="ctr">
              <a:lnSpc>
                <a:spcPct val="100000"/>
              </a:lnSpc>
            </a:pPr>
            <a:r>
              <a:rPr sz="1800" b="1" i="0" dirty="0">
                <a:solidFill>
                  <a:srgbClr val="FFFFFF"/>
                </a:solidFill>
                <a:latin typeface="Calibri"/>
              </a:rPr>
              <a:t>programming language</a:t>
            </a:r>
          </a:p>
        </p:txBody>
      </p:sp>
      <p:sp>
        <p:nvSpPr>
          <p:cNvPr id="15" name="TextBox 14"/>
          <p:cNvSpPr txBox="1"/>
          <p:nvPr/>
        </p:nvSpPr>
        <p:spPr>
          <a:xfrm>
            <a:off x="1417320" y="5366598"/>
            <a:ext cx="6309360" cy="920830"/>
          </a:xfrm>
          <a:prstGeom prst="rect">
            <a:avLst/>
          </a:prstGeom>
          <a:noFill/>
        </p:spPr>
        <p:txBody>
          <a:bodyPr wrap="square" lIns="0" tIns="0" rIns="0" bIns="0" anchor="t">
            <a:spAutoFit/>
          </a:bodyPr>
          <a:lstStyle/>
          <a:p>
            <a:pPr algn="ctr">
              <a:lnSpc>
                <a:spcPct val="120000"/>
              </a:lnSpc>
            </a:pPr>
            <a:r>
              <a:rPr sz="2000" b="1" i="0" dirty="0">
                <a:solidFill>
                  <a:srgbClr val="353638"/>
                </a:solidFill>
                <a:latin typeface="Calibri"/>
              </a:rPr>
              <a:t>Purposeful reduction says: </a:t>
            </a:r>
            <a:r>
              <a:rPr lang="en-US" sz="2000" b="1" i="0" dirty="0">
                <a:solidFill>
                  <a:srgbClr val="353638"/>
                </a:solidFill>
                <a:latin typeface="Calibri"/>
              </a:rPr>
              <a:t>T</a:t>
            </a:r>
            <a:r>
              <a:rPr sz="2000" b="1" i="0" dirty="0">
                <a:solidFill>
                  <a:srgbClr val="353638"/>
                </a:solidFill>
                <a:latin typeface="Calibri"/>
              </a:rPr>
              <a:t>hat may not be what we want.</a:t>
            </a:r>
            <a:endParaRPr lang="en-US" sz="2000" b="1" dirty="0">
              <a:solidFill>
                <a:srgbClr val="353638"/>
              </a:solidFill>
              <a:latin typeface="Calibri"/>
            </a:endParaRPr>
          </a:p>
          <a:p>
            <a:pPr algn="ctr">
              <a:lnSpc>
                <a:spcPct val="120000"/>
              </a:lnSpc>
            </a:pPr>
            <a:r>
              <a:rPr lang="en-US" sz="3200" i="0" dirty="0">
                <a:solidFill>
                  <a:srgbClr val="353638"/>
                </a:solidFill>
                <a:latin typeface="Calibri"/>
              </a:rPr>
              <a:t>Why not?</a:t>
            </a:r>
          </a:p>
        </p:txBody>
      </p:sp>
      <p:sp>
        <p:nvSpPr>
          <p:cNvPr id="17" name="TextBox 16"/>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10</a:t>
            </a:r>
          </a:p>
        </p:txBody>
      </p:sp>
      <p:pic>
        <p:nvPicPr>
          <p:cNvPr id="18" name="Picture 17" descr="image1.png"/>
          <p:cNvPicPr>
            <a:picLocks noChangeAspect="1"/>
          </p:cNvPicPr>
          <p:nvPr/>
        </p:nvPicPr>
        <p:blipFill>
          <a:blip r:embed="rId3"/>
          <a:stretch>
            <a:fillRect/>
          </a:stretch>
        </p:blipFill>
        <p:spPr>
          <a:xfrm>
            <a:off x="8759952" y="6638544"/>
            <a:ext cx="325247" cy="173736"/>
          </a:xfrm>
          <a:prstGeom prst="rect">
            <a:avLst/>
          </a:prstGeom>
        </p:spPr>
      </p:pic>
      <p:sp>
        <p:nvSpPr>
          <p:cNvPr id="19" name="TextBox 18">
            <a:extLst>
              <a:ext uri="{FF2B5EF4-FFF2-40B4-BE49-F238E27FC236}">
                <a16:creationId xmlns:a16="http://schemas.microsoft.com/office/drawing/2014/main" id="{1DE28E8F-D519-1022-0A02-B7BC91FEE490}"/>
              </a:ext>
            </a:extLst>
          </p:cNvPr>
          <p:cNvSpPr txBox="1"/>
          <p:nvPr/>
        </p:nvSpPr>
        <p:spPr>
          <a:xfrm>
            <a:off x="5597434" y="1408289"/>
            <a:ext cx="2429692" cy="276999"/>
          </a:xfrm>
          <a:prstGeom prst="rect">
            <a:avLst/>
          </a:prstGeom>
          <a:noFill/>
        </p:spPr>
        <p:txBody>
          <a:bodyPr wrap="square" lIns="0" tIns="0" rIns="0" bIns="0" anchor="t">
            <a:spAutoFit/>
          </a:bodyPr>
          <a:lstStyle/>
          <a:p>
            <a:pPr algn="l"/>
            <a:r>
              <a:rPr lang="en-US" sz="1800" b="1" i="0" spc="50" dirty="0">
                <a:solidFill>
                  <a:srgbClr val="8E6F3E"/>
                </a:solidFill>
                <a:latin typeface="Calibri"/>
              </a:rPr>
              <a:t>And what it does not?</a:t>
            </a:r>
            <a:endParaRPr sz="1800" b="1" i="0" spc="50" dirty="0">
              <a:solidFill>
                <a:srgbClr val="8E6F3E"/>
              </a:solidFill>
              <a:latin typeface="Calibri"/>
            </a:endParaRPr>
          </a:p>
        </p:txBody>
      </p:sp>
      <p:sp>
        <p:nvSpPr>
          <p:cNvPr id="21" name="Freeform 20">
            <a:extLst>
              <a:ext uri="{FF2B5EF4-FFF2-40B4-BE49-F238E27FC236}">
                <a16:creationId xmlns:a16="http://schemas.microsoft.com/office/drawing/2014/main" id="{B250A4C1-5F83-8DBE-7C58-45A7F644A478}"/>
              </a:ext>
            </a:extLst>
          </p:cNvPr>
          <p:cNvSpPr/>
          <p:nvPr/>
        </p:nvSpPr>
        <p:spPr>
          <a:xfrm>
            <a:off x="3931921" y="3814354"/>
            <a:ext cx="705393" cy="1476103"/>
          </a:xfrm>
          <a:custGeom>
            <a:avLst/>
            <a:gdLst>
              <a:gd name="csX0" fmla="*/ 705393 w 705393"/>
              <a:gd name="csY0" fmla="*/ 0 h 1476103"/>
              <a:gd name="csX1" fmla="*/ 248193 w 705393"/>
              <a:gd name="csY1" fmla="*/ 169817 h 1476103"/>
              <a:gd name="csX2" fmla="*/ 26125 w 705393"/>
              <a:gd name="csY2" fmla="*/ 836023 h 1476103"/>
              <a:gd name="csX3" fmla="*/ 13062 w 705393"/>
              <a:gd name="csY3" fmla="*/ 1476103 h 1476103"/>
            </a:gdLst>
            <a:ahLst/>
            <a:cxnLst>
              <a:cxn ang="0">
                <a:pos x="csX0" y="csY0"/>
              </a:cxn>
              <a:cxn ang="0">
                <a:pos x="csX1" y="csY1"/>
              </a:cxn>
              <a:cxn ang="0">
                <a:pos x="csX2" y="csY2"/>
              </a:cxn>
              <a:cxn ang="0">
                <a:pos x="csX3" y="csY3"/>
              </a:cxn>
            </a:cxnLst>
            <a:rect l="l" t="t" r="r" b="b"/>
            <a:pathLst>
              <a:path w="705393" h="1476103">
                <a:moveTo>
                  <a:pt x="705393" y="0"/>
                </a:moveTo>
                <a:cubicBezTo>
                  <a:pt x="533398" y="15240"/>
                  <a:pt x="361404" y="30480"/>
                  <a:pt x="248193" y="169817"/>
                </a:cubicBezTo>
                <a:cubicBezTo>
                  <a:pt x="134982" y="309154"/>
                  <a:pt x="65313" y="618309"/>
                  <a:pt x="26125" y="836023"/>
                </a:cubicBezTo>
                <a:cubicBezTo>
                  <a:pt x="-13063" y="1053737"/>
                  <a:pt x="-1" y="1264920"/>
                  <a:pt x="13062" y="1476103"/>
                </a:cubicBezTo>
              </a:path>
            </a:pathLst>
          </a:custGeom>
          <a:no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9"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Generate, delegate, or model</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1097280"/>
            <a:ext cx="265176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purposeful model</a:t>
            </a:r>
          </a:p>
        </p:txBody>
      </p:sp>
      <p:sp>
        <p:nvSpPr>
          <p:cNvPr id="5" name="TextBox 4"/>
          <p:cNvSpPr txBox="1"/>
          <p:nvPr/>
        </p:nvSpPr>
        <p:spPr>
          <a:xfrm>
            <a:off x="2103120" y="1737360"/>
            <a:ext cx="2103120" cy="310895"/>
          </a:xfrm>
          <a:prstGeom prst="rect">
            <a:avLst/>
          </a:prstGeom>
          <a:noFill/>
        </p:spPr>
        <p:txBody>
          <a:bodyPr wrap="square" lIns="0" tIns="0" rIns="0" bIns="0" anchor="t">
            <a:spAutoFit/>
          </a:bodyPr>
          <a:lstStyle/>
          <a:p>
            <a:pPr algn="l"/>
            <a:r>
              <a:rPr sz="1800" b="0" i="1">
                <a:solidFill>
                  <a:srgbClr val="555960"/>
                </a:solidFill>
                <a:latin typeface="Calibri"/>
              </a:rPr>
              <a:t>obligations + freedom</a:t>
            </a:r>
          </a:p>
        </p:txBody>
      </p:sp>
      <p:sp>
        <p:nvSpPr>
          <p:cNvPr id="6" name="Down Arrow 5"/>
          <p:cNvSpPr/>
          <p:nvPr/>
        </p:nvSpPr>
        <p:spPr>
          <a:xfrm>
            <a:off x="1783080" y="1691640"/>
            <a:ext cx="182880" cy="365760"/>
          </a:xfrm>
          <a:prstGeom prst="down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2103120"/>
            <a:ext cx="2651760" cy="548640"/>
          </a:xfrm>
          <a:prstGeom prst="rect">
            <a:avLst/>
          </a:prstGeom>
          <a:solidFill>
            <a:srgbClr val="F5F1E8"/>
          </a:solidFill>
          <a:ln w="15875">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agent</a:t>
            </a:r>
          </a:p>
        </p:txBody>
      </p:sp>
      <p:sp>
        <p:nvSpPr>
          <p:cNvPr id="8" name="TextBox 7"/>
          <p:cNvSpPr txBox="1"/>
          <p:nvPr/>
        </p:nvSpPr>
        <p:spPr>
          <a:xfrm>
            <a:off x="2103120" y="2743200"/>
            <a:ext cx="2103120" cy="310895"/>
          </a:xfrm>
          <a:prstGeom prst="rect">
            <a:avLst/>
          </a:prstGeom>
          <a:noFill/>
        </p:spPr>
        <p:txBody>
          <a:bodyPr wrap="square" lIns="0" tIns="0" rIns="0" bIns="0" anchor="t">
            <a:spAutoFit/>
          </a:bodyPr>
          <a:lstStyle/>
          <a:p>
            <a:pPr algn="l"/>
            <a:r>
              <a:rPr sz="1800" b="0" i="1">
                <a:solidFill>
                  <a:srgbClr val="555960"/>
                </a:solidFill>
                <a:latin typeface="Calibri"/>
              </a:rPr>
              <a:t>realization choices</a:t>
            </a:r>
          </a:p>
        </p:txBody>
      </p:sp>
      <p:sp>
        <p:nvSpPr>
          <p:cNvPr id="9" name="Down Arrow 8"/>
          <p:cNvSpPr/>
          <p:nvPr/>
        </p:nvSpPr>
        <p:spPr>
          <a:xfrm>
            <a:off x="1783080" y="2697480"/>
            <a:ext cx="182880" cy="365760"/>
          </a:xfrm>
          <a:prstGeom prst="down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48640" y="3108960"/>
            <a:ext cx="2651760" cy="54864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353638"/>
                </a:solidFill>
                <a:latin typeface="Calibri"/>
              </a:rPr>
              <a:t>implementation</a:t>
            </a:r>
          </a:p>
        </p:txBody>
      </p:sp>
      <p:sp>
        <p:nvSpPr>
          <p:cNvPr id="11" name="TextBox 10"/>
          <p:cNvSpPr txBox="1"/>
          <p:nvPr/>
        </p:nvSpPr>
        <p:spPr>
          <a:xfrm>
            <a:off x="548640" y="3886200"/>
            <a:ext cx="3977639" cy="1191095"/>
          </a:xfrm>
          <a:prstGeom prst="rect">
            <a:avLst/>
          </a:prstGeom>
          <a:noFill/>
        </p:spPr>
        <p:txBody>
          <a:bodyPr wrap="square" lIns="0" tIns="0" rIns="0" bIns="0" anchor="t">
            <a:spAutoFit/>
          </a:bodyPr>
          <a:lstStyle/>
          <a:p>
            <a:pPr algn="l">
              <a:lnSpc>
                <a:spcPct val="115000"/>
              </a:lnSpc>
            </a:pPr>
            <a:r>
              <a:rPr sz="1800" b="1" i="0" dirty="0"/>
              <a:t>Traditional generator</a:t>
            </a:r>
            <a:r>
              <a:rPr sz="1800" b="0" i="0" dirty="0"/>
              <a:t>: specify enough to determine the transformation.</a:t>
            </a:r>
          </a:p>
          <a:p>
            <a:r>
              <a:rPr sz="1800" b="1" i="0" dirty="0"/>
              <a:t>Agentic </a:t>
            </a:r>
            <a:r>
              <a:rPr lang="en-US" sz="1800" b="1" i="0" dirty="0"/>
              <a:t>generator</a:t>
            </a:r>
            <a:r>
              <a:rPr sz="1800" b="0" i="0" dirty="0"/>
              <a:t>: specify what matters; delegate the rest.</a:t>
            </a:r>
          </a:p>
        </p:txBody>
      </p:sp>
      <p:sp>
        <p:nvSpPr>
          <p:cNvPr id="21" name="Rectangle 20"/>
          <p:cNvSpPr/>
          <p:nvPr/>
        </p:nvSpPr>
        <p:spPr>
          <a:xfrm>
            <a:off x="548640" y="5257800"/>
            <a:ext cx="8046720" cy="7315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822960" y="5376672"/>
            <a:ext cx="7498079" cy="548640"/>
          </a:xfrm>
          <a:prstGeom prst="rect">
            <a:avLst/>
          </a:prstGeom>
          <a:noFill/>
        </p:spPr>
        <p:txBody>
          <a:bodyPr wrap="square" lIns="0" tIns="0" rIns="0" bIns="0" anchor="t">
            <a:spAutoFit/>
          </a:bodyPr>
          <a:lstStyle/>
          <a:p>
            <a:pPr algn="l">
              <a:lnSpc>
                <a:spcPct val="130000"/>
              </a:lnSpc>
            </a:pPr>
            <a:r>
              <a:rPr sz="1800" b="1">
                <a:solidFill>
                  <a:srgbClr val="8E6F3E"/>
                </a:solidFill>
              </a:rPr>
              <a:t>MODEL:</a:t>
            </a:r>
            <a:r>
              <a:rPr sz="1800" b="0"/>
              <a:t> what matters · obligations · properties</a:t>
            </a:r>
          </a:p>
          <a:p>
            <a:r>
              <a:rPr sz="1800" b="1">
                <a:solidFill>
                  <a:srgbClr val="8E6F3E"/>
                </a:solidFill>
              </a:rPr>
              <a:t>IMPLEMENTATION:</a:t>
            </a:r>
            <a:r>
              <a:rPr sz="1800" b="0"/>
              <a:t> one realization · many further decisions</a:t>
            </a:r>
          </a:p>
        </p:txBody>
      </p:sp>
      <p:sp>
        <p:nvSpPr>
          <p:cNvPr id="23" name="Rectangle 22"/>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 model is not another implementation.</a:t>
            </a:r>
          </a:p>
        </p:txBody>
      </p:sp>
      <p:sp>
        <p:nvSpPr>
          <p:cNvPr id="24" name="TextBox 23"/>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11</a:t>
            </a:r>
          </a:p>
        </p:txBody>
      </p:sp>
      <p:pic>
        <p:nvPicPr>
          <p:cNvPr id="25" name="Picture 24" descr="image1.png"/>
          <p:cNvPicPr>
            <a:picLocks noChangeAspect="1"/>
          </p:cNvPicPr>
          <p:nvPr/>
        </p:nvPicPr>
        <p:blipFill>
          <a:blip r:embed="rId3"/>
          <a:stretch>
            <a:fillRect/>
          </a:stretch>
        </p:blipFill>
        <p:spPr>
          <a:xfrm>
            <a:off x="8759952" y="6638544"/>
            <a:ext cx="325247" cy="173736"/>
          </a:xfrm>
          <a:prstGeom prst="rect">
            <a:avLst/>
          </a:prstGeom>
        </p:spPr>
      </p:pic>
      <p:graphicFrame>
        <p:nvGraphicFramePr>
          <p:cNvPr id="26" name="Table 25"/>
          <p:cNvGraphicFramePr>
            <a:graphicFrameLocks noGrp="1"/>
          </p:cNvGraphicFramePr>
          <p:nvPr/>
        </p:nvGraphicFramePr>
        <p:xfrm>
          <a:off x="4709160" y="1097280"/>
          <a:ext cx="3931920" cy="2432304"/>
        </p:xfrm>
        <a:graphic>
          <a:graphicData uri="http://schemas.openxmlformats.org/drawingml/2006/table">
            <a:tbl>
              <a:tblPr firstRow="1">
                <a:tableStyleId>{5C22544A-7EE6-4342-B048-85BDC9FD1C3A}</a:tableStyleId>
              </a:tblPr>
              <a:tblGrid>
                <a:gridCol w="2286000"/>
                <a:gridCol w="1645920"/>
              </a:tblGrid>
              <a:tr h="457200">
                <a:tc>
                  <a:txBody>
                    <a:bodyPr/>
                    <a:lstStyle/>
                    <a:p>
                      <a:r>
                        <a:rPr sz="1800" b="1">
                          <a:solidFill>
                            <a:srgbClr val="FFFFFF"/>
                          </a:solidFill>
                        </a:rPr>
                        <a:t>Kind of decision</a:t>
                      </a:r>
                    </a:p>
                  </a:txBody>
                  <a:tcPr anchor="ctr" marL="118872" marR="82296" marT="54864" marB="54864">
                    <a:solidFill>
                      <a:srgbClr val="8E6F3E"/>
                    </a:solidFill>
                  </a:tcPr>
                </a:tc>
                <a:tc>
                  <a:txBody>
                    <a:bodyPr/>
                    <a:lstStyle/>
                    <a:p>
                      <a:r>
                        <a:rPr sz="1800" b="1">
                          <a:solidFill>
                            <a:srgbClr val="FFFFFF"/>
                          </a:solidFill>
                        </a:rPr>
                        <a:t>Response</a:t>
                      </a:r>
                    </a:p>
                  </a:txBody>
                  <a:tcPr anchor="ctr" marL="118872" marR="82296" marT="54864" marB="54864">
                    <a:solidFill>
                      <a:srgbClr val="8E6F3E"/>
                    </a:solidFill>
                  </a:tcPr>
                </a:tc>
              </a:tr>
              <a:tr h="658368">
                <a:tc>
                  <a:txBody>
                    <a:bodyPr/>
                    <a:lstStyle/>
                    <a:p>
                      <a:r>
                        <a:rPr sz="1800" b="0">
                          <a:solidFill>
                            <a:srgbClr val="353638"/>
                          </a:solidFill>
                        </a:rPr>
                        <a:t>Mechanically determined</a:t>
                      </a:r>
                    </a:p>
                  </a:txBody>
                  <a:tcPr anchor="ctr" marL="118872" marR="82296" marT="54864" marB="54864">
                    <a:solidFill>
                      <a:srgbClr val="F7F3EC"/>
                    </a:solidFill>
                  </a:tcPr>
                </a:tc>
                <a:tc>
                  <a:txBody>
                    <a:bodyPr/>
                    <a:lstStyle/>
                    <a:p>
                      <a:r>
                        <a:rPr sz="1800" b="1">
                          <a:solidFill>
                            <a:srgbClr val="8E6F3E"/>
                          </a:solidFill>
                        </a:rPr>
                        <a:t>Generate it</a:t>
                      </a:r>
                    </a:p>
                  </a:txBody>
                  <a:tcPr anchor="ctr" marL="118872" marR="82296" marT="54864" marB="54864">
                    <a:solidFill>
                      <a:srgbClr val="F7F3EC"/>
                    </a:solidFill>
                  </a:tcPr>
                </a:tc>
              </a:tr>
              <a:tr h="658368">
                <a:tc>
                  <a:txBody>
                    <a:bodyPr/>
                    <a:lstStyle/>
                    <a:p>
                      <a:r>
                        <a:rPr sz="1800" b="0">
                          <a:solidFill>
                            <a:srgbClr val="353638"/>
                          </a:solidFill>
                        </a:rPr>
                        <a:t>Open within modeled obligations</a:t>
                      </a:r>
                    </a:p>
                  </a:txBody>
                  <a:tcPr anchor="ctr" marL="118872" marR="82296" marT="54864" marB="54864">
                    <a:solidFill>
                      <a:srgbClr val="F7F3EC"/>
                    </a:solidFill>
                  </a:tcPr>
                </a:tc>
                <a:tc>
                  <a:txBody>
                    <a:bodyPr/>
                    <a:lstStyle/>
                    <a:p>
                      <a:r>
                        <a:rPr sz="1800" b="1">
                          <a:solidFill>
                            <a:srgbClr val="8E6F3E"/>
                          </a:solidFill>
                        </a:rPr>
                        <a:t>Delegate it</a:t>
                      </a:r>
                    </a:p>
                  </a:txBody>
                  <a:tcPr anchor="ctr" marL="118872" marR="82296" marT="54864" marB="54864">
                    <a:solidFill>
                      <a:srgbClr val="F7F3EC"/>
                    </a:solidFill>
                  </a:tcPr>
                </a:tc>
              </a:tr>
              <a:tr h="658368">
                <a:tc>
                  <a:txBody>
                    <a:bodyPr/>
                    <a:lstStyle/>
                    <a:p>
                      <a:r>
                        <a:rPr sz="1800" b="0">
                          <a:solidFill>
                            <a:srgbClr val="353638"/>
                          </a:solidFill>
                        </a:rPr>
                        <a:t>Recurring and consequential</a:t>
                      </a:r>
                    </a:p>
                  </a:txBody>
                  <a:tcPr anchor="ctr" marL="118872" marR="82296" marT="54864" marB="54864">
                    <a:solidFill>
                      <a:srgbClr val="F7F3EC"/>
                    </a:solidFill>
                  </a:tcPr>
                </a:tc>
                <a:tc>
                  <a:txBody>
                    <a:bodyPr/>
                    <a:lstStyle/>
                    <a:p>
                      <a:r>
                        <a:rPr sz="1800" b="1">
                          <a:solidFill>
                            <a:srgbClr val="8E6F3E"/>
                          </a:solidFill>
                        </a:rPr>
                        <a:t>Consider modeling it</a:t>
                      </a:r>
                    </a:p>
                  </a:txBody>
                  <a:tcPr anchor="ctr" marL="118872" marR="82296" marT="54864" marB="54864">
                    <a:solidFill>
                      <a:srgbClr val="F7F3EC"/>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91F22-F1C8-679F-4AC4-CE7453658117}"/>
            </a:ext>
          </a:extLst>
        </p:cNvPr>
        <p:cNvGrpSpPr/>
        <p:nvPr/>
      </p:nvGrpSpPr>
      <p:grpSpPr>
        <a:xfrm>
          <a:off x="0" y="0"/>
          <a:ext cx="0" cy="0"/>
          <a:chOff x="0" y="0"/>
          <a:chExt cx="0" cy="0"/>
        </a:xfrm>
      </p:grpSpPr>
      <p:sp>
        <p:nvSpPr>
          <p:cNvPr id="100" name="SectionLabel">
            <a:extLst>
              <a:ext uri="{FF2B5EF4-FFF2-40B4-BE49-F238E27FC236}">
                <a16:creationId xmlns:a16="http://schemas.microsoft.com/office/drawing/2014/main" id="{FD631580-CBAF-720B-62CE-F15C904DF9BA}"/>
              </a:ext>
            </a:extLst>
          </p:cNvPr>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3 – Lab setup</a:t>
            </a:r>
          </a:p>
        </p:txBody>
      </p:sp>
      <p:sp>
        <p:nvSpPr>
          <p:cNvPr id="2" name="Title 1">
            <a:extLst>
              <a:ext uri="{FF2B5EF4-FFF2-40B4-BE49-F238E27FC236}">
                <a16:creationId xmlns:a16="http://schemas.microsoft.com/office/drawing/2014/main" id="{7B4A5DE4-521B-045A-B6C2-FA8A41C1856C}"/>
              </a:ext>
            </a:extLst>
          </p:cNvPr>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Working with Semantic Models</a:t>
            </a:r>
          </a:p>
        </p:txBody>
      </p:sp>
      <p:sp>
        <p:nvSpPr>
          <p:cNvPr id="3" name="Slide Number Placeholder 3">
            <a:extLst>
              <a:ext uri="{FF2B5EF4-FFF2-40B4-BE49-F238E27FC236}">
                <a16:creationId xmlns:a16="http://schemas.microsoft.com/office/drawing/2014/main" id="{AEE7A943-9774-526A-7882-AED3113BAA09}"/>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1" name="Question">
            <a:extLst>
              <a:ext uri="{FF2B5EF4-FFF2-40B4-BE49-F238E27FC236}">
                <a16:creationId xmlns:a16="http://schemas.microsoft.com/office/drawing/2014/main" id="{C0020A40-032C-F7E5-1C56-F150FF7B9B7E}"/>
              </a:ext>
            </a:extLst>
          </p:cNvPr>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What is it like to engineer with one?</a:t>
            </a:r>
          </a:p>
        </p:txBody>
      </p:sp>
      <p:sp>
        <p:nvSpPr>
          <p:cNvPr id="103" name="Rule">
            <a:extLst>
              <a:ext uri="{FF2B5EF4-FFF2-40B4-BE49-F238E27FC236}">
                <a16:creationId xmlns:a16="http://schemas.microsoft.com/office/drawing/2014/main" id="{AC08E601-E9FB-82FE-948D-0DD060527481}"/>
              </a:ext>
            </a:extLst>
          </p:cNvPr>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329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The MAGE Workbench</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4" name="Picture 3" descr="wb-slide12-crop.png"/>
          <p:cNvPicPr>
            <a:picLocks noChangeAspect="1"/>
          </p:cNvPicPr>
          <p:nvPr/>
        </p:nvPicPr>
        <p:blipFill>
          <a:blip r:embed="rId3"/>
          <a:stretch>
            <a:fillRect/>
          </a:stretch>
        </p:blipFill>
        <p:spPr>
          <a:xfrm>
            <a:off x="640080" y="914400"/>
            <a:ext cx="7863840" cy="4406208"/>
          </a:xfrm>
          <a:prstGeom prst="rect">
            <a:avLst/>
          </a:prstGeom>
          <a:ln w="12700">
            <a:solidFill>
              <a:srgbClr val="C9B991"/>
            </a:solidFill>
          </a:ln>
        </p:spPr>
      </p:pic>
      <p:sp>
        <p:nvSpPr>
          <p:cNvPr id="5" name="TextBox 4"/>
          <p:cNvSpPr txBox="1"/>
          <p:nvPr/>
        </p:nvSpPr>
        <p:spPr>
          <a:xfrm>
            <a:off x="640080" y="5577840"/>
            <a:ext cx="7863840" cy="512064"/>
          </a:xfrm>
          <a:prstGeom prst="rect">
            <a:avLst/>
          </a:prstGeom>
          <a:noFill/>
        </p:spPr>
        <p:txBody>
          <a:bodyPr wrap="square" lIns="0" tIns="0" rIns="0" bIns="0" anchor="t">
            <a:spAutoFit/>
          </a:bodyPr>
          <a:lstStyle/>
          <a:p>
            <a:pPr algn="ctr"/>
            <a:r>
              <a:rPr sz="1800" b="1" i="0">
                <a:solidFill>
                  <a:srgbClr val="8E6F3E"/>
                </a:solidFill>
                <a:latin typeface="Consolas"/>
              </a:rPr>
              <a:t>davisjam.github.io/model-based-agentic-software-engineering/workbench</a:t>
            </a:r>
          </a:p>
        </p:txBody>
      </p:sp>
      <p:sp>
        <p:nvSpPr>
          <p:cNvPr id="6" name="Rectangle 5"/>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Models · saved questions · evidence · an agent API — one-minute orientation, then we start from a question.</a:t>
            </a:r>
          </a:p>
        </p:txBody>
      </p:sp>
      <p:sp>
        <p:nvSpPr>
          <p:cNvPr id="7" name="TextBox 6"/>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12</a:t>
            </a:r>
          </a:p>
        </p:txBody>
      </p:sp>
      <p:pic>
        <p:nvPicPr>
          <p:cNvPr id="8" name="Picture 7" descr="image1.png"/>
          <p:cNvPicPr>
            <a:picLocks noChangeAspect="1"/>
          </p:cNvPicPr>
          <p:nvPr/>
        </p:nvPicPr>
        <p:blipFill>
          <a:blip r:embed="rId4"/>
          <a:stretch>
            <a:fillRect/>
          </a:stretch>
        </p:blipFill>
        <p:spPr>
          <a:xfrm>
            <a:off x="8759952" y="6638544"/>
            <a:ext cx="325247" cy="1737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Ask the model</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896112"/>
            <a:ext cx="8046720" cy="347472"/>
          </a:xfrm>
          <a:prstGeom prst="rect">
            <a:avLst/>
          </a:prstGeom>
          <a:noFill/>
        </p:spPr>
        <p:txBody>
          <a:bodyPr wrap="square" lIns="0" tIns="0" rIns="0" bIns="0" anchor="t">
            <a:spAutoFit/>
          </a:bodyPr>
          <a:lstStyle/>
          <a:p>
            <a:pPr algn="l"/>
            <a:r>
              <a:rPr sz="2000" b="1" i="1">
                <a:solidFill>
                  <a:srgbClr val="5C4826"/>
                </a:solidFill>
                <a:latin typeface="Calibri"/>
              </a:rPr>
              <a:t>Does this configuration fit within its memory budget?</a:t>
            </a:r>
          </a:p>
        </p:txBody>
      </p:sp>
      <p:pic>
        <p:nvPicPr>
          <p:cNvPr id="5" name="Picture 4" descr="wb-memtable-chart.png"/>
          <p:cNvPicPr>
            <a:picLocks noChangeAspect="1"/>
          </p:cNvPicPr>
          <p:nvPr/>
        </p:nvPicPr>
        <p:blipFill>
          <a:blip r:embed="rId3"/>
          <a:stretch>
            <a:fillRect/>
          </a:stretch>
        </p:blipFill>
        <p:spPr>
          <a:xfrm>
            <a:off x="548640" y="1371600"/>
            <a:ext cx="5486400" cy="2670829"/>
          </a:xfrm>
          <a:prstGeom prst="rect">
            <a:avLst/>
          </a:prstGeom>
          <a:ln w="12700">
            <a:solidFill>
              <a:srgbClr val="C9B991"/>
            </a:solidFill>
          </a:ln>
        </p:spPr>
      </p:pic>
      <p:pic>
        <p:nvPicPr>
          <p:cNvPr id="6" name="Picture 5" descr="wb-evidence-pad.png"/>
          <p:cNvPicPr>
            <a:picLocks noChangeAspect="1"/>
          </p:cNvPicPr>
          <p:nvPr/>
        </p:nvPicPr>
        <p:blipFill>
          <a:blip r:embed="rId4"/>
          <a:stretch>
            <a:fillRect/>
          </a:stretch>
        </p:blipFill>
        <p:spPr>
          <a:xfrm>
            <a:off x="6309360" y="1371600"/>
            <a:ext cx="2240280" cy="3765577"/>
          </a:xfrm>
          <a:prstGeom prst="rect">
            <a:avLst/>
          </a:prstGeom>
          <a:ln w="12700">
            <a:solidFill>
              <a:srgbClr val="C9B991"/>
            </a:solidFill>
          </a:ln>
        </p:spPr>
      </p:pic>
      <p:sp>
        <p:nvSpPr>
          <p:cNvPr id="7" name="TextBox 6"/>
          <p:cNvSpPr txBox="1"/>
          <p:nvPr/>
        </p:nvSpPr>
        <p:spPr>
          <a:xfrm>
            <a:off x="548640" y="4160520"/>
            <a:ext cx="5486400" cy="274320"/>
          </a:xfrm>
          <a:prstGeom prst="rect">
            <a:avLst/>
          </a:prstGeom>
          <a:noFill/>
        </p:spPr>
        <p:txBody>
          <a:bodyPr wrap="square" lIns="0" tIns="0" rIns="0" bIns="0" anchor="t">
            <a:spAutoFit/>
          </a:bodyPr>
          <a:lstStyle/>
          <a:p>
            <a:pPr algn="l"/>
            <a:r>
              <a:rPr sz="1800" b="0" i="1">
                <a:solidFill>
                  <a:srgbClr val="555960"/>
                </a:solidFill>
                <a:latin typeface="Calibri"/>
              </a:rPr>
              <a:t>the saved question, run deterministically</a:t>
            </a:r>
          </a:p>
        </p:txBody>
      </p:sp>
      <p:sp>
        <p:nvSpPr>
          <p:cNvPr id="8" name="TextBox 7"/>
          <p:cNvSpPr txBox="1"/>
          <p:nvPr/>
        </p:nvSpPr>
        <p:spPr>
          <a:xfrm>
            <a:off x="6309360" y="5440680"/>
            <a:ext cx="2286000" cy="685800"/>
          </a:xfrm>
          <a:prstGeom prst="rect">
            <a:avLst/>
          </a:prstGeom>
          <a:noFill/>
        </p:spPr>
        <p:txBody>
          <a:bodyPr wrap="square" lIns="0" tIns="0" rIns="0" bIns="0" anchor="t">
            <a:spAutoFit/>
          </a:bodyPr>
          <a:lstStyle/>
          <a:p>
            <a:pPr algn="l">
              <a:lnSpc>
                <a:spcPct val="105000"/>
              </a:lnSpc>
            </a:pPr>
            <a:r>
              <a:rPr sz="1800" i="0"/>
              <a:t>the verdict carries its evidence:</a:t>
            </a:r>
          </a:p>
          <a:p>
            <a:r>
              <a:rPr sz="1800" i="0"/>
              <a:t>which models it derives from,</a:t>
            </a:r>
          </a:p>
          <a:p>
            <a:r>
              <a:rPr sz="1800" i="0"/>
              <a:t>what the analysis exhausts</a:t>
            </a:r>
          </a:p>
        </p:txBody>
      </p:sp>
      <p:sp>
        <p:nvSpPr>
          <p:cNvPr id="9" name="Rectangle 8"/>
          <p:cNvSpPr/>
          <p:nvPr/>
        </p:nvSpPr>
        <p:spPr>
          <a:xfrm>
            <a:off x="548640" y="4709160"/>
            <a:ext cx="1325880" cy="457200"/>
          </a:xfrm>
          <a:prstGeom prst="rect">
            <a:avLst/>
          </a:prstGeom>
          <a:solidFill>
            <a:srgbClr val="F5F1E8"/>
          </a:solidFill>
          <a:ln w="12700">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model</a:t>
            </a:r>
          </a:p>
        </p:txBody>
      </p:sp>
      <p:sp>
        <p:nvSpPr>
          <p:cNvPr id="10" name="Right Arrow 9"/>
          <p:cNvSpPr/>
          <p:nvPr/>
        </p:nvSpPr>
        <p:spPr>
          <a:xfrm>
            <a:off x="1920239" y="4846320"/>
            <a:ext cx="274320" cy="182880"/>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2240280" y="4709160"/>
            <a:ext cx="182880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semantic machinery</a:t>
            </a:r>
          </a:p>
        </p:txBody>
      </p:sp>
      <p:sp>
        <p:nvSpPr>
          <p:cNvPr id="12" name="Right Arrow 11"/>
          <p:cNvSpPr/>
          <p:nvPr/>
        </p:nvSpPr>
        <p:spPr>
          <a:xfrm>
            <a:off x="4114800" y="4846320"/>
            <a:ext cx="274320" cy="182880"/>
          </a:xfrm>
          <a:prstGeom prst="rightArrow">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434840" y="4709160"/>
            <a:ext cx="1325880" cy="457200"/>
          </a:xfrm>
          <a:prstGeom prst="rect">
            <a:avLst/>
          </a:prstGeom>
          <a:solidFill>
            <a:srgbClr val="F5F1E8"/>
          </a:solidFill>
          <a:ln w="12700">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result</a:t>
            </a:r>
          </a:p>
        </p:txBody>
      </p:sp>
      <p:sp>
        <p:nvSpPr>
          <p:cNvPr id="14" name="TextBox 13"/>
          <p:cNvSpPr txBox="1"/>
          <p:nvPr/>
        </p:nvSpPr>
        <p:spPr>
          <a:xfrm>
            <a:off x="548640" y="5349240"/>
            <a:ext cx="5394960" cy="740664"/>
          </a:xfrm>
          <a:prstGeom prst="rect">
            <a:avLst/>
          </a:prstGeom>
          <a:noFill/>
        </p:spPr>
        <p:txBody>
          <a:bodyPr wrap="square" lIns="0" tIns="0" rIns="0" bIns="0" anchor="t">
            <a:spAutoFit/>
          </a:bodyPr>
          <a:lstStyle/>
          <a:p>
            <a:pPr algn="l">
              <a:lnSpc>
                <a:spcPct val="110000"/>
              </a:lnSpc>
            </a:pPr>
            <a:r>
              <a:rPr sz="1800" b="1" i="0">
                <a:solidFill>
                  <a:srgbClr val="5C4826"/>
                </a:solidFill>
                <a:latin typeface="Calibri"/>
              </a:rPr>
              <a:t>No LLM required. </a:t>
            </a:r>
            <a:r>
              <a:rPr sz="1800" b="0" i="0">
                <a:solidFill>
                  <a:srgbClr val="353638"/>
                </a:solidFill>
                <a:latin typeface="Calibri"/>
              </a:rPr>
              <a:t>Elements, relations, and quantities have
declared semantics; the answer is computed, with provenance.</a:t>
            </a:r>
          </a:p>
        </p:txBody>
      </p:sp>
      <p:sp>
        <p:nvSpPr>
          <p:cNvPr id="15" name="Rectangle 14"/>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232 KB of 256 KB — 24 KB of margin. The answer arrives with its evidence.</a:t>
            </a:r>
          </a:p>
        </p:txBody>
      </p:sp>
      <p:sp>
        <p:nvSpPr>
          <p:cNvPr id="16" name="TextBox 15"/>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13</a:t>
            </a:r>
          </a:p>
        </p:txBody>
      </p:sp>
      <p:pic>
        <p:nvPicPr>
          <p:cNvPr id="17" name="Picture 16" descr="image1.png"/>
          <p:cNvPicPr>
            <a:picLocks noChangeAspect="1"/>
          </p:cNvPicPr>
          <p:nvPr/>
        </p:nvPicPr>
        <p:blipFill>
          <a:blip r:embed="rId5"/>
          <a:stretch>
            <a:fillRect/>
          </a:stretch>
        </p:blipFill>
        <p:spPr>
          <a:xfrm>
            <a:off x="8759952" y="6638544"/>
            <a:ext cx="325247" cy="17373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Ask through an agent</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914400"/>
            <a:ext cx="8046720" cy="320040"/>
          </a:xfrm>
          <a:prstGeom prst="rect">
            <a:avLst/>
          </a:prstGeom>
          <a:noFill/>
        </p:spPr>
        <p:txBody>
          <a:bodyPr wrap="square" lIns="0" tIns="0" rIns="0" bIns="0" anchor="t">
            <a:spAutoFit/>
          </a:bodyPr>
          <a:lstStyle/>
          <a:p>
            <a:pPr algn="l"/>
            <a:r>
              <a:rPr sz="2000" b="1" i="1">
                <a:solidFill>
                  <a:srgbClr val="5C4826"/>
                </a:solidFill>
                <a:latin typeface="Calibri"/>
              </a:rPr>
              <a:t>“What is consuming memory on the sensor node?”</a:t>
            </a:r>
          </a:p>
        </p:txBody>
      </p:sp>
      <p:sp>
        <p:nvSpPr>
          <p:cNvPr id="5" name="TextBox 4"/>
          <p:cNvSpPr txBox="1"/>
          <p:nvPr/>
        </p:nvSpPr>
        <p:spPr>
          <a:xfrm>
            <a:off x="548640" y="1371600"/>
            <a:ext cx="8046720" cy="905255"/>
          </a:xfrm>
          <a:prstGeom prst="rect">
            <a:avLst/>
          </a:prstGeom>
          <a:noFill/>
        </p:spPr>
        <p:txBody>
          <a:bodyPr wrap="square" lIns="0" tIns="0" rIns="0" bIns="0" anchor="t">
            <a:spAutoFit/>
          </a:bodyPr>
          <a:lstStyle/>
          <a:p>
            <a:pPr algn="l">
              <a:lnSpc>
                <a:spcPct val="115000"/>
              </a:lnSpc>
            </a:pPr>
            <a:r>
              <a:rPr sz="1800" i="0"/>
              <a:t>Interacting with models can be tedious: navigate the model, select the operation,</a:t>
            </a:r>
          </a:p>
          <a:p>
            <a:r>
              <a:rPr sz="1800" i="0"/>
              <a:t>formulate the query. An agent can mediate that interaction.</a:t>
            </a:r>
          </a:p>
        </p:txBody>
      </p:sp>
      <p:sp>
        <p:nvSpPr>
          <p:cNvPr id="6" name="Rectangle 5"/>
          <p:cNvSpPr/>
          <p:nvPr/>
        </p:nvSpPr>
        <p:spPr>
          <a:xfrm>
            <a:off x="1188720" y="2331720"/>
            <a:ext cx="1920240" cy="457200"/>
          </a:xfrm>
          <a:prstGeom prst="rect">
            <a:avLst/>
          </a:prstGeom>
          <a:solidFill>
            <a:srgbClr val="F5F1E8"/>
          </a:solidFill>
          <a:ln w="12700">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Engineer</a:t>
            </a:r>
          </a:p>
        </p:txBody>
      </p:sp>
      <p:sp>
        <p:nvSpPr>
          <p:cNvPr id="7" name="Down Arrow 6"/>
          <p:cNvSpPr/>
          <p:nvPr/>
        </p:nvSpPr>
        <p:spPr>
          <a:xfrm>
            <a:off x="2057400" y="2807208"/>
            <a:ext cx="164592"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331720" y="2843784"/>
            <a:ext cx="2011680" cy="256032"/>
          </a:xfrm>
          <a:prstGeom prst="rect">
            <a:avLst/>
          </a:prstGeom>
          <a:noFill/>
        </p:spPr>
        <p:txBody>
          <a:bodyPr wrap="square" lIns="0" tIns="0" rIns="0" bIns="0" anchor="t">
            <a:spAutoFit/>
          </a:bodyPr>
          <a:lstStyle/>
          <a:p>
            <a:pPr algn="l"/>
            <a:r>
              <a:rPr sz="1800" b="0" i="1">
                <a:solidFill>
                  <a:srgbClr val="555960"/>
                </a:solidFill>
                <a:latin typeface="Calibri"/>
              </a:rPr>
              <a:t>question</a:t>
            </a:r>
          </a:p>
        </p:txBody>
      </p:sp>
      <p:sp>
        <p:nvSpPr>
          <p:cNvPr id="9" name="Rectangle 8"/>
          <p:cNvSpPr/>
          <p:nvPr/>
        </p:nvSpPr>
        <p:spPr>
          <a:xfrm>
            <a:off x="1188720" y="3063239"/>
            <a:ext cx="1920240" cy="45720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Agent</a:t>
            </a:r>
          </a:p>
        </p:txBody>
      </p:sp>
      <p:sp>
        <p:nvSpPr>
          <p:cNvPr id="10" name="Down Arrow 9"/>
          <p:cNvSpPr/>
          <p:nvPr/>
        </p:nvSpPr>
        <p:spPr>
          <a:xfrm>
            <a:off x="2057400" y="3538727"/>
            <a:ext cx="164592"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331720" y="3575303"/>
            <a:ext cx="2011680" cy="256032"/>
          </a:xfrm>
          <a:prstGeom prst="rect">
            <a:avLst/>
          </a:prstGeom>
          <a:noFill/>
        </p:spPr>
        <p:txBody>
          <a:bodyPr wrap="square" lIns="0" tIns="0" rIns="0" bIns="0" anchor="t">
            <a:spAutoFit/>
          </a:bodyPr>
          <a:lstStyle/>
          <a:p>
            <a:pPr algn="l"/>
            <a:r>
              <a:rPr sz="1800" b="0" i="1">
                <a:solidFill>
                  <a:srgbClr val="555960"/>
                </a:solidFill>
                <a:latin typeface="Calibri"/>
              </a:rPr>
              <a:t>model operations</a:t>
            </a:r>
          </a:p>
        </p:txBody>
      </p:sp>
      <p:sp>
        <p:nvSpPr>
          <p:cNvPr id="12" name="Rectangle 11"/>
          <p:cNvSpPr/>
          <p:nvPr/>
        </p:nvSpPr>
        <p:spPr>
          <a:xfrm>
            <a:off x="1188720" y="3794759"/>
            <a:ext cx="1920240" cy="4572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Model</a:t>
            </a:r>
          </a:p>
        </p:txBody>
      </p:sp>
      <p:sp>
        <p:nvSpPr>
          <p:cNvPr id="13" name="Down Arrow 12"/>
          <p:cNvSpPr/>
          <p:nvPr/>
        </p:nvSpPr>
        <p:spPr>
          <a:xfrm>
            <a:off x="2057400" y="4270248"/>
            <a:ext cx="164592"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2331720" y="4306823"/>
            <a:ext cx="2011680" cy="256032"/>
          </a:xfrm>
          <a:prstGeom prst="rect">
            <a:avLst/>
          </a:prstGeom>
          <a:noFill/>
        </p:spPr>
        <p:txBody>
          <a:bodyPr wrap="square" lIns="0" tIns="0" rIns="0" bIns="0" anchor="t">
            <a:spAutoFit/>
          </a:bodyPr>
          <a:lstStyle/>
          <a:p>
            <a:pPr algn="l"/>
            <a:r>
              <a:rPr sz="1800" b="0" i="1">
                <a:solidFill>
                  <a:srgbClr val="555960"/>
                </a:solidFill>
                <a:latin typeface="Calibri"/>
              </a:rPr>
              <a:t>semantic result</a:t>
            </a:r>
          </a:p>
        </p:txBody>
      </p:sp>
      <p:sp>
        <p:nvSpPr>
          <p:cNvPr id="15" name="Rectangle 14"/>
          <p:cNvSpPr/>
          <p:nvPr/>
        </p:nvSpPr>
        <p:spPr>
          <a:xfrm>
            <a:off x="1188720" y="4526279"/>
            <a:ext cx="1920240" cy="45720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Agent</a:t>
            </a:r>
          </a:p>
        </p:txBody>
      </p:sp>
      <p:sp>
        <p:nvSpPr>
          <p:cNvPr id="16" name="Down Arrow 15"/>
          <p:cNvSpPr/>
          <p:nvPr/>
        </p:nvSpPr>
        <p:spPr>
          <a:xfrm>
            <a:off x="2057400" y="5001767"/>
            <a:ext cx="164592" cy="237744"/>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331720" y="5038344"/>
            <a:ext cx="2011680" cy="256032"/>
          </a:xfrm>
          <a:prstGeom prst="rect">
            <a:avLst/>
          </a:prstGeom>
          <a:noFill/>
        </p:spPr>
        <p:txBody>
          <a:bodyPr wrap="square" lIns="0" tIns="0" rIns="0" bIns="0" anchor="t">
            <a:spAutoFit/>
          </a:bodyPr>
          <a:lstStyle/>
          <a:p>
            <a:pPr algn="l"/>
            <a:r>
              <a:rPr sz="1800" b="0" i="1">
                <a:solidFill>
                  <a:srgbClr val="555960"/>
                </a:solidFill>
                <a:latin typeface="Calibri"/>
              </a:rPr>
              <a:t>explanation</a:t>
            </a:r>
          </a:p>
        </p:txBody>
      </p:sp>
      <p:sp>
        <p:nvSpPr>
          <p:cNvPr id="18" name="Rectangle 17"/>
          <p:cNvSpPr/>
          <p:nvPr/>
        </p:nvSpPr>
        <p:spPr>
          <a:xfrm>
            <a:off x="1188720" y="5257799"/>
            <a:ext cx="1920240" cy="457200"/>
          </a:xfrm>
          <a:prstGeom prst="rect">
            <a:avLst/>
          </a:prstGeom>
          <a:solidFill>
            <a:srgbClr val="F5F1E8"/>
          </a:solidFill>
          <a:ln w="12700">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5C4826"/>
                </a:solidFill>
                <a:latin typeface="Calibri"/>
              </a:rPr>
              <a:t>Engineer</a:t>
            </a:r>
          </a:p>
        </p:txBody>
      </p:sp>
      <p:sp>
        <p:nvSpPr>
          <p:cNvPr id="19" name="Rectangle 18"/>
          <p:cNvSpPr/>
          <p:nvPr/>
        </p:nvSpPr>
        <p:spPr>
          <a:xfrm>
            <a:off x="4846320" y="2331720"/>
            <a:ext cx="3749039" cy="146304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5074920" y="2487168"/>
            <a:ext cx="3291840" cy="274320"/>
          </a:xfrm>
          <a:prstGeom prst="rect">
            <a:avLst/>
          </a:prstGeom>
          <a:noFill/>
        </p:spPr>
        <p:txBody>
          <a:bodyPr wrap="square" lIns="0" tIns="0" rIns="0" bIns="0" anchor="t">
            <a:spAutoFit/>
          </a:bodyPr>
          <a:lstStyle/>
          <a:p>
            <a:pPr algn="l"/>
            <a:r>
              <a:rPr sz="1800" b="1" i="0" spc="60">
                <a:solidFill>
                  <a:srgbClr val="8E6F3E"/>
                </a:solidFill>
                <a:latin typeface="Calibri"/>
              </a:rPr>
              <a:t>THE AGENT SURFACE</a:t>
            </a:r>
          </a:p>
        </p:txBody>
      </p:sp>
      <p:sp>
        <p:nvSpPr>
          <p:cNvPr id="21" name="TextBox 20"/>
          <p:cNvSpPr txBox="1"/>
          <p:nvPr/>
        </p:nvSpPr>
        <p:spPr>
          <a:xfrm>
            <a:off x="5074920" y="2816352"/>
            <a:ext cx="3291840" cy="1115568"/>
          </a:xfrm>
          <a:prstGeom prst="rect">
            <a:avLst/>
          </a:prstGeom>
          <a:noFill/>
        </p:spPr>
        <p:txBody>
          <a:bodyPr wrap="square" lIns="0" tIns="0" rIns="0" bIns="0" anchor="t">
            <a:spAutoFit/>
          </a:bodyPr>
          <a:lstStyle/>
          <a:p>
            <a:pPr algn="l">
              <a:lnSpc>
                <a:spcPct val="115000"/>
              </a:lnSpc>
            </a:pPr>
            <a:r>
              <a:rPr sz="1800" b="1" i="0">
                <a:solidFill>
                  <a:srgbClr val="5C4826"/>
                </a:solidFill>
                <a:latin typeface="Consolas"/>
              </a:rPr>
              <a:t>window.mage</a:t>
            </a:r>
            <a:r>
              <a:rPr sz="1800" b="0" i="0">
                <a:solidFill>
                  <a:srgbClr val="353638"/>
                </a:solidFill>
                <a:latin typeface="Calibri"/>
              </a:rPr>
              <a:t> — the Workbench exposes
the model to agents: typed operations,
questions, evidence.</a:t>
            </a:r>
          </a:p>
        </p:txBody>
      </p:sp>
      <p:sp>
        <p:nvSpPr>
          <p:cNvPr id="22" name="Rectangle 21"/>
          <p:cNvSpPr/>
          <p:nvPr/>
        </p:nvSpPr>
        <p:spPr>
          <a:xfrm>
            <a:off x="4846320" y="4069080"/>
            <a:ext cx="3749039" cy="1691640"/>
          </a:xfrm>
          <a:prstGeom prst="rect">
            <a:avLst/>
          </a:prstGeom>
          <a:solidFill>
            <a:srgbClr val="F5F1E8"/>
          </a:solidFill>
          <a:ln w="15875">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xtBox 22"/>
          <p:cNvSpPr txBox="1"/>
          <p:nvPr/>
        </p:nvSpPr>
        <p:spPr>
          <a:xfrm>
            <a:off x="5074920" y="4224528"/>
            <a:ext cx="3291840" cy="274320"/>
          </a:xfrm>
          <a:prstGeom prst="rect">
            <a:avLst/>
          </a:prstGeom>
          <a:noFill/>
        </p:spPr>
        <p:txBody>
          <a:bodyPr wrap="square" lIns="0" tIns="0" rIns="0" bIns="0" anchor="t">
            <a:spAutoFit/>
          </a:bodyPr>
          <a:lstStyle/>
          <a:p>
            <a:pPr algn="l"/>
            <a:r>
              <a:rPr sz="1800" b="1" i="0" spc="60">
                <a:solidFill>
                  <a:srgbClr val="8E6F3E"/>
                </a:solidFill>
                <a:latin typeface="Calibri"/>
              </a:rPr>
              <a:t>THE KEY DISTINCTION</a:t>
            </a:r>
          </a:p>
        </p:txBody>
      </p:sp>
      <p:sp>
        <p:nvSpPr>
          <p:cNvPr id="24" name="TextBox 23"/>
          <p:cNvSpPr txBox="1"/>
          <p:nvPr/>
        </p:nvSpPr>
        <p:spPr>
          <a:xfrm>
            <a:off x="5074920" y="4572000"/>
            <a:ext cx="3291840" cy="1394460"/>
          </a:xfrm>
          <a:prstGeom prst="rect">
            <a:avLst/>
          </a:prstGeom>
          <a:noFill/>
        </p:spPr>
        <p:txBody>
          <a:bodyPr wrap="square" lIns="0" tIns="0" rIns="0" bIns="0" anchor="t">
            <a:spAutoFit/>
          </a:bodyPr>
          <a:lstStyle/>
          <a:p>
            <a:pPr algn="l">
              <a:lnSpc>
                <a:spcPct val="120000"/>
              </a:lnSpc>
            </a:pPr>
            <a:r>
              <a:rPr sz="1800" b="1" i="0">
                <a:solidFill>
                  <a:srgbClr val="5C4826"/>
                </a:solidFill>
                <a:latin typeface="Calibri"/>
              </a:rPr>
              <a:t>The agent helps interpret the question</a:t>
            </a:r>
          </a:p>
          <a:p>
            <a:pPr algn="l">
              <a:lnSpc>
                <a:spcPct val="120000"/>
              </a:lnSpc>
            </a:pPr>
            <a:r>
              <a:rPr sz="1800" b="1" i="0">
                <a:solidFill>
                  <a:srgbClr val="5C4826"/>
                </a:solidFill>
                <a:latin typeface="Calibri"/>
              </a:rPr>
              <a:t>and operate on the model.</a:t>
            </a:r>
          </a:p>
          <a:p>
            <a:pPr algn="l">
              <a:lnSpc>
                <a:spcPct val="120000"/>
              </a:lnSpc>
            </a:pPr>
            <a:r>
              <a:rPr sz="1800" b="1" i="0">
                <a:solidFill>
                  <a:srgbClr val="5C4826"/>
                </a:solidFill>
                <a:latin typeface="Calibri"/>
              </a:rPr>
              <a:t>It need not invent the engineering facts.</a:t>
            </a:r>
          </a:p>
        </p:txBody>
      </p:sp>
      <p:sp>
        <p:nvSpPr>
          <p:cNvPr id="25" name="Rectangle 24"/>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Natural questions in — the model's semantics still produce the facts.</a:t>
            </a:r>
          </a:p>
        </p:txBody>
      </p:sp>
      <p:sp>
        <p:nvSpPr>
          <p:cNvPr id="26" name="TextBox 25"/>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14</a:t>
            </a:r>
          </a:p>
        </p:txBody>
      </p:sp>
      <p:pic>
        <p:nvPicPr>
          <p:cNvPr id="27" name="Picture 26"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Lab: model → query → revise</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7589520" y="201168"/>
            <a:ext cx="1234440" cy="438912"/>
          </a:xfrm>
          <a:prstGeom prst="rect">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LAB</a:t>
            </a:r>
          </a:p>
        </p:txBody>
      </p:sp>
      <p:sp>
        <p:nvSpPr>
          <p:cNvPr id="5" name="Rectangle 4"/>
          <p:cNvSpPr/>
          <p:nvPr/>
        </p:nvSpPr>
        <p:spPr>
          <a:xfrm>
            <a:off x="548640" y="1051560"/>
            <a:ext cx="411480" cy="4114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1</a:t>
            </a:r>
          </a:p>
        </p:txBody>
      </p:sp>
      <p:sp>
        <p:nvSpPr>
          <p:cNvPr id="6" name="TextBox 5"/>
          <p:cNvSpPr txBox="1"/>
          <p:nvPr/>
        </p:nvSpPr>
        <p:spPr>
          <a:xfrm>
            <a:off x="1097280" y="1051560"/>
            <a:ext cx="4572000" cy="493776"/>
          </a:xfrm>
          <a:prstGeom prst="rect">
            <a:avLst/>
          </a:prstGeom>
          <a:noFill/>
        </p:spPr>
        <p:txBody>
          <a:bodyPr wrap="square" lIns="0" tIns="0" rIns="0" bIns="0" anchor="ctr">
            <a:spAutoFit/>
          </a:bodyPr>
          <a:lstStyle/>
          <a:p>
            <a:pPr algn="l"/>
            <a:r>
              <a:rPr sz="1800" b="0" i="0">
                <a:solidFill>
                  <a:srgbClr val="353638"/>
                </a:solidFill>
                <a:latin typeface="Calibri"/>
              </a:rPr>
              <a:t>Determine current memory consumption and margin.</a:t>
            </a:r>
          </a:p>
        </p:txBody>
      </p:sp>
      <p:sp>
        <p:nvSpPr>
          <p:cNvPr id="7" name="Rectangle 6"/>
          <p:cNvSpPr/>
          <p:nvPr/>
        </p:nvSpPr>
        <p:spPr>
          <a:xfrm>
            <a:off x="548640" y="1600200"/>
            <a:ext cx="411480" cy="4114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2</a:t>
            </a:r>
          </a:p>
        </p:txBody>
      </p:sp>
      <p:sp>
        <p:nvSpPr>
          <p:cNvPr id="8" name="TextBox 7"/>
          <p:cNvSpPr txBox="1"/>
          <p:nvPr/>
        </p:nvSpPr>
        <p:spPr>
          <a:xfrm>
            <a:off x="1097280" y="1600200"/>
            <a:ext cx="4572000" cy="411480"/>
          </a:xfrm>
          <a:prstGeom prst="rect">
            <a:avLst/>
          </a:prstGeom>
          <a:noFill/>
        </p:spPr>
        <p:txBody>
          <a:bodyPr wrap="square" lIns="0" tIns="0" rIns="0" bIns="0" anchor="ctr">
            <a:spAutoFit/>
          </a:bodyPr>
          <a:lstStyle/>
          <a:p>
            <a:pPr algn="l"/>
            <a:r>
              <a:rPr sz="1800" b="0" i="0">
                <a:solidFill>
                  <a:srgbClr val="353638"/>
                </a:solidFill>
                <a:latin typeface="Calibri"/>
              </a:rPr>
              <a:t>Identify the largest consumers.</a:t>
            </a:r>
          </a:p>
        </p:txBody>
      </p:sp>
      <p:sp>
        <p:nvSpPr>
          <p:cNvPr id="9" name="Rectangle 8"/>
          <p:cNvSpPr/>
          <p:nvPr/>
        </p:nvSpPr>
        <p:spPr>
          <a:xfrm>
            <a:off x="548640" y="2148840"/>
            <a:ext cx="411480" cy="4114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3</a:t>
            </a:r>
          </a:p>
        </p:txBody>
      </p:sp>
      <p:sp>
        <p:nvSpPr>
          <p:cNvPr id="10" name="TextBox 9"/>
          <p:cNvSpPr txBox="1"/>
          <p:nvPr/>
        </p:nvSpPr>
        <p:spPr>
          <a:xfrm>
            <a:off x="1097280" y="2148840"/>
            <a:ext cx="4572000" cy="411480"/>
          </a:xfrm>
          <a:prstGeom prst="rect">
            <a:avLst/>
          </a:prstGeom>
          <a:noFill/>
        </p:spPr>
        <p:txBody>
          <a:bodyPr wrap="square" lIns="0" tIns="0" rIns="0" bIns="0" anchor="ctr">
            <a:spAutoFit/>
          </a:bodyPr>
          <a:lstStyle/>
          <a:p>
            <a:pPr algn="l"/>
            <a:r>
              <a:rPr sz="1800" b="0" i="0">
                <a:solidFill>
                  <a:srgbClr val="353638"/>
                </a:solidFill>
                <a:latin typeface="Calibri"/>
              </a:rPr>
              <a:t>Double the telemetry queue.</a:t>
            </a:r>
          </a:p>
        </p:txBody>
      </p:sp>
      <p:sp>
        <p:nvSpPr>
          <p:cNvPr id="11" name="Rectangle 10"/>
          <p:cNvSpPr/>
          <p:nvPr/>
        </p:nvSpPr>
        <p:spPr>
          <a:xfrm>
            <a:off x="548640" y="2697480"/>
            <a:ext cx="411480" cy="4114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4</a:t>
            </a:r>
          </a:p>
        </p:txBody>
      </p:sp>
      <p:sp>
        <p:nvSpPr>
          <p:cNvPr id="12" name="TextBox 11"/>
          <p:cNvSpPr txBox="1"/>
          <p:nvPr/>
        </p:nvSpPr>
        <p:spPr>
          <a:xfrm>
            <a:off x="1097280" y="2697480"/>
            <a:ext cx="4572000" cy="411480"/>
          </a:xfrm>
          <a:prstGeom prst="rect">
            <a:avLst/>
          </a:prstGeom>
          <a:noFill/>
        </p:spPr>
        <p:txBody>
          <a:bodyPr wrap="square" lIns="0" tIns="0" rIns="0" bIns="0" anchor="ctr">
            <a:spAutoFit/>
          </a:bodyPr>
          <a:lstStyle/>
          <a:p>
            <a:pPr algn="l"/>
            <a:r>
              <a:rPr sz="1800" b="0" i="0">
                <a:solidFill>
                  <a:srgbClr val="353638"/>
                </a:solidFill>
                <a:latin typeface="Calibri"/>
              </a:rPr>
              <a:t>Re-evaluate the budget requirement.</a:t>
            </a:r>
          </a:p>
        </p:txBody>
      </p:sp>
      <p:sp>
        <p:nvSpPr>
          <p:cNvPr id="13" name="Rectangle 12"/>
          <p:cNvSpPr/>
          <p:nvPr/>
        </p:nvSpPr>
        <p:spPr>
          <a:xfrm>
            <a:off x="548640" y="3246120"/>
            <a:ext cx="411480" cy="4114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5</a:t>
            </a:r>
          </a:p>
        </p:txBody>
      </p:sp>
      <p:sp>
        <p:nvSpPr>
          <p:cNvPr id="14" name="TextBox 13"/>
          <p:cNvSpPr txBox="1"/>
          <p:nvPr/>
        </p:nvSpPr>
        <p:spPr>
          <a:xfrm>
            <a:off x="1097280" y="3246120"/>
            <a:ext cx="4572000" cy="411480"/>
          </a:xfrm>
          <a:prstGeom prst="rect">
            <a:avLst/>
          </a:prstGeom>
          <a:noFill/>
        </p:spPr>
        <p:txBody>
          <a:bodyPr wrap="square" lIns="0" tIns="0" rIns="0" bIns="0" anchor="ctr">
            <a:spAutoFit/>
          </a:bodyPr>
          <a:lstStyle/>
          <a:p>
            <a:pPr algn="l"/>
            <a:r>
              <a:rPr sz="1800" b="0" i="0">
                <a:solidFill>
                  <a:srgbClr val="353638"/>
                </a:solidFill>
                <a:latin typeface="Calibri"/>
              </a:rPr>
              <a:t>Restore a margin of at least 20%.</a:t>
            </a:r>
          </a:p>
        </p:txBody>
      </p:sp>
      <p:sp>
        <p:nvSpPr>
          <p:cNvPr id="15" name="TextBox 14"/>
          <p:cNvSpPr txBox="1"/>
          <p:nvPr/>
        </p:nvSpPr>
        <p:spPr>
          <a:xfrm>
            <a:off x="548640" y="3977639"/>
            <a:ext cx="4937760" cy="274320"/>
          </a:xfrm>
          <a:prstGeom prst="rect">
            <a:avLst/>
          </a:prstGeom>
          <a:noFill/>
        </p:spPr>
        <p:txBody>
          <a:bodyPr wrap="square" lIns="0" tIns="0" rIns="0" bIns="0" anchor="t">
            <a:spAutoFit/>
          </a:bodyPr>
          <a:lstStyle/>
          <a:p>
            <a:pPr algn="l"/>
            <a:r>
              <a:rPr sz="1800" b="1" i="1">
                <a:solidFill>
                  <a:srgbClr val="5C4826"/>
                </a:solidFill>
                <a:latin typeface="Calibri"/>
              </a:rPr>
              <a:t>Tasks, not UI instructions.</a:t>
            </a:r>
          </a:p>
        </p:txBody>
      </p:sp>
      <p:sp>
        <p:nvSpPr>
          <p:cNvPr id="16" name="TextBox 15"/>
          <p:cNvSpPr txBox="1"/>
          <p:nvPr/>
        </p:nvSpPr>
        <p:spPr>
          <a:xfrm>
            <a:off x="548640" y="4343400"/>
            <a:ext cx="5029200" cy="1673352"/>
          </a:xfrm>
          <a:prstGeom prst="rect">
            <a:avLst/>
          </a:prstGeom>
          <a:noFill/>
        </p:spPr>
        <p:txBody>
          <a:bodyPr wrap="square" lIns="0" tIns="0" rIns="0" bIns="0" anchor="t">
            <a:spAutoFit/>
          </a:bodyPr>
          <a:lstStyle/>
          <a:p>
            <a:pPr algn="l">
              <a:lnSpc>
                <a:spcPct val="120000"/>
              </a:lnSpc>
            </a:pPr>
            <a:r>
              <a:rPr sz="1800" b="0" i="0">
                <a:solidFill>
                  <a:srgbClr val="353638"/>
                </a:solidFill>
                <a:latin typeface="Calibri"/>
              </a:rPr>
              <a:t>Use whichever surface you prefer: </a:t>
            </a:r>
          </a:p>
          <a:p>
            <a:pPr algn="l">
              <a:lnSpc>
                <a:spcPct val="120000"/>
              </a:lnSpc>
            </a:pPr>
            <a:r>
              <a:rPr sz="1800" b="0" i="0">
                <a:solidFill>
                  <a:srgbClr val="353638"/>
                </a:solidFill>
                <a:latin typeface="Calibri"/>
              </a:rPr>
              <a:t>• run the saved questions and read the evidence</a:t>
            </a:r>
          </a:p>
          <a:p>
            <a:pPr algn="l">
              <a:lnSpc>
                <a:spcPct val="120000"/>
              </a:lnSpc>
            </a:pPr>
            <a:r>
              <a:rPr sz="1800" b="0" i="0">
                <a:solidFill>
                  <a:srgbClr val="353638"/>
                </a:solidFill>
                <a:latin typeface="Calibri"/>
              </a:rPr>
              <a:t>• edit in the workspace, or via the agent</a:t>
            </a:r>
          </a:p>
          <a:p>
            <a:pPr algn="l">
              <a:lnSpc>
                <a:spcPct val="120000"/>
              </a:lnSpc>
            </a:pPr>
            <a:r>
              <a:rPr sz="1800" b="0" i="0">
                <a:solidFill>
                  <a:srgbClr val="353638"/>
                </a:solidFill>
                <a:latin typeface="Calibri"/>
              </a:rPr>
              <a:t>• ask the agent — then check it against the model</a:t>
            </a:r>
          </a:p>
        </p:txBody>
      </p:sp>
      <p:sp>
        <p:nvSpPr>
          <p:cNvPr id="17" name="Rectangle 16"/>
          <p:cNvSpPr/>
          <p:nvPr/>
        </p:nvSpPr>
        <p:spPr>
          <a:xfrm>
            <a:off x="5623560" y="1051560"/>
            <a:ext cx="2971800" cy="48463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5806440" y="1188720"/>
            <a:ext cx="2606040" cy="310896"/>
          </a:xfrm>
          <a:prstGeom prst="rect">
            <a:avLst/>
          </a:prstGeom>
          <a:noFill/>
        </p:spPr>
        <p:txBody>
          <a:bodyPr wrap="square" lIns="0" tIns="0" rIns="0" bIns="0" anchor="t">
            <a:spAutoFit/>
          </a:bodyPr>
          <a:lstStyle/>
          <a:p>
            <a:pPr algn="l"/>
            <a:r>
              <a:rPr sz="1600" b="0" i="0"/>
              <a:t>WHAT THE MODEL DECLARES</a:t>
            </a:r>
          </a:p>
        </p:txBody>
      </p:sp>
      <p:sp>
        <p:nvSpPr>
          <p:cNvPr id="19" name="TextBox 18"/>
          <p:cNvSpPr txBox="1"/>
          <p:nvPr/>
        </p:nvSpPr>
        <p:spPr>
          <a:xfrm>
            <a:off x="5806440" y="1920240"/>
            <a:ext cx="2606040" cy="4169663"/>
          </a:xfrm>
          <a:prstGeom prst="rect">
            <a:avLst/>
          </a:prstGeom>
          <a:noFill/>
        </p:spPr>
        <p:txBody>
          <a:bodyPr wrap="square" lIns="0" tIns="0" rIns="0" bIns="0" anchor="t">
            <a:spAutoFit/>
          </a:bodyPr>
          <a:lstStyle/>
          <a:p>
            <a:pPr algn="l">
              <a:lnSpc>
                <a:spcPct val="112000"/>
              </a:lnSpc>
            </a:pPr>
            <a:r>
              <a:rPr sz="1800" b="1" i="0"/>
              <a:t>budget: 256 KiB of SRAM</a:t>
            </a:r>
          </a:p>
          <a:p>
            <a:r>
              <a:rPr sz="1800" b="1" i="0"/>
              <a:t>total: 232 KB → 24 KB margin</a:t>
            </a:r>
          </a:p>
          <a:p>
            <a:r>
              <a:rPr sz="1800" b="1" i="0"/>
              <a:t>pinned: “fits in the 256 KiB SRAM budget”</a:t>
            </a:r>
          </a:p>
          <a:p>
            <a:endParaRPr sz="1800" b="1" i="0"/>
          </a:p>
          <a:p>
            <a:r>
              <a:rPr sz="1800" b="0" i="0"/>
              <a:t>doubling telemetry (32 → 64 KB) → 264 KB: fails by 8 KB</a:t>
            </a:r>
          </a:p>
          <a:p>
            <a:endParaRPr sz="1800" b="0" i="0"/>
          </a:p>
          <a:p>
            <a:r>
              <a:rPr sz="1800" b="0" i="0"/>
              <a:t>a ≥20% margin needs ≤ 204.8 KB — several changes achieve it, several near-misses do not</a:t>
            </a:r>
          </a:p>
        </p:txBody>
      </p:sp>
      <p:sp>
        <p:nvSpPr>
          <p:cNvPr id="20" name="Rectangle 19"/>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 search is the design activity, not a lookup.</a:t>
            </a:r>
          </a:p>
        </p:txBody>
      </p:sp>
      <p:sp>
        <p:nvSpPr>
          <p:cNvPr id="21" name="TextBox 20"/>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15</a:t>
            </a:r>
          </a:p>
        </p:txBody>
      </p:sp>
      <p:pic>
        <p:nvPicPr>
          <p:cNvPr id="22" name="Picture 21"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What can’t the model answer?</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914400"/>
            <a:ext cx="8046720" cy="365760"/>
          </a:xfrm>
          <a:prstGeom prst="rect">
            <a:avLst/>
          </a:prstGeom>
          <a:noFill/>
        </p:spPr>
        <p:txBody>
          <a:bodyPr wrap="square" lIns="0" tIns="0" rIns="0" bIns="0" anchor="t">
            <a:spAutoFit/>
          </a:bodyPr>
          <a:lstStyle/>
          <a:p>
            <a:pPr algn="l"/>
            <a:r>
              <a:rPr sz="2000" b="1" i="1">
                <a:solidFill>
                  <a:srgbClr val="5C4826"/>
                </a:solidFill>
                <a:latin typeface="Calibri"/>
              </a:rPr>
              <a:t>What is peak SRAM consumption?</a:t>
            </a:r>
          </a:p>
        </p:txBody>
      </p:sp>
      <p:sp>
        <p:nvSpPr>
          <p:cNvPr id="5" name="Rectangle 4"/>
          <p:cNvSpPr/>
          <p:nvPr/>
        </p:nvSpPr>
        <p:spPr>
          <a:xfrm>
            <a:off x="548640" y="1463040"/>
            <a:ext cx="8046720" cy="1965960"/>
          </a:xfrm>
          <a:prstGeom prst="rect">
            <a:avLst/>
          </a:prstGeom>
          <a:solidFill>
            <a:srgbClr val="F5F1E8"/>
          </a:solidFill>
          <a:ln w="15875">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868680" y="1664208"/>
            <a:ext cx="7406640" cy="2029967"/>
          </a:xfrm>
          <a:prstGeom prst="rect">
            <a:avLst/>
          </a:prstGeom>
          <a:noFill/>
        </p:spPr>
        <p:txBody>
          <a:bodyPr wrap="square" lIns="0" tIns="0" rIns="0" bIns="0" anchor="t">
            <a:spAutoFit/>
          </a:bodyPr>
          <a:lstStyle/>
          <a:p>
            <a:pPr algn="l">
              <a:lnSpc>
                <a:spcPct val="125000"/>
              </a:lnSpc>
            </a:pPr>
            <a:r>
              <a:rPr sz="2000" b="0" i="1">
                <a:solidFill>
                  <a:srgbClr val="5C4826"/>
                </a:solidFill>
                <a:latin typeface="Calibri"/>
              </a:rPr>
              <a:t>“It answers ‘what if everything is live at once’, and it cannot answer ‘is everything live at once’. The second question needs operating modes — Sleeping, Sampling, Inferring, Transmitting — and resource lifetimes tied to them … That is the earned transition to Behavior, and it is deliberately not in this file.”</a:t>
            </a:r>
          </a:p>
          <a:p>
            <a:pPr algn="l">
              <a:lnSpc>
                <a:spcPct val="125000"/>
              </a:lnSpc>
            </a:pPr>
            <a:r>
              <a:rPr sz="1800" b="0" i="0">
                <a:solidFill>
                  <a:srgbClr val="555960"/>
                </a:solidFill>
                <a:latin typeface="Calibri"/>
              </a:rPr>
              <a:t>— the shipped model's own header, embedded-sensor-node/system.mage.yaml</a:t>
            </a:r>
          </a:p>
        </p:txBody>
      </p:sp>
      <p:sp>
        <p:nvSpPr>
          <p:cNvPr id="7" name="TextBox 6"/>
          <p:cNvSpPr txBox="1"/>
          <p:nvPr/>
        </p:nvSpPr>
        <p:spPr>
          <a:xfrm>
            <a:off x="548640" y="3749039"/>
            <a:ext cx="8046720" cy="1088136"/>
          </a:xfrm>
          <a:prstGeom prst="rect">
            <a:avLst/>
          </a:prstGeom>
          <a:noFill/>
        </p:spPr>
        <p:txBody>
          <a:bodyPr wrap="square" lIns="0" tIns="0" rIns="0" bIns="0" anchor="t">
            <a:spAutoFit/>
          </a:bodyPr>
          <a:lstStyle/>
          <a:p>
            <a:pPr algn="l">
              <a:lnSpc>
                <a:spcPct val="120000"/>
              </a:lnSpc>
            </a:pPr>
            <a:r>
              <a:rPr sz="1800" b="1" i="0">
                <a:solidFill>
                  <a:srgbClr val="5C4826"/>
                </a:solidFill>
                <a:latin typeface="Calibri"/>
              </a:rPr>
              <a:t>More prompting cannot create missing engineering knowledge. </a:t>
            </a:r>
          </a:p>
          <a:p>
            <a:pPr algn="l">
              <a:lnSpc>
                <a:spcPct val="120000"/>
              </a:lnSpc>
            </a:pPr>
            <a:r>
              <a:rPr sz="1800" b="0" i="0">
                <a:solidFill>
                  <a:srgbClr val="353638"/>
                </a:solidFill>
                <a:latin typeface="Calibri"/>
              </a:rPr>
              <a:t>The agent can navigate, infer, or propose — but if the answer needs distinctions the purposeful
model does not preserve, stronger prompting does not repair the model.</a:t>
            </a:r>
          </a:p>
        </p:txBody>
      </p:sp>
      <p:sp>
        <p:nvSpPr>
          <p:cNvPr id="8" name="TextBox 7"/>
          <p:cNvSpPr txBox="1"/>
          <p:nvPr/>
        </p:nvSpPr>
        <p:spPr>
          <a:xfrm>
            <a:off x="548640" y="4892040"/>
            <a:ext cx="8046720" cy="1115568"/>
          </a:xfrm>
          <a:prstGeom prst="rect">
            <a:avLst/>
          </a:prstGeom>
          <a:noFill/>
        </p:spPr>
        <p:txBody>
          <a:bodyPr wrap="square" lIns="0" tIns="0" rIns="0" bIns="0" anchor="t">
            <a:spAutoFit/>
          </a:bodyPr>
          <a:lstStyle/>
          <a:p>
            <a:pPr algn="l">
              <a:lnSpc>
                <a:spcPct val="125000"/>
              </a:lnSpc>
            </a:pPr>
            <a:r>
              <a:rPr sz="1800" b="1" i="0">
                <a:solidFill>
                  <a:srgbClr val="8E6F3E"/>
                </a:solidFill>
                <a:latin typeface="Calibri"/>
              </a:rPr>
              <a:t>Lab closing question: </a:t>
            </a:r>
            <a:r>
              <a:rPr sz="1800" b="0" i="1">
                <a:solidFill>
                  <a:srgbClr val="353638"/>
                </a:solidFill>
                <a:latin typeface="Calibri"/>
              </a:rPr>
              <a:t>what would we need to add to make this question answerable?</a:t>
            </a:r>
          </a:p>
          <a:p>
            <a:pPr algn="l">
              <a:lnSpc>
                <a:spcPct val="125000"/>
              </a:lnSpc>
            </a:pPr>
            <a:r>
              <a:rPr sz="1800" b="0" i="0">
                <a:solidFill>
                  <a:srgbClr val="555960"/>
                </a:solidFill>
                <a:latin typeface="Calibri"/>
              </a:rPr>
              <a:t>— exactly Lecture 1's judgment: which distinctions must the model preserve, and at what cost?</a:t>
            </a:r>
          </a:p>
        </p:txBody>
      </p:sp>
      <p:sp>
        <p:nvSpPr>
          <p:cNvPr id="9" name="Rectangle 8"/>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 model states its own boundary — an omission declared on its purpose.</a:t>
            </a:r>
          </a:p>
        </p:txBody>
      </p:sp>
      <p:sp>
        <p:nvSpPr>
          <p:cNvPr id="10" name="TextBox 9"/>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16</a:t>
            </a:r>
          </a:p>
        </p:txBody>
      </p:sp>
      <p:pic>
        <p:nvPicPr>
          <p:cNvPr id="11" name="Picture 10"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5F1E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p:cNvSpPr/>
          <p:nvPr/>
        </p:nvSpPr>
        <p:spPr>
          <a:xfrm>
            <a:off x="0" y="0"/>
            <a:ext cx="9144000" cy="16459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0" y="6693408"/>
            <a:ext cx="9144000" cy="16459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731520" y="822960"/>
            <a:ext cx="7680960" cy="365760"/>
          </a:xfrm>
          <a:prstGeom prst="rect">
            <a:avLst/>
          </a:prstGeom>
          <a:noFill/>
        </p:spPr>
        <p:txBody>
          <a:bodyPr wrap="square" lIns="0" tIns="0" rIns="0" bIns="0" anchor="t">
            <a:spAutoFit/>
          </a:bodyPr>
          <a:lstStyle/>
          <a:p>
            <a:pPr algn="ctr"/>
            <a:r>
              <a:rPr sz="1800" b="1" i="0" spc="200">
                <a:solidFill>
                  <a:srgbClr val="555960"/>
                </a:solidFill>
                <a:latin typeface="Calibri"/>
              </a:rPr>
              <a:t>END OF THE CORE LECTURE</a:t>
            </a:r>
          </a:p>
        </p:txBody>
      </p:sp>
      <p:sp>
        <p:nvSpPr>
          <p:cNvPr id="6" name="TextBox 5"/>
          <p:cNvSpPr txBox="1"/>
          <p:nvPr/>
        </p:nvSpPr>
        <p:spPr>
          <a:xfrm>
            <a:off x="731520" y="1371600"/>
            <a:ext cx="7680960" cy="914400"/>
          </a:xfrm>
          <a:prstGeom prst="rect">
            <a:avLst/>
          </a:prstGeom>
          <a:noFill/>
        </p:spPr>
        <p:txBody>
          <a:bodyPr wrap="square" lIns="0" tIns="0" rIns="0" bIns="0" anchor="t">
            <a:spAutoFit/>
          </a:bodyPr>
          <a:lstStyle/>
          <a:p>
            <a:pPr algn="ctr">
              <a:lnSpc>
                <a:spcPct val="115000"/>
              </a:lnSpc>
            </a:pPr>
            <a:r>
              <a:rPr sz="2000" b="1" i="0">
                <a:solidFill>
                  <a:srgbClr val="5C4826"/>
                </a:solidFill>
                <a:latin typeface="Calibri"/>
              </a:rPr>
              <a:t>Modeling makes knowledge explicit.</a:t>
            </a:r>
          </a:p>
          <a:p>
            <a:pPr algn="ctr">
              <a:lnSpc>
                <a:spcPct val="115000"/>
              </a:lnSpc>
            </a:pPr>
            <a:r>
              <a:rPr sz="2000" b="1" i="0">
                <a:solidFill>
                  <a:srgbClr val="5C4826"/>
                </a:solidFill>
                <a:latin typeface="Calibri"/>
              </a:rPr>
              <a:t>Alignment gives it consequence.</a:t>
            </a:r>
          </a:p>
        </p:txBody>
      </p:sp>
      <p:sp>
        <p:nvSpPr>
          <p:cNvPr id="7" name="TextBox 6"/>
          <p:cNvSpPr txBox="1"/>
          <p:nvPr/>
        </p:nvSpPr>
        <p:spPr>
          <a:xfrm>
            <a:off x="731520" y="2514600"/>
            <a:ext cx="7680960" cy="548640"/>
          </a:xfrm>
          <a:prstGeom prst="rect">
            <a:avLst/>
          </a:prstGeom>
          <a:noFill/>
        </p:spPr>
        <p:txBody>
          <a:bodyPr wrap="square" lIns="0" tIns="0" rIns="0" bIns="0" anchor="t">
            <a:spAutoFit/>
          </a:bodyPr>
          <a:lstStyle/>
          <a:p>
            <a:pPr algn="ctr">
              <a:lnSpc>
                <a:spcPct val="115000"/>
              </a:lnSpc>
            </a:pPr>
            <a:r>
              <a:rPr sz="2000" b="0" i="1">
                <a:solidFill>
                  <a:srgbClr val="353638"/>
                </a:solidFill>
                <a:latin typeface="Calibri"/>
              </a:rPr>
              <a:t>The model says the margin stays above 20%.</a:t>
            </a:r>
          </a:p>
          <a:p>
            <a:pPr algn="ctr">
              <a:lnSpc>
                <a:spcPct val="115000"/>
              </a:lnSpc>
            </a:pPr>
            <a:r>
              <a:rPr sz="2000" b="0" i="1">
                <a:solidFill>
                  <a:srgbClr val="353638"/>
                </a:solidFill>
                <a:latin typeface="Calibri"/>
              </a:rPr>
              <a:t>Next lecture: what happens when reality disagrees?</a:t>
            </a:r>
          </a:p>
        </p:txBody>
      </p:sp>
      <p:sp>
        <p:nvSpPr>
          <p:cNvPr id="8" name="Rectangle 7"/>
          <p:cNvSpPr/>
          <p:nvPr/>
        </p:nvSpPr>
        <p:spPr>
          <a:xfrm>
            <a:off x="1463040" y="3383280"/>
            <a:ext cx="6217920" cy="3657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Rectangle 8"/>
          <p:cNvSpPr/>
          <p:nvPr/>
        </p:nvSpPr>
        <p:spPr>
          <a:xfrm>
            <a:off x="3566160" y="3703320"/>
            <a:ext cx="2011680" cy="50292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OPTIONAL · REFERENCE</a:t>
            </a:r>
          </a:p>
        </p:txBody>
      </p:sp>
      <p:sp>
        <p:nvSpPr>
          <p:cNvPr id="10" name="TextBox 9"/>
          <p:cNvSpPr txBox="1"/>
          <p:nvPr/>
        </p:nvSpPr>
        <p:spPr>
          <a:xfrm>
            <a:off x="731520" y="4434840"/>
            <a:ext cx="7680960" cy="411480"/>
          </a:xfrm>
          <a:prstGeom prst="rect">
            <a:avLst/>
          </a:prstGeom>
          <a:noFill/>
        </p:spPr>
        <p:txBody>
          <a:bodyPr wrap="square" lIns="0" tIns="0" rIns="0" bIns="0" anchor="t">
            <a:spAutoFit/>
          </a:bodyPr>
          <a:lstStyle/>
          <a:p>
            <a:pPr algn="ctr"/>
            <a:r>
              <a:rPr sz="2000" b="1" i="0">
                <a:solidFill>
                  <a:srgbClr val="353638"/>
                </a:solidFill>
                <a:latin typeface="Calibri"/>
              </a:rPr>
              <a:t>Section 4 — Reasoning with SysML and KerML</a:t>
            </a:r>
          </a:p>
        </p:txBody>
      </p:sp>
      <p:sp>
        <p:nvSpPr>
          <p:cNvPr id="11" name="TextBox 10"/>
          <p:cNvSpPr txBox="1"/>
          <p:nvPr/>
        </p:nvSpPr>
        <p:spPr>
          <a:xfrm>
            <a:off x="1097280" y="4983480"/>
            <a:ext cx="6949440" cy="1394460"/>
          </a:xfrm>
          <a:prstGeom prst="rect">
            <a:avLst/>
          </a:prstGeom>
          <a:noFill/>
        </p:spPr>
        <p:txBody>
          <a:bodyPr wrap="square" lIns="0" tIns="0" rIns="0" bIns="0" anchor="t">
            <a:spAutoFit/>
          </a:bodyPr>
          <a:lstStyle/>
          <a:p>
            <a:pPr algn="ctr">
              <a:lnSpc>
                <a:spcPct val="125000"/>
              </a:lnSpc>
            </a:pPr>
            <a:r>
              <a:rPr sz="1800" b="0" i="1">
                <a:solidFill>
                  <a:srgbClr val="555960"/>
                </a:solidFill>
                <a:latin typeface="Calibri"/>
              </a:rPr>
              <a:t>The sensor node named what it was missing: operating modes.</a:t>
            </a:r>
          </a:p>
          <a:p>
            <a:pPr algn="ctr">
              <a:lnSpc>
                <a:spcPct val="125000"/>
              </a:lnSpc>
            </a:pPr>
            <a:r>
              <a:rPr sz="1800" b="0" i="1">
                <a:solidFill>
                  <a:srgbClr val="555960"/>
                </a:solidFill>
                <a:latin typeface="Calibri"/>
              </a:rPr>
              <a:t>These six slides take a sibling system where modes, flow, and quantities are modeled —</a:t>
            </a:r>
          </a:p>
          <a:p>
            <a:pPr algn="ctr">
              <a:lnSpc>
                <a:spcPct val="125000"/>
              </a:lnSpc>
            </a:pPr>
            <a:r>
              <a:rPr sz="1800" b="0" i="1">
                <a:solidFill>
                  <a:srgbClr val="555960"/>
                </a:solidFill>
                <a:latin typeface="Calibri"/>
              </a:rPr>
              <a:t>and show what the stronger semantics let us derive. Not “SysML 101.”</a:t>
            </a:r>
          </a:p>
        </p:txBody>
      </p:sp>
      <p:sp>
        <p:nvSpPr>
          <p:cNvPr id="12" name="TextBox 11"/>
          <p:cNvSpPr txBox="1"/>
          <p:nvPr/>
        </p:nvSpPr>
        <p:spPr>
          <a:xfrm>
            <a:off x="8641080" y="6419088"/>
            <a:ext cx="365760" cy="256032"/>
          </a:xfrm>
          <a:prstGeom prst="rect">
            <a:avLst/>
          </a:prstGeom>
          <a:noFill/>
        </p:spPr>
        <p:txBody>
          <a:bodyPr wrap="square" lIns="0" tIns="0" rIns="0" bIns="0" anchor="t">
            <a:spAutoFit/>
          </a:bodyPr>
          <a:lstStyle/>
          <a:p>
            <a:pPr algn="r"/>
            <a:r>
              <a:rPr sz="900" b="0" i="0">
                <a:solidFill>
                  <a:srgbClr val="555960"/>
                </a:solidFill>
                <a:latin typeface="Calibri"/>
              </a:rPr>
              <a:t>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A sensing system — behavior and resources</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1005840"/>
            <a:ext cx="5257800" cy="3931920"/>
          </a:xfrm>
          <a:prstGeom prst="rect">
            <a:avLst/>
          </a:prstGeom>
          <a:solidFill>
            <a:srgbClr val="2B261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777240" y="1207008"/>
            <a:ext cx="4892040" cy="3566160"/>
          </a:xfrm>
          <a:prstGeom prst="rect">
            <a:avLst/>
          </a:prstGeom>
          <a:noFill/>
        </p:spPr>
        <p:txBody>
          <a:bodyPr wrap="square" lIns="0" tIns="0" rIns="0" bIns="0" anchor="t">
            <a:spAutoFit/>
          </a:bodyPr>
          <a:lstStyle/>
          <a:p>
            <a:pPr algn="l">
              <a:lnSpc>
                <a:spcPct val="112000"/>
              </a:lnSpc>
            </a:pPr>
            <a:r>
              <a:rPr sz="1800">
                <a:solidFill>
                  <a:srgbClr val="ECE2D0"/>
                </a:solidFill>
                <a:latin typeface="Consolas"/>
              </a:rPr>
              <a:t>part def SensorNode {</a:t>
            </a:r>
          </a:p>
          <a:p>
            <a:r>
              <a:rPr sz="1800">
                <a:solidFill>
                  <a:srgbClr val="ECE2D0"/>
                </a:solidFill>
                <a:latin typeface="Consolas"/>
              </a:rPr>
              <a:t>  attribute samplingPeriod = 5 [s];</a:t>
            </a:r>
          </a:p>
          <a:p>
            <a:r>
              <a:rPr sz="1800">
                <a:solidFill>
                  <a:srgbClr val="ECE2D0"/>
                </a:solidFill>
                <a:latin typeface="Consolas"/>
              </a:rPr>
              <a:t>  attribute sampleSize = 512 [B];</a:t>
            </a:r>
          </a:p>
          <a:p>
            <a:r>
              <a:rPr sz="1800">
                <a:solidFill>
                  <a:srgbClr val="ECE2D0"/>
                </a:solidFill>
                <a:latin typeface="Consolas"/>
              </a:rPr>
              <a:t>  attribute bufferCap = 4096 [B];</a:t>
            </a:r>
          </a:p>
          <a:p>
            <a:r>
              <a:rPr sz="1800">
                <a:solidFill>
                  <a:srgbClr val="ECE2D0"/>
                </a:solidFill>
                <a:latin typeface="Consolas"/>
              </a:rPr>
              <a:t>  attribute radioRate = 4096 [B/s];</a:t>
            </a:r>
          </a:p>
          <a:p>
            <a:r>
              <a:rPr sz="1800">
                <a:solidFill>
                  <a:srgbClr val="ECE2D0"/>
                </a:solidFill>
                <a:latin typeface="Consolas"/>
              </a:rPr>
              <a:t>  attribute txPeriod = 30 [s];</a:t>
            </a:r>
          </a:p>
          <a:p>
            <a:endParaRPr sz="1800">
              <a:solidFill>
                <a:srgbClr val="ECE2D0"/>
              </a:solidFill>
              <a:latin typeface="Consolas"/>
            </a:endParaRPr>
          </a:p>
          <a:p>
            <a:r>
              <a:rPr sz="1800">
                <a:solidFill>
                  <a:srgbClr val="ECE2D0"/>
                </a:solidFill>
                <a:latin typeface="Consolas"/>
              </a:rPr>
              <a:t>  state def Modes { … }</a:t>
            </a:r>
          </a:p>
          <a:p>
            <a:r>
              <a:rPr sz="1800">
                <a:solidFill>
                  <a:srgbClr val="ECE2D0"/>
                </a:solidFill>
                <a:latin typeface="Consolas"/>
              </a:rPr>
              <a:t>}</a:t>
            </a:r>
          </a:p>
        </p:txBody>
      </p:sp>
      <p:sp>
        <p:nvSpPr>
          <p:cNvPr id="6" name="TextBox 5"/>
          <p:cNvSpPr txBox="1"/>
          <p:nvPr/>
        </p:nvSpPr>
        <p:spPr>
          <a:xfrm>
            <a:off x="548640" y="5029200"/>
            <a:ext cx="4297680" cy="274320"/>
          </a:xfrm>
          <a:prstGeom prst="rect">
            <a:avLst/>
          </a:prstGeom>
          <a:noFill/>
        </p:spPr>
        <p:txBody>
          <a:bodyPr wrap="square" lIns="0" tIns="0" rIns="0" bIns="0" anchor="t">
            <a:spAutoFit/>
          </a:bodyPr>
          <a:lstStyle/>
          <a:p>
            <a:pPr algn="l"/>
            <a:r>
              <a:rPr sz="1400"/>
              <a:t>SysML v2 textual notation — excerpt, abridged</a:t>
            </a:r>
          </a:p>
        </p:txBody>
      </p:sp>
      <p:sp>
        <p:nvSpPr>
          <p:cNvPr id="7" name="Rectangle 6"/>
          <p:cNvSpPr/>
          <p:nvPr/>
        </p:nvSpPr>
        <p:spPr>
          <a:xfrm>
            <a:off x="5943600" y="1005840"/>
            <a:ext cx="2651760" cy="39319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6126480" y="1170432"/>
            <a:ext cx="2331720" cy="310895"/>
          </a:xfrm>
          <a:prstGeom prst="rect">
            <a:avLst/>
          </a:prstGeom>
          <a:noFill/>
        </p:spPr>
        <p:txBody>
          <a:bodyPr wrap="square" lIns="0" tIns="0" rIns="0" bIns="0" anchor="t">
            <a:spAutoFit/>
          </a:bodyPr>
          <a:lstStyle/>
          <a:p>
            <a:pPr algn="l"/>
            <a:r>
              <a:rPr sz="1800" b="1" i="0" spc="50">
                <a:solidFill>
                  <a:srgbClr val="8E6F3E"/>
                </a:solidFill>
                <a:latin typeface="Calibri"/>
              </a:rPr>
              <a:t>ONE RICHER EMBEDDED SYSTEM</a:t>
            </a:r>
          </a:p>
        </p:txBody>
      </p:sp>
      <p:sp>
        <p:nvSpPr>
          <p:cNvPr id="9" name="TextBox 8"/>
          <p:cNvSpPr txBox="1"/>
          <p:nvPr/>
        </p:nvSpPr>
        <p:spPr>
          <a:xfrm>
            <a:off x="6126480" y="1536192"/>
            <a:ext cx="2331720" cy="3291840"/>
          </a:xfrm>
          <a:prstGeom prst="rect">
            <a:avLst/>
          </a:prstGeom>
          <a:noFill/>
        </p:spPr>
        <p:txBody>
          <a:bodyPr wrap="square" lIns="0" tIns="0" rIns="0" bIns="0" anchor="t">
            <a:spAutoFit/>
          </a:bodyPr>
          <a:lstStyle/>
          <a:p>
            <a:pPr algn="l">
              <a:lnSpc>
                <a:spcPct val="140000"/>
              </a:lnSpc>
            </a:pPr>
            <a:r>
              <a:rPr sz="1800"/>
              <a:t>modes</a:t>
            </a:r>
          </a:p>
          <a:p>
            <a:r>
              <a:rPr sz="1800"/>
              <a:t>  Sleep / Sample / Transmit</a:t>
            </a:r>
          </a:p>
          <a:p>
            <a:r>
              <a:rPr sz="1800"/>
              <a:t>sampling  5 s</a:t>
            </a:r>
          </a:p>
          <a:p>
            <a:r>
              <a:rPr sz="1800"/>
              <a:t>sample  512 B</a:t>
            </a:r>
          </a:p>
          <a:p>
            <a:r>
              <a:rPr sz="1800"/>
              <a:t>buffer  4 KiB = 8</a:t>
            </a:r>
          </a:p>
          <a:p>
            <a:r>
              <a:rPr sz="1800"/>
              <a:t>radio  4 KiB/s</a:t>
            </a:r>
          </a:p>
          <a:p>
            <a:r>
              <a:rPr sz="1800"/>
              <a:t>tx timer  30 s</a:t>
            </a:r>
          </a:p>
          <a:p>
            <a:r>
              <a:rPr sz="1800"/>
              <a:t>power  0.1 / 5 / 60 mW</a:t>
            </a:r>
          </a:p>
          <a:p>
            <a:r>
              <a:rPr sz="1800"/>
              <a:t>avg power ≤ 2 mW</a:t>
            </a:r>
          </a:p>
          <a:p>
            <a:r>
              <a:rPr sz="1800"/>
              <a:t>no buffer overflow</a:t>
            </a:r>
          </a:p>
        </p:txBody>
      </p:sp>
      <p:sp>
        <p:nvSpPr>
          <p:cNvPr id="10" name="TextBox 9"/>
          <p:cNvSpPr txBox="1"/>
          <p:nvPr/>
        </p:nvSpPr>
        <p:spPr>
          <a:xfrm>
            <a:off x="548640" y="5394960"/>
            <a:ext cx="8046720" cy="640080"/>
          </a:xfrm>
          <a:prstGeom prst="rect">
            <a:avLst/>
          </a:prstGeom>
          <a:noFill/>
        </p:spPr>
        <p:txBody>
          <a:bodyPr wrap="square" lIns="0" tIns="0" rIns="0" bIns="0" anchor="t">
            <a:spAutoFit/>
          </a:bodyPr>
          <a:lstStyle/>
          <a:p>
            <a:pPr algn="l">
              <a:lnSpc>
                <a:spcPct val="115000"/>
              </a:lnSpc>
            </a:pPr>
            <a:r>
              <a:rPr sz="1800"/>
              <a:t>Exactly the distinctions the sensor node declared as omissions:</a:t>
            </a:r>
          </a:p>
          <a:p>
            <a:r>
              <a:rPr sz="1800"/>
              <a:t>operating modes, and resource lifetimes tied to them.</a:t>
            </a:r>
          </a:p>
        </p:txBody>
      </p:sp>
      <p:sp>
        <p:nvSpPr>
          <p:cNvPr id="11" name="Rectangle 10"/>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Enough SysML to establish the actual model — the constructs earn their keep on the next slides.</a:t>
            </a:r>
          </a:p>
        </p:txBody>
      </p:sp>
      <p:sp>
        <p:nvSpPr>
          <p:cNvPr id="12" name="TextBox 11"/>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18</a:t>
            </a:r>
          </a:p>
        </p:txBody>
      </p:sp>
      <p:pic>
        <p:nvPicPr>
          <p:cNvPr id="13" name="Picture 12"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Can the buffer overflow?</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960120"/>
            <a:ext cx="8046720" cy="8686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822960" y="1097280"/>
            <a:ext cx="7498079" cy="836676"/>
          </a:xfrm>
          <a:prstGeom prst="rect">
            <a:avLst/>
          </a:prstGeom>
          <a:noFill/>
        </p:spPr>
        <p:txBody>
          <a:bodyPr wrap="square" lIns="0" tIns="0" rIns="0" bIns="0" anchor="t">
            <a:spAutoFit/>
          </a:bodyPr>
          <a:lstStyle/>
          <a:p>
            <a:pPr algn="l">
              <a:lnSpc>
                <a:spcPct val="135000"/>
              </a:lnSpc>
            </a:pPr>
            <a:r>
              <a:rPr sz="1800" b="1" i="0">
                <a:solidFill>
                  <a:srgbClr val="8E6F3E"/>
                </a:solidFill>
                <a:latin typeface="Calibri"/>
              </a:rPr>
              <a:t>Given:  </a:t>
            </a:r>
            <a:r>
              <a:rPr sz="1800" b="0" i="0">
                <a:solidFill>
                  <a:srgbClr val="353638"/>
                </a:solidFill>
                <a:latin typeface="Consolas"/>
              </a:rPr>
              <a:t>avg production rate (512 B / 5 s ≈ 102 B/s)  &lt;  radio throughput (4096 B/s)</a:t>
            </a:r>
          </a:p>
          <a:p>
            <a:pPr algn="l">
              <a:lnSpc>
                <a:spcPct val="135000"/>
              </a:lnSpc>
            </a:pPr>
            <a:r>
              <a:rPr sz="1800" b="0" i="1">
                <a:solidFill>
                  <a:srgbClr val="555960"/>
                </a:solidFill>
                <a:latin typeface="Calibri"/>
              </a:rPr>
              <a:t>Locally plausible: “then it cannot overflow.”</a:t>
            </a:r>
          </a:p>
        </p:txBody>
      </p:sp>
      <p:sp>
        <p:nvSpPr>
          <p:cNvPr id="6" name="Rectangle 5"/>
          <p:cNvSpPr/>
          <p:nvPr/>
        </p:nvSpPr>
        <p:spPr>
          <a:xfrm>
            <a:off x="822960" y="2743200"/>
            <a:ext cx="1554480" cy="640080"/>
          </a:xfrm>
          <a:prstGeom prst="rect">
            <a:avLst/>
          </a:prstGeom>
          <a:solidFill>
            <a:srgbClr val="FBF8F2"/>
          </a:solidFill>
          <a:ln w="15875">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Sleep</a:t>
            </a:r>
          </a:p>
        </p:txBody>
      </p:sp>
      <p:sp>
        <p:nvSpPr>
          <p:cNvPr id="7" name="Rectangle 6"/>
          <p:cNvSpPr/>
          <p:nvPr/>
        </p:nvSpPr>
        <p:spPr>
          <a:xfrm>
            <a:off x="3749039" y="2743200"/>
            <a:ext cx="1554480" cy="640080"/>
          </a:xfrm>
          <a:prstGeom prst="rect">
            <a:avLst/>
          </a:prstGeom>
          <a:solidFill>
            <a:srgbClr val="FBF8F2"/>
          </a:solidFill>
          <a:ln w="15875">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Sample</a:t>
            </a:r>
          </a:p>
        </p:txBody>
      </p:sp>
      <p:sp>
        <p:nvSpPr>
          <p:cNvPr id="8" name="Rectangle 7"/>
          <p:cNvSpPr/>
          <p:nvPr/>
        </p:nvSpPr>
        <p:spPr>
          <a:xfrm>
            <a:off x="6675120" y="2743200"/>
            <a:ext cx="155448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Transmit</a:t>
            </a:r>
          </a:p>
        </p:txBody>
      </p:sp>
      <p:cxnSp>
        <p:nvCxnSpPr>
          <p:cNvPr id="9" name="Connector 8"/>
          <p:cNvCxnSpPr/>
          <p:nvPr/>
        </p:nvCxnSpPr>
        <p:spPr>
          <a:xfrm>
            <a:off x="2377440" y="2926080"/>
            <a:ext cx="1371599" cy="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468880" y="2670048"/>
            <a:ext cx="1280160" cy="557784"/>
          </a:xfrm>
          <a:prstGeom prst="rect">
            <a:avLst/>
          </a:prstGeom>
          <a:noFill/>
        </p:spPr>
        <p:txBody>
          <a:bodyPr wrap="square" lIns="0" tIns="0" rIns="0" bIns="0" anchor="t">
            <a:spAutoFit/>
          </a:bodyPr>
          <a:lstStyle/>
          <a:p>
            <a:pPr algn="ctr"/>
            <a:r>
              <a:rPr sz="1800" b="0" i="1">
                <a:solidFill>
                  <a:srgbClr val="555960"/>
                </a:solidFill>
                <a:latin typeface="Calibri"/>
              </a:rPr>
              <a:t>sample timer</a:t>
            </a:r>
          </a:p>
        </p:txBody>
      </p:sp>
      <p:cxnSp>
        <p:nvCxnSpPr>
          <p:cNvPr id="11" name="Connector 10"/>
          <p:cNvCxnSpPr/>
          <p:nvPr/>
        </p:nvCxnSpPr>
        <p:spPr>
          <a:xfrm flipH="1">
            <a:off x="2377440" y="3246120"/>
            <a:ext cx="1371599" cy="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468880" y="3310128"/>
            <a:ext cx="1280160" cy="228600"/>
          </a:xfrm>
          <a:prstGeom prst="rect">
            <a:avLst/>
          </a:prstGeom>
          <a:noFill/>
        </p:spPr>
        <p:txBody>
          <a:bodyPr wrap="square" lIns="0" tIns="0" rIns="0" bIns="0" anchor="t">
            <a:spAutoFit/>
          </a:bodyPr>
          <a:lstStyle/>
          <a:p>
            <a:pPr algn="ctr"/>
            <a:r>
              <a:rPr sz="1800" b="0" i="1">
                <a:solidFill>
                  <a:srgbClr val="555960"/>
                </a:solidFill>
                <a:latin typeface="Calibri"/>
              </a:rPr>
              <a:t>done</a:t>
            </a:r>
          </a:p>
        </p:txBody>
      </p:sp>
      <p:cxnSp>
        <p:nvCxnSpPr>
          <p:cNvPr id="13" name="Connector 12"/>
          <p:cNvCxnSpPr/>
          <p:nvPr/>
        </p:nvCxnSpPr>
        <p:spPr>
          <a:xfrm>
            <a:off x="5303520" y="2926080"/>
            <a:ext cx="1371600" cy="0"/>
          </a:xfrm>
          <a:prstGeom prst="line">
            <a:avLst/>
          </a:prstGeom>
          <a:ln w="25400">
            <a:solidFill>
              <a:srgbClr val="C8102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349240" y="2670048"/>
            <a:ext cx="1371600" cy="228600"/>
          </a:xfrm>
          <a:prstGeom prst="rect">
            <a:avLst/>
          </a:prstGeom>
          <a:noFill/>
        </p:spPr>
        <p:txBody>
          <a:bodyPr wrap="square" lIns="0" tIns="0" rIns="0" bIns="0" anchor="t">
            <a:spAutoFit/>
          </a:bodyPr>
          <a:lstStyle/>
          <a:p>
            <a:pPr algn="ctr"/>
            <a:r>
              <a:rPr sz="1800" b="1" i="1">
                <a:solidFill>
                  <a:srgbClr val="C8102E"/>
                </a:solidFill>
                <a:latin typeface="Calibri"/>
              </a:rPr>
              <a:t>buffer full</a:t>
            </a:r>
          </a:p>
        </p:txBody>
      </p:sp>
      <p:cxnSp>
        <p:nvCxnSpPr>
          <p:cNvPr id="15" name="Connector 14"/>
          <p:cNvCxnSpPr/>
          <p:nvPr/>
        </p:nvCxnSpPr>
        <p:spPr>
          <a:xfrm>
            <a:off x="1600200" y="3401568"/>
            <a:ext cx="0" cy="393192"/>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1600200" y="3794760"/>
            <a:ext cx="585216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V="1">
            <a:off x="7452360" y="3419856"/>
            <a:ext cx="0" cy="374904"/>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566160" y="3840480"/>
            <a:ext cx="2011680" cy="228600"/>
          </a:xfrm>
          <a:prstGeom prst="rect">
            <a:avLst/>
          </a:prstGeom>
          <a:noFill/>
        </p:spPr>
        <p:txBody>
          <a:bodyPr wrap="square" lIns="0" tIns="0" rIns="0" bIns="0" anchor="t">
            <a:spAutoFit/>
          </a:bodyPr>
          <a:lstStyle/>
          <a:p>
            <a:pPr algn="ctr"/>
            <a:r>
              <a:rPr sz="1800" b="0" i="1">
                <a:solidFill>
                  <a:srgbClr val="555960"/>
                </a:solidFill>
                <a:latin typeface="Calibri"/>
              </a:rPr>
              <a:t>tx timer (30 s)</a:t>
            </a:r>
          </a:p>
        </p:txBody>
      </p:sp>
      <p:cxnSp>
        <p:nvCxnSpPr>
          <p:cNvPr id="19" name="Connector 18"/>
          <p:cNvCxnSpPr/>
          <p:nvPr/>
        </p:nvCxnSpPr>
        <p:spPr>
          <a:xfrm flipV="1">
            <a:off x="7452360" y="2359152"/>
            <a:ext cx="0" cy="36576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1600200" y="2359152"/>
            <a:ext cx="585216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600200" y="2359152"/>
            <a:ext cx="0" cy="36576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566160" y="2121408"/>
            <a:ext cx="2011680" cy="228600"/>
          </a:xfrm>
          <a:prstGeom prst="rect">
            <a:avLst/>
          </a:prstGeom>
          <a:noFill/>
        </p:spPr>
        <p:txBody>
          <a:bodyPr wrap="square" lIns="0" tIns="0" rIns="0" bIns="0" anchor="t">
            <a:spAutoFit/>
          </a:bodyPr>
          <a:lstStyle/>
          <a:p>
            <a:pPr algn="ctr"/>
            <a:r>
              <a:rPr sz="1800" b="0" i="1">
                <a:solidFill>
                  <a:srgbClr val="555960"/>
                </a:solidFill>
                <a:latin typeface="Calibri"/>
              </a:rPr>
              <a:t>tx done</a:t>
            </a:r>
          </a:p>
        </p:txBody>
      </p:sp>
      <p:sp>
        <p:nvSpPr>
          <p:cNvPr id="23" name="TextBox 22"/>
          <p:cNvSpPr txBox="1"/>
          <p:nvPr/>
        </p:nvSpPr>
        <p:spPr>
          <a:xfrm>
            <a:off x="822960" y="4160520"/>
            <a:ext cx="7772400" cy="557783"/>
          </a:xfrm>
          <a:prstGeom prst="rect">
            <a:avLst/>
          </a:prstGeom>
          <a:noFill/>
        </p:spPr>
        <p:txBody>
          <a:bodyPr wrap="square" lIns="0" tIns="0" rIns="0" bIns="0" anchor="t">
            <a:spAutoFit/>
          </a:bodyPr>
          <a:lstStyle/>
          <a:p>
            <a:pPr algn="l"/>
            <a:r>
              <a:rPr sz="1800" b="0" i="1">
                <a:solidFill>
                  <a:srgbClr val="555960"/>
                </a:solidFill>
                <a:latin typeface="Calibri"/>
              </a:rPr>
              <a:t>Sample produces data. Transmit consumes it. Modes draw different power.</a:t>
            </a:r>
          </a:p>
        </p:txBody>
      </p:sp>
      <p:sp>
        <p:nvSpPr>
          <p:cNvPr id="24" name="Rectangle 23"/>
          <p:cNvSpPr/>
          <p:nvPr/>
        </p:nvSpPr>
        <p:spPr>
          <a:xfrm>
            <a:off x="548640" y="4617720"/>
            <a:ext cx="8046720" cy="123444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822960" y="4773168"/>
            <a:ext cx="7498079" cy="1316736"/>
          </a:xfrm>
          <a:prstGeom prst="rect">
            <a:avLst/>
          </a:prstGeom>
          <a:noFill/>
        </p:spPr>
        <p:txBody>
          <a:bodyPr wrap="square" lIns="0" tIns="0" rIns="0" bIns="0" anchor="t">
            <a:spAutoFit/>
          </a:bodyPr>
          <a:lstStyle/>
          <a:p>
            <a:pPr algn="l">
              <a:lnSpc>
                <a:spcPct val="125000"/>
              </a:lnSpc>
            </a:pPr>
            <a:r>
              <a:rPr sz="1800" b="1" i="0">
                <a:solidFill>
                  <a:srgbClr val="5C4826"/>
                </a:solidFill>
                <a:latin typeface="Calibri"/>
              </a:rPr>
              <a:t>Comparing the two rates cannot answer the question. </a:t>
            </a:r>
            <a:r>
              <a:rPr sz="1800" b="0" i="0">
                <a:solidFill>
                  <a:srgbClr val="353638"/>
                </a:solidFill>
                <a:latin typeface="Calibri"/>
              </a:rPr>
              <a:t>The radio drains the buffer only while
Transmit is active — transmission availability depends on state behavior, batching, and timing.</a:t>
            </a:r>
          </a:p>
          <a:p>
            <a:pPr algn="l">
              <a:lnSpc>
                <a:spcPct val="125000"/>
              </a:lnSpc>
            </a:pPr>
            <a:r>
              <a:rPr sz="1800" b="0" i="1">
                <a:solidFill>
                  <a:srgbClr val="8E6F3E"/>
                </a:solidFill>
                <a:latin typeface="Calibri"/>
              </a:rPr>
              <a:t>The honest answer needs behavior, flow, and quantity composed. That is the next slide.</a:t>
            </a:r>
          </a:p>
        </p:txBody>
      </p:sp>
      <p:sp>
        <p:nvSpPr>
          <p:cNvPr id="26" name="Rectangle 25"/>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A locally plausible conclusion can be wrong — now the semantics do real work.</a:t>
            </a:r>
          </a:p>
        </p:txBody>
      </p:sp>
      <p:sp>
        <p:nvSpPr>
          <p:cNvPr id="27" name="TextBox 26"/>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19</a:t>
            </a:r>
          </a:p>
        </p:txBody>
      </p:sp>
      <p:pic>
        <p:nvPicPr>
          <p:cNvPr id="28" name="Picture 27"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Behavior, flow, and quantity</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1051560"/>
            <a:ext cx="1417320" cy="65836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1800" b="0" i="0">
                <a:solidFill>
                  <a:srgbClr val="5C4826"/>
                </a:solidFill>
                <a:latin typeface="Calibri"/>
              </a:rPr>
              <a:t>state</a:t>
            </a:r>
          </a:p>
          <a:p>
            <a:pPr algn="ctr">
              <a:lnSpc>
                <a:spcPct val="95000"/>
              </a:lnSpc>
            </a:pPr>
            <a:r>
              <a:rPr sz="1800" b="0" i="0">
                <a:solidFill>
                  <a:srgbClr val="5C4826"/>
                </a:solidFill>
                <a:latin typeface="Calibri"/>
              </a:rPr>
              <a:t>occurrences</a:t>
            </a:r>
          </a:p>
        </p:txBody>
      </p:sp>
      <p:sp>
        <p:nvSpPr>
          <p:cNvPr id="5" name="TextBox 4"/>
          <p:cNvSpPr txBox="1"/>
          <p:nvPr/>
        </p:nvSpPr>
        <p:spPr>
          <a:xfrm>
            <a:off x="1975104" y="1207008"/>
            <a:ext cx="237744" cy="274320"/>
          </a:xfrm>
          <a:prstGeom prst="rect">
            <a:avLst/>
          </a:prstGeom>
          <a:noFill/>
        </p:spPr>
        <p:txBody>
          <a:bodyPr wrap="square" lIns="0" tIns="0" rIns="0" bIns="0" anchor="t">
            <a:spAutoFit/>
          </a:bodyPr>
          <a:lstStyle/>
          <a:p>
            <a:pPr algn="ctr"/>
            <a:r>
              <a:rPr sz="2000" b="1" i="0">
                <a:solidFill>
                  <a:srgbClr val="8E6F3E"/>
                </a:solidFill>
                <a:latin typeface="Calibri"/>
              </a:rPr>
              <a:t>+</a:t>
            </a:r>
          </a:p>
        </p:txBody>
      </p:sp>
      <p:sp>
        <p:nvSpPr>
          <p:cNvPr id="6" name="Rectangle 5"/>
          <p:cNvSpPr/>
          <p:nvPr/>
        </p:nvSpPr>
        <p:spPr>
          <a:xfrm>
            <a:off x="2203704" y="1051560"/>
            <a:ext cx="1417320" cy="65836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1800" b="0" i="0">
                <a:solidFill>
                  <a:srgbClr val="5C4826"/>
                </a:solidFill>
                <a:latin typeface="Calibri"/>
              </a:rPr>
              <a:t>sample</a:t>
            </a:r>
          </a:p>
          <a:p>
            <a:pPr algn="ctr">
              <a:lnSpc>
                <a:spcPct val="95000"/>
              </a:lnSpc>
            </a:pPr>
            <a:r>
              <a:rPr sz="1800" b="0" i="0">
                <a:solidFill>
                  <a:srgbClr val="5C4826"/>
                </a:solidFill>
                <a:latin typeface="Calibri"/>
              </a:rPr>
              <a:t>production</a:t>
            </a:r>
          </a:p>
        </p:txBody>
      </p:sp>
      <p:sp>
        <p:nvSpPr>
          <p:cNvPr id="7" name="TextBox 6"/>
          <p:cNvSpPr txBox="1"/>
          <p:nvPr/>
        </p:nvSpPr>
        <p:spPr>
          <a:xfrm>
            <a:off x="3630168" y="1207008"/>
            <a:ext cx="237744" cy="274320"/>
          </a:xfrm>
          <a:prstGeom prst="rect">
            <a:avLst/>
          </a:prstGeom>
          <a:noFill/>
        </p:spPr>
        <p:txBody>
          <a:bodyPr wrap="square" lIns="0" tIns="0" rIns="0" bIns="0" anchor="t">
            <a:spAutoFit/>
          </a:bodyPr>
          <a:lstStyle/>
          <a:p>
            <a:pPr algn="ctr"/>
            <a:r>
              <a:rPr sz="2000" b="1" i="0">
                <a:solidFill>
                  <a:srgbClr val="8E6F3E"/>
                </a:solidFill>
                <a:latin typeface="Calibri"/>
              </a:rPr>
              <a:t>+</a:t>
            </a:r>
          </a:p>
        </p:txBody>
      </p:sp>
      <p:sp>
        <p:nvSpPr>
          <p:cNvPr id="8" name="Rectangle 7"/>
          <p:cNvSpPr/>
          <p:nvPr/>
        </p:nvSpPr>
        <p:spPr>
          <a:xfrm>
            <a:off x="3858768" y="1051560"/>
            <a:ext cx="1417320" cy="65836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1800" b="0" i="0">
                <a:solidFill>
                  <a:srgbClr val="5C4826"/>
                </a:solidFill>
                <a:latin typeface="Calibri"/>
              </a:rPr>
              <a:t>buffer</a:t>
            </a:r>
          </a:p>
          <a:p>
            <a:pPr algn="ctr">
              <a:lnSpc>
                <a:spcPct val="95000"/>
              </a:lnSpc>
            </a:pPr>
            <a:r>
              <a:rPr sz="1800" b="0" i="0">
                <a:solidFill>
                  <a:srgbClr val="5C4826"/>
                </a:solidFill>
                <a:latin typeface="Calibri"/>
              </a:rPr>
              <a:t>capacity</a:t>
            </a:r>
          </a:p>
        </p:txBody>
      </p:sp>
      <p:sp>
        <p:nvSpPr>
          <p:cNvPr id="9" name="TextBox 8"/>
          <p:cNvSpPr txBox="1"/>
          <p:nvPr/>
        </p:nvSpPr>
        <p:spPr>
          <a:xfrm>
            <a:off x="5285232" y="1207008"/>
            <a:ext cx="237744" cy="274320"/>
          </a:xfrm>
          <a:prstGeom prst="rect">
            <a:avLst/>
          </a:prstGeom>
          <a:noFill/>
        </p:spPr>
        <p:txBody>
          <a:bodyPr wrap="square" lIns="0" tIns="0" rIns="0" bIns="0" anchor="t">
            <a:spAutoFit/>
          </a:bodyPr>
          <a:lstStyle/>
          <a:p>
            <a:pPr algn="ctr"/>
            <a:r>
              <a:rPr sz="2000" b="1" i="0">
                <a:solidFill>
                  <a:srgbClr val="8E6F3E"/>
                </a:solidFill>
                <a:latin typeface="Calibri"/>
              </a:rPr>
              <a:t>+</a:t>
            </a:r>
          </a:p>
        </p:txBody>
      </p:sp>
      <p:sp>
        <p:nvSpPr>
          <p:cNvPr id="10" name="Rectangle 9"/>
          <p:cNvSpPr/>
          <p:nvPr/>
        </p:nvSpPr>
        <p:spPr>
          <a:xfrm>
            <a:off x="5513832" y="1051560"/>
            <a:ext cx="1417320" cy="65836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1800" b="0" i="0">
                <a:solidFill>
                  <a:srgbClr val="5C4826"/>
                </a:solidFill>
                <a:latin typeface="Calibri"/>
              </a:rPr>
              <a:t>transmission</a:t>
            </a:r>
          </a:p>
          <a:p>
            <a:pPr algn="ctr">
              <a:lnSpc>
                <a:spcPct val="95000"/>
              </a:lnSpc>
            </a:pPr>
            <a:r>
              <a:rPr sz="1800" b="0" i="0">
                <a:solidFill>
                  <a:srgbClr val="5C4826"/>
                </a:solidFill>
                <a:latin typeface="Calibri"/>
              </a:rPr>
              <a:t>behavior</a:t>
            </a:r>
          </a:p>
        </p:txBody>
      </p:sp>
      <p:sp>
        <p:nvSpPr>
          <p:cNvPr id="11" name="TextBox 10"/>
          <p:cNvSpPr txBox="1"/>
          <p:nvPr/>
        </p:nvSpPr>
        <p:spPr>
          <a:xfrm>
            <a:off x="6940296" y="1207008"/>
            <a:ext cx="237744" cy="274320"/>
          </a:xfrm>
          <a:prstGeom prst="rect">
            <a:avLst/>
          </a:prstGeom>
          <a:noFill/>
        </p:spPr>
        <p:txBody>
          <a:bodyPr wrap="square" lIns="0" tIns="0" rIns="0" bIns="0" anchor="t">
            <a:spAutoFit/>
          </a:bodyPr>
          <a:lstStyle/>
          <a:p>
            <a:pPr algn="ctr"/>
            <a:r>
              <a:rPr sz="2000" b="1" i="0">
                <a:solidFill>
                  <a:srgbClr val="8E6F3E"/>
                </a:solidFill>
                <a:latin typeface="Calibri"/>
              </a:rPr>
              <a:t>+</a:t>
            </a:r>
          </a:p>
        </p:txBody>
      </p:sp>
      <p:sp>
        <p:nvSpPr>
          <p:cNvPr id="12" name="Rectangle 11"/>
          <p:cNvSpPr/>
          <p:nvPr/>
        </p:nvSpPr>
        <p:spPr>
          <a:xfrm>
            <a:off x="7168896" y="1051560"/>
            <a:ext cx="1417320" cy="65836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1800" b="0" i="0">
                <a:solidFill>
                  <a:srgbClr val="5C4826"/>
                </a:solidFill>
                <a:latin typeface="Calibri"/>
              </a:rPr>
              <a:t>quantities</a:t>
            </a:r>
          </a:p>
          <a:p>
            <a:pPr algn="ctr">
              <a:lnSpc>
                <a:spcPct val="95000"/>
              </a:lnSpc>
            </a:pPr>
            <a:r>
              <a:rPr sz="1800" b="0" i="0">
                <a:solidFill>
                  <a:srgbClr val="5C4826"/>
                </a:solidFill>
                <a:latin typeface="Calibri"/>
              </a:rPr>
              <a:t>+ units</a:t>
            </a:r>
          </a:p>
        </p:txBody>
      </p:sp>
      <p:sp>
        <p:nvSpPr>
          <p:cNvPr id="13" name="Down Arrow 12"/>
          <p:cNvSpPr/>
          <p:nvPr/>
        </p:nvSpPr>
        <p:spPr>
          <a:xfrm>
            <a:off x="4434840" y="1783080"/>
            <a:ext cx="219456" cy="310896"/>
          </a:xfrm>
          <a:prstGeom prst="downArrow">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063240" y="2176272"/>
            <a:ext cx="30175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the buffer property</a:t>
            </a:r>
          </a:p>
        </p:txBody>
      </p:sp>
      <p:sp>
        <p:nvSpPr>
          <p:cNvPr id="15" name="Rectangle 14"/>
          <p:cNvSpPr/>
          <p:nvPr/>
        </p:nvSpPr>
        <p:spPr>
          <a:xfrm>
            <a:off x="320040" y="2971800"/>
            <a:ext cx="8503920" cy="23317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548640" y="3127248"/>
            <a:ext cx="8046720" cy="274320"/>
          </a:xfrm>
          <a:prstGeom prst="rect">
            <a:avLst/>
          </a:prstGeom>
          <a:noFill/>
        </p:spPr>
        <p:txBody>
          <a:bodyPr wrap="square" lIns="0" tIns="0" rIns="0" bIns="0" anchor="t">
            <a:spAutoFit/>
          </a:bodyPr>
          <a:lstStyle/>
          <a:p>
            <a:pPr algn="l"/>
            <a:r>
              <a:rPr sz="1800" b="1" i="0" spc="60">
                <a:solidFill>
                  <a:srgbClr val="8E6F3E"/>
                </a:solidFill>
                <a:latin typeface="Calibri"/>
              </a:rPr>
              <a:t>THE BASELINE, DERIVED</a:t>
            </a:r>
          </a:p>
        </p:txBody>
      </p:sp>
      <p:sp>
        <p:nvSpPr>
          <p:cNvPr id="17" name="TextBox 16"/>
          <p:cNvSpPr txBox="1"/>
          <p:nvPr/>
        </p:nvSpPr>
        <p:spPr>
          <a:xfrm>
            <a:off x="548640" y="3456432"/>
            <a:ext cx="8046720" cy="2355088"/>
          </a:xfrm>
          <a:prstGeom prst="rect">
            <a:avLst/>
          </a:prstGeom>
          <a:noFill/>
        </p:spPr>
        <p:txBody>
          <a:bodyPr wrap="square" lIns="0" tIns="0" rIns="0" bIns="0" anchor="t">
            <a:spAutoFit/>
          </a:bodyPr>
          <a:lstStyle/>
          <a:p>
            <a:pPr algn="l">
              <a:lnSpc>
                <a:spcPct val="145000"/>
              </a:lnSpc>
            </a:pPr>
            <a:r>
              <a:rPr sz="1800" b="1">
                <a:latin typeface="Calibri"/>
              </a:rPr>
              <a:t>samples per cycle:  </a:t>
            </a:r>
            <a:r>
              <a:rPr sz="1800" b="0">
                <a:latin typeface="Consolas"/>
              </a:rPr>
              <a:t>30 s ÷ 5 s = 6  ≤  capacity 8  →  no overflow</a:t>
            </a:r>
          </a:p>
          <a:p>
            <a:r>
              <a:rPr sz="1800" b="1">
                <a:latin typeface="Calibri"/>
              </a:rPr>
              <a:t>transmit time:  </a:t>
            </a:r>
            <a:r>
              <a:rPr sz="1800" b="0">
                <a:latin typeface="Consolas"/>
              </a:rPr>
              <a:t>6 × 512 B ÷ 4096 B/s = 0.75 s</a:t>
            </a:r>
          </a:p>
          <a:p>
            <a:r>
              <a:rPr sz="1800" b="1">
                <a:latin typeface="Calibri"/>
              </a:rPr>
              <a:t>average power:  </a:t>
            </a:r>
            <a:r>
              <a:rPr sz="1800" b="0">
                <a:latin typeface="Consolas"/>
              </a:rPr>
              <a:t>(60·0.75 + 5·6·0.05 + 0.1·29.0) mW·s / 30 s</a:t>
            </a:r>
          </a:p>
          <a:p>
            <a:r>
              <a:rPr sz="1800" b="0">
                <a:latin typeface="Consolas"/>
              </a:rPr>
              <a:t>                    ≈ 1.65 mW  ≤  2 mW  ✓</a:t>
            </a:r>
          </a:p>
          <a:p>
            <a:endParaRPr sz="1800" b="0">
              <a:latin typeface="Consolas"/>
            </a:endParaRPr>
          </a:p>
          <a:p>
            <a:r>
              <a:rPr sz="1800">
                <a:latin typeface="Calibri"/>
              </a:rPr>
              <a:t>Every step is licensed by a declared quantity, unit, or state occurrence.</a:t>
            </a:r>
          </a:p>
        </p:txBody>
      </p:sp>
      <p:sp>
        <p:nvSpPr>
          <p:cNvPr id="18" name="TextBox 17"/>
          <p:cNvSpPr txBox="1"/>
          <p:nvPr/>
        </p:nvSpPr>
        <p:spPr>
          <a:xfrm>
            <a:off x="548640" y="5532120"/>
            <a:ext cx="8046720" cy="411480"/>
          </a:xfrm>
          <a:prstGeom prst="rect">
            <a:avLst/>
          </a:prstGeom>
          <a:noFill/>
        </p:spPr>
        <p:txBody>
          <a:bodyPr wrap="square" lIns="0" tIns="0" rIns="0" bIns="0" anchor="t">
            <a:spAutoFit/>
          </a:bodyPr>
          <a:lstStyle/>
          <a:p>
            <a:pPr algn="l">
              <a:lnSpc>
                <a:spcPct val="115000"/>
              </a:lnSpc>
            </a:pPr>
            <a:r>
              <a:rPr sz="1800" b="0"/>
              <a:t>Derived by hand from the model. No tool computed this verdict.</a:t>
            </a:r>
          </a:p>
        </p:txBody>
      </p:sp>
      <p:sp>
        <p:nvSpPr>
          <p:cNvPr id="19" name="Rectangle 18"/>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This is where SysML/KerML earns its keep: one property composed across three views.</a:t>
            </a:r>
          </a:p>
        </p:txBody>
      </p:sp>
      <p:sp>
        <p:nvSpPr>
          <p:cNvPr id="20" name="TextBox 19"/>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20</a:t>
            </a:r>
          </a:p>
        </p:txBody>
      </p:sp>
      <p:pic>
        <p:nvPicPr>
          <p:cNvPr id="21" name="Picture 20"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Change the sampling rate</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914400"/>
            <a:ext cx="8046720" cy="365760"/>
          </a:xfrm>
          <a:prstGeom prst="rect">
            <a:avLst/>
          </a:prstGeom>
          <a:noFill/>
        </p:spPr>
        <p:txBody>
          <a:bodyPr wrap="square" lIns="0" tIns="0" rIns="0" bIns="0" anchor="t">
            <a:spAutoFit/>
          </a:bodyPr>
          <a:lstStyle/>
          <a:p>
            <a:pPr algn="l"/>
            <a:r>
              <a:rPr sz="2000" b="1" i="0">
                <a:solidFill>
                  <a:srgbClr val="8E6F3E"/>
                </a:solidFill>
                <a:latin typeface="Calibri"/>
              </a:rPr>
              <a:t>Perturbation: </a:t>
            </a:r>
            <a:r>
              <a:rPr sz="2000" b="0" i="0">
                <a:solidFill>
                  <a:srgbClr val="353638"/>
                </a:solidFill>
                <a:latin typeface="Calibri"/>
              </a:rPr>
              <a:t>sampling period 5 s → 2.5 s.   </a:t>
            </a:r>
          </a:p>
        </p:txBody>
      </p:sp>
      <p:sp>
        <p:nvSpPr>
          <p:cNvPr id="5" name="TextBox 4"/>
          <p:cNvSpPr txBox="1"/>
          <p:nvPr/>
        </p:nvSpPr>
        <p:spPr>
          <a:xfrm>
            <a:off x="548640" y="1298448"/>
            <a:ext cx="8046720" cy="274320"/>
          </a:xfrm>
          <a:prstGeom prst="rect">
            <a:avLst/>
          </a:prstGeom>
          <a:noFill/>
        </p:spPr>
        <p:txBody>
          <a:bodyPr wrap="square" lIns="0" tIns="0" rIns="0" bIns="0" anchor="t">
            <a:spAutoFit/>
          </a:bodyPr>
          <a:lstStyle/>
          <a:p>
            <a:pPr algn="l"/>
            <a:r>
              <a:rPr sz="2000" b="0" i="1">
                <a:solidFill>
                  <a:srgbClr val="555960"/>
                </a:solidFill>
                <a:latin typeface="Calibri"/>
              </a:rPr>
              <a:t>What changed?</a:t>
            </a:r>
          </a:p>
        </p:txBody>
      </p:sp>
      <p:sp>
        <p:nvSpPr>
          <p:cNvPr id="6" name="Rectangle 5"/>
          <p:cNvSpPr/>
          <p:nvPr/>
        </p:nvSpPr>
        <p:spPr>
          <a:xfrm>
            <a:off x="548640" y="1783080"/>
            <a:ext cx="3931920" cy="2743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77240" y="1920240"/>
            <a:ext cx="3474720" cy="274320"/>
          </a:xfrm>
          <a:prstGeom prst="rect">
            <a:avLst/>
          </a:prstGeom>
          <a:noFill/>
        </p:spPr>
        <p:txBody>
          <a:bodyPr wrap="square" lIns="0" tIns="0" rIns="0" bIns="0" anchor="t">
            <a:spAutoFit/>
          </a:bodyPr>
          <a:lstStyle/>
          <a:p>
            <a:pPr algn="l"/>
            <a:r>
              <a:rPr sz="1800" b="1" i="0" spc="60">
                <a:solidFill>
                  <a:srgbClr val="8E6F3E"/>
                </a:solidFill>
                <a:latin typeface="Calibri"/>
              </a:rPr>
              <a:t>THE BUFFER PROPERTY</a:t>
            </a:r>
          </a:p>
        </p:txBody>
      </p:sp>
      <p:sp>
        <p:nvSpPr>
          <p:cNvPr id="8" name="TextBox 7"/>
          <p:cNvSpPr txBox="1"/>
          <p:nvPr/>
        </p:nvSpPr>
        <p:spPr>
          <a:xfrm>
            <a:off x="777240" y="2286000"/>
            <a:ext cx="3474720" cy="2377440"/>
          </a:xfrm>
          <a:prstGeom prst="rect">
            <a:avLst/>
          </a:prstGeom>
          <a:noFill/>
        </p:spPr>
        <p:txBody>
          <a:bodyPr wrap="square" lIns="0" tIns="0" rIns="0" bIns="0" anchor="t">
            <a:spAutoFit/>
          </a:bodyPr>
          <a:lstStyle/>
          <a:p>
            <a:pPr algn="l">
              <a:lnSpc>
                <a:spcPct val="130000"/>
              </a:lnSpc>
            </a:pPr>
            <a:r>
              <a:rPr sz="1800" b="0" i="0">
                <a:solidFill>
                  <a:srgbClr val="353638"/>
                </a:solidFill>
                <a:latin typeface="Consolas"/>
              </a:rPr>
              <a:t>12 samples per cycle  &gt;  capacity 8</a:t>
            </a:r>
          </a:p>
          <a:p>
            <a:pPr algn="l">
              <a:lnSpc>
                <a:spcPct val="130000"/>
              </a:lnSpc>
            </a:pPr>
            <a:r>
              <a:rPr sz="1800" b="1" i="0">
                <a:solidFill>
                  <a:srgbClr val="353638"/>
                </a:solidFill>
                <a:latin typeface="Calibri"/>
              </a:rPr>
              <a:t>Overflow? </a:t>
            </a:r>
            <a:r>
              <a:rPr sz="1800" b="1" i="0">
                <a:solidFill>
                  <a:srgbClr val="5C4826"/>
                </a:solidFill>
                <a:latin typeface="Calibri"/>
              </a:rPr>
              <a:t>No.</a:t>
            </a:r>
          </a:p>
          <a:p>
            <a:pPr algn="l">
              <a:lnSpc>
                <a:spcPct val="130000"/>
              </a:lnSpc>
            </a:pPr>
            <a:r>
              <a:rPr sz="1800" b="0" i="0">
                <a:solidFill>
                  <a:srgbClr val="353638"/>
                </a:solidFill>
                <a:latin typeface="Calibri"/>
              </a:rPr>
              <a:t>At the 8th sample the buffer-full
transition fires and Transmit
drains early.</a:t>
            </a:r>
          </a:p>
          <a:p>
            <a:pPr algn="l">
              <a:lnSpc>
                <a:spcPct val="130000"/>
              </a:lnSpc>
            </a:pPr>
            <a:r>
              <a:rPr sz="1800" b="1" i="0">
                <a:solidFill>
                  <a:srgbClr val="5C4826"/>
                </a:solidFill>
                <a:latin typeface="Calibri"/>
              </a:rPr>
              <a:t>STILL HOLDS — because of
behavior, not arithmetic.</a:t>
            </a:r>
          </a:p>
        </p:txBody>
      </p:sp>
      <p:sp>
        <p:nvSpPr>
          <p:cNvPr id="9" name="Rectangle 8"/>
          <p:cNvSpPr/>
          <p:nvPr/>
        </p:nvSpPr>
        <p:spPr>
          <a:xfrm>
            <a:off x="4663440" y="1783080"/>
            <a:ext cx="3931920" cy="2743200"/>
          </a:xfrm>
          <a:prstGeom prst="rect">
            <a:avLst/>
          </a:prstGeom>
          <a:solidFill>
            <a:srgbClr val="FBF8F2"/>
          </a:solidFill>
          <a:ln w="15875">
            <a:solidFill>
              <a:srgbClr val="C8102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4892040" y="1920240"/>
            <a:ext cx="3474720" cy="274320"/>
          </a:xfrm>
          <a:prstGeom prst="rect">
            <a:avLst/>
          </a:prstGeom>
          <a:noFill/>
        </p:spPr>
        <p:txBody>
          <a:bodyPr wrap="square" lIns="0" tIns="0" rIns="0" bIns="0" anchor="t">
            <a:spAutoFit/>
          </a:bodyPr>
          <a:lstStyle/>
          <a:p>
            <a:pPr algn="l"/>
            <a:r>
              <a:rPr sz="1800" b="1" i="0" spc="60">
                <a:solidFill>
                  <a:srgbClr val="C8102E"/>
                </a:solidFill>
                <a:latin typeface="Calibri"/>
              </a:rPr>
              <a:t>THE POWER REQUIREMENT</a:t>
            </a:r>
          </a:p>
        </p:txBody>
      </p:sp>
      <p:sp>
        <p:nvSpPr>
          <p:cNvPr id="11" name="TextBox 10"/>
          <p:cNvSpPr txBox="1"/>
          <p:nvPr/>
        </p:nvSpPr>
        <p:spPr>
          <a:xfrm>
            <a:off x="4892040" y="2286000"/>
            <a:ext cx="3474720" cy="2459736"/>
          </a:xfrm>
          <a:prstGeom prst="rect">
            <a:avLst/>
          </a:prstGeom>
          <a:noFill/>
        </p:spPr>
        <p:txBody>
          <a:bodyPr wrap="square" lIns="0" tIns="0" rIns="0" bIns="0" anchor="t">
            <a:spAutoFit/>
          </a:bodyPr>
          <a:lstStyle/>
          <a:p>
            <a:pPr algn="l">
              <a:lnSpc>
                <a:spcPct val="130000"/>
              </a:lnSpc>
            </a:pPr>
            <a:r>
              <a:rPr sz="1800" b="0" i="0">
                <a:solidFill>
                  <a:srgbClr val="353638"/>
                </a:solidFill>
                <a:latin typeface="Consolas"/>
              </a:rPr>
              <a:t>transmit: 12 × 512 ÷ 4096 = 1.5 s</a:t>
            </a:r>
          </a:p>
          <a:p>
            <a:pPr algn="l">
              <a:lnSpc>
                <a:spcPct val="130000"/>
              </a:lnSpc>
            </a:pPr>
            <a:r>
              <a:rPr sz="1800" b="0" i="0">
                <a:solidFill>
                  <a:srgbClr val="353638"/>
                </a:solidFill>
                <a:latin typeface="Consolas"/>
              </a:rPr>
              <a:t>avg ≈ (90 + 3.0 + 2.79) mJ / 30 s</a:t>
            </a:r>
          </a:p>
          <a:p>
            <a:pPr algn="l">
              <a:lnSpc>
                <a:spcPct val="130000"/>
              </a:lnSpc>
            </a:pPr>
            <a:r>
              <a:rPr sz="1800" b="1" i="0">
                <a:solidFill>
                  <a:srgbClr val="353638"/>
                </a:solidFill>
                <a:latin typeface="Consolas"/>
              </a:rPr>
              <a:t>    ≈ 3.2 mW  &gt;  2 mW budget</a:t>
            </a:r>
          </a:p>
          <a:p>
            <a:pPr algn="l">
              <a:lnSpc>
                <a:spcPct val="130000"/>
              </a:lnSpc>
            </a:pPr>
            <a:r>
              <a:rPr sz="1800" b="1" i="0">
                <a:solidFill>
                  <a:srgbClr val="C8102E"/>
                </a:solidFill>
                <a:latin typeface="Calibri"/>
              </a:rPr>
              <a:t>NOW FAILS — the same change,
a different property, the opposite
verdict.</a:t>
            </a:r>
          </a:p>
        </p:txBody>
      </p:sp>
      <p:sp>
        <p:nvSpPr>
          <p:cNvPr id="12" name="TextBox 11"/>
          <p:cNvSpPr txBox="1"/>
          <p:nvPr/>
        </p:nvSpPr>
        <p:spPr>
          <a:xfrm>
            <a:off x="548640" y="4800600"/>
            <a:ext cx="8046720" cy="1115568"/>
          </a:xfrm>
          <a:prstGeom prst="rect">
            <a:avLst/>
          </a:prstGeom>
          <a:noFill/>
        </p:spPr>
        <p:txBody>
          <a:bodyPr wrap="square" lIns="0" tIns="0" rIns="0" bIns="0" anchor="t">
            <a:spAutoFit/>
          </a:bodyPr>
          <a:lstStyle/>
          <a:p>
            <a:pPr algn="l">
              <a:lnSpc>
                <a:spcPct val="120000"/>
              </a:lnSpc>
            </a:pPr>
            <a:r>
              <a:rPr sz="1800" b="1" i="0">
                <a:solidFill>
                  <a:srgbClr val="353638"/>
                </a:solidFill>
                <a:latin typeface="Calibri"/>
              </a:rPr>
              <a:t>One model modification propagates into multiple engineering properties. </a:t>
            </a:r>
          </a:p>
          <a:p>
            <a:pPr algn="l">
              <a:lnSpc>
                <a:spcPct val="120000"/>
              </a:lnSpc>
            </a:pPr>
            <a:r>
              <a:rPr sz="1800" b="0" i="1">
                <a:solidFill>
                  <a:srgbClr val="C8102E"/>
                </a:solidFill>
                <a:latin typeface="Calibri"/>
              </a:rPr>
              <a:t>All numbers hand-derived from the model's declared quantities — and the slide says so.</a:t>
            </a:r>
          </a:p>
        </p:txBody>
      </p:sp>
      <p:sp>
        <p:nvSpPr>
          <p:cNvPr id="13" name="Rectangle 12"/>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One change, two properties, two different verdicts.</a:t>
            </a:r>
          </a:p>
        </p:txBody>
      </p:sp>
      <p:sp>
        <p:nvSpPr>
          <p:cNvPr id="14" name="TextBox 13"/>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21</a:t>
            </a:r>
          </a:p>
        </p:txBody>
      </p:sp>
      <p:pic>
        <p:nvPicPr>
          <p:cNvPr id="15" name="Picture 14"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Why can the model answer?</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Rectangle 3"/>
          <p:cNvSpPr/>
          <p:nvPr/>
        </p:nvSpPr>
        <p:spPr>
          <a:xfrm>
            <a:off x="548640" y="960120"/>
            <a:ext cx="4160520" cy="48463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777240" y="1097280"/>
            <a:ext cx="3749039" cy="274320"/>
          </a:xfrm>
          <a:prstGeom prst="rect">
            <a:avLst/>
          </a:prstGeom>
          <a:noFill/>
        </p:spPr>
        <p:txBody>
          <a:bodyPr wrap="square" lIns="0" tIns="0" rIns="0" bIns="0" anchor="t">
            <a:spAutoFit/>
          </a:bodyPr>
          <a:lstStyle/>
          <a:p>
            <a:pPr algn="l"/>
            <a:r>
              <a:rPr sz="1800" b="1" i="0" spc="50">
                <a:solidFill>
                  <a:srgbClr val="8E6F3E"/>
                </a:solidFill>
                <a:latin typeface="Calibri"/>
              </a:rPr>
              <a:t>WHAT THE SEMANTICS LICENSE</a:t>
            </a:r>
          </a:p>
        </p:txBody>
      </p:sp>
      <p:sp>
        <p:nvSpPr>
          <p:cNvPr id="6" name="TextBox 5"/>
          <p:cNvSpPr txBox="1"/>
          <p:nvPr/>
        </p:nvSpPr>
        <p:spPr>
          <a:xfrm>
            <a:off x="777240" y="1463040"/>
            <a:ext cx="3749039" cy="4206240"/>
          </a:xfrm>
          <a:prstGeom prst="rect">
            <a:avLst/>
          </a:prstGeom>
          <a:noFill/>
        </p:spPr>
        <p:txBody>
          <a:bodyPr wrap="square" lIns="0" tIns="0" rIns="0" bIns="0" anchor="t">
            <a:spAutoFit/>
          </a:bodyPr>
          <a:lstStyle/>
          <a:p>
            <a:pPr algn="l">
              <a:lnSpc>
                <a:spcPct val="122000"/>
              </a:lnSpc>
            </a:pPr>
            <a:r>
              <a:rPr sz="1800" b="1" i="0"/>
              <a:t>typed features + units</a:t>
            </a:r>
          </a:p>
          <a:p>
            <a:r>
              <a:rPr sz="1800" b="0" i="0"/>
              <a:t>512 [B] ÷ 4096 [B/s] is well-defined</a:t>
            </a:r>
          </a:p>
          <a:p>
            <a:r>
              <a:rPr sz="1800" b="1" i="0"/>
              <a:t>state occurrences</a:t>
            </a:r>
          </a:p>
          <a:p>
            <a:r>
              <a:rPr sz="1800" b="0" i="0"/>
              <a:t>Transmit being active determines when the buffer drains</a:t>
            </a:r>
          </a:p>
          <a:p>
            <a:r>
              <a:rPr sz="1800" b="1" i="0"/>
              <a:t>expressions + constraints</a:t>
            </a:r>
          </a:p>
          <a:p>
            <a:r>
              <a:rPr sz="1800" b="0" i="0"/>
              <a:t>the requirement is a claim over model values, not a comment</a:t>
            </a:r>
          </a:p>
          <a:p>
            <a:endParaRPr sz="1800" b="0" i="0"/>
          </a:p>
          <a:p>
            <a:r>
              <a:rPr sz="1800" b="0" i="1"/>
              <a:t>SysML supplies the systems concepts; KerML the semantic foundation.</a:t>
            </a:r>
          </a:p>
        </p:txBody>
      </p:sp>
      <p:sp>
        <p:nvSpPr>
          <p:cNvPr id="7" name="Rectangle 6"/>
          <p:cNvSpPr/>
          <p:nvPr/>
        </p:nvSpPr>
        <p:spPr>
          <a:xfrm>
            <a:off x="4892040" y="960120"/>
            <a:ext cx="3703320" cy="4846320"/>
          </a:xfrm>
          <a:prstGeom prst="rect">
            <a:avLst/>
          </a:prstGeom>
          <a:solidFill>
            <a:srgbClr val="F5F1E8"/>
          </a:solidFill>
          <a:ln w="15875">
            <a:solidFill>
              <a:srgbClr val="C8102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5120640" y="1097280"/>
            <a:ext cx="3291840" cy="274320"/>
          </a:xfrm>
          <a:prstGeom prst="rect">
            <a:avLst/>
          </a:prstGeom>
          <a:noFill/>
        </p:spPr>
        <p:txBody>
          <a:bodyPr wrap="square" lIns="0" tIns="0" rIns="0" bIns="0" anchor="t">
            <a:spAutoFit/>
          </a:bodyPr>
          <a:lstStyle/>
          <a:p>
            <a:pPr algn="l"/>
            <a:r>
              <a:rPr sz="1800" b="1" i="0" spc="50">
                <a:solidFill>
                  <a:srgbClr val="C8102E"/>
                </a:solidFill>
                <a:latin typeface="Calibri"/>
              </a:rPr>
              <a:t>MEASURED — OCTOBER 2026</a:t>
            </a:r>
          </a:p>
        </p:txBody>
      </p:sp>
      <p:sp>
        <p:nvSpPr>
          <p:cNvPr id="9" name="TextBox 8"/>
          <p:cNvSpPr txBox="1"/>
          <p:nvPr/>
        </p:nvSpPr>
        <p:spPr>
          <a:xfrm>
            <a:off x="5120640" y="1444752"/>
            <a:ext cx="3291840" cy="557783"/>
          </a:xfrm>
          <a:prstGeom prst="rect">
            <a:avLst/>
          </a:prstGeom>
          <a:noFill/>
        </p:spPr>
        <p:txBody>
          <a:bodyPr wrap="square" lIns="0" tIns="0" rIns="0" bIns="0" anchor="t">
            <a:spAutoFit/>
          </a:bodyPr>
          <a:lstStyle/>
          <a:p>
            <a:pPr algn="l">
              <a:lnSpc>
                <a:spcPct val="110000"/>
              </a:lnSpc>
            </a:pPr>
            <a:r>
              <a:rPr sz="1800" b="0" i="1">
                <a:solidFill>
                  <a:srgbClr val="353638"/>
                </a:solidFill>
                <a:latin typeface="Calibri"/>
              </a:rPr>
              <a:t>SysML v2 Pilot Implementation</a:t>
            </a:r>
          </a:p>
          <a:p>
            <a:pPr algn="l">
              <a:lnSpc>
                <a:spcPct val="110000"/>
              </a:lnSpc>
            </a:pPr>
            <a:r>
              <a:rPr sz="1800" b="0" i="1">
                <a:solidFill>
                  <a:srgbClr val="353638"/>
                </a:solidFill>
                <a:latin typeface="Calibri"/>
              </a:rPr>
              <a:t>(release 2026-08, kernel 0.62.0):</a:t>
            </a:r>
          </a:p>
        </p:txBody>
      </p:sp>
      <p:sp>
        <p:nvSpPr>
          <p:cNvPr id="10" name="TextBox 9"/>
          <p:cNvSpPr txBox="1"/>
          <p:nvPr/>
        </p:nvSpPr>
        <p:spPr>
          <a:xfrm>
            <a:off x="5120640" y="2057400"/>
            <a:ext cx="3291840" cy="3611880"/>
          </a:xfrm>
          <a:prstGeom prst="rect">
            <a:avLst/>
          </a:prstGeom>
          <a:noFill/>
        </p:spPr>
        <p:txBody>
          <a:bodyPr wrap="square" lIns="0" tIns="0" rIns="0" bIns="0" anchor="t">
            <a:spAutoFit/>
          </a:bodyPr>
          <a:lstStyle/>
          <a:p>
            <a:pPr algn="l">
              <a:lnSpc>
                <a:spcPct val="130000"/>
              </a:lnSpc>
            </a:pPr>
            <a:r>
              <a:rPr sz="1800" b="0" i="0"/>
              <a:t>✓  parses + validates these models</a:t>
            </a:r>
          </a:p>
          <a:p>
            <a:r>
              <a:rPr sz="1800" b="0" i="0"/>
              <a:t>✓  name resolution, typed structure</a:t>
            </a:r>
          </a:p>
          <a:p>
            <a:r>
              <a:rPr sz="1800" b="0" i="0"/>
              <a:t>✗  cannot execute state machines</a:t>
            </a:r>
          </a:p>
          <a:p>
            <a:r>
              <a:rPr sz="1800" b="0" i="0"/>
              <a:t>✗  cannot compute a verification verdict</a:t>
            </a:r>
          </a:p>
          <a:p>
            <a:r>
              <a:rPr sz="1800" b="0" i="0"/>
              <a:t>✗  quantity expressions stay unevaluated — it validates silently</a:t>
            </a:r>
          </a:p>
        </p:txBody>
      </p:sp>
      <p:sp>
        <p:nvSpPr>
          <p:cNvPr id="12" name="Rectangle 11"/>
          <p:cNvSpPr/>
          <p:nvPr/>
        </p:nvSpPr>
        <p:spPr>
          <a:xfrm>
            <a:off x="320040" y="6007607"/>
            <a:ext cx="8503920" cy="55778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“The semantics make it derivable” is a claim about the language — not about a tool run.</a:t>
            </a:r>
          </a:p>
        </p:txBody>
      </p:sp>
      <p:sp>
        <p:nvSpPr>
          <p:cNvPr id="13" name="TextBox 12"/>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22</a:t>
            </a:r>
          </a:p>
        </p:txBody>
      </p:sp>
      <p:pic>
        <p:nvPicPr>
          <p:cNvPr id="14" name="Picture 13"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What still can’t be known?</a:t>
            </a:r>
          </a:p>
        </p:txBody>
      </p:sp>
      <p:sp>
        <p:nvSpPr>
          <p:cNvPr id="3" name="Rectangle 2"/>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960120"/>
            <a:ext cx="8046720" cy="365760"/>
          </a:xfrm>
          <a:prstGeom prst="rect">
            <a:avLst/>
          </a:prstGeom>
          <a:noFill/>
        </p:spPr>
        <p:txBody>
          <a:bodyPr wrap="square" lIns="0" tIns="0" rIns="0" bIns="0" anchor="t">
            <a:spAutoFit/>
          </a:bodyPr>
          <a:lstStyle/>
          <a:p>
            <a:pPr algn="l"/>
            <a:r>
              <a:rPr sz="2000" b="1" i="1">
                <a:solidFill>
                  <a:srgbClr val="5C4826"/>
                </a:solidFill>
                <a:latin typeface="Calibri"/>
              </a:rPr>
              <a:t>What is peak SRAM consumption?</a:t>
            </a:r>
          </a:p>
        </p:txBody>
      </p:sp>
      <p:sp>
        <p:nvSpPr>
          <p:cNvPr id="5" name="TextBox 4"/>
          <p:cNvSpPr txBox="1"/>
          <p:nvPr/>
        </p:nvSpPr>
        <p:spPr>
          <a:xfrm>
            <a:off x="548640" y="1463040"/>
            <a:ext cx="8046720" cy="320040"/>
          </a:xfrm>
          <a:prstGeom prst="rect">
            <a:avLst/>
          </a:prstGeom>
          <a:noFill/>
        </p:spPr>
        <p:txBody>
          <a:bodyPr wrap="square" lIns="0" tIns="0" rIns="0" bIns="0" anchor="t">
            <a:spAutoFit/>
          </a:bodyPr>
          <a:lstStyle/>
          <a:p>
            <a:pPr algn="l"/>
            <a:r>
              <a:rPr sz="1800" b="0" i="1">
                <a:solidFill>
                  <a:srgbClr val="555960"/>
                </a:solidFill>
                <a:latin typeface="Calibri"/>
              </a:rPr>
              <a:t>Asked of the richer model this time — modes, flow, power, and all.</a:t>
            </a:r>
          </a:p>
        </p:txBody>
      </p:sp>
      <p:sp>
        <p:nvSpPr>
          <p:cNvPr id="6" name="Rectangle 5"/>
          <p:cNvSpPr/>
          <p:nvPr/>
        </p:nvSpPr>
        <p:spPr>
          <a:xfrm>
            <a:off x="548640" y="1920240"/>
            <a:ext cx="8046720" cy="13716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822960" y="2057400"/>
            <a:ext cx="7498079" cy="1394460"/>
          </a:xfrm>
          <a:prstGeom prst="rect">
            <a:avLst/>
          </a:prstGeom>
          <a:noFill/>
        </p:spPr>
        <p:txBody>
          <a:bodyPr wrap="square" lIns="0" tIns="0" rIns="0" bIns="0" anchor="t">
            <a:spAutoFit/>
          </a:bodyPr>
          <a:lstStyle/>
          <a:p>
            <a:pPr algn="l">
              <a:lnSpc>
                <a:spcPct val="130000"/>
              </a:lnSpc>
            </a:pPr>
            <a:r>
              <a:rPr sz="1800" b="1" i="0">
                <a:solidFill>
                  <a:srgbClr val="8E6F3E"/>
                </a:solidFill>
                <a:latin typeface="Calibri"/>
              </a:rPr>
              <a:t>Still missing: </a:t>
            </a:r>
            <a:r>
              <a:rPr sz="1800" b="0" i="0">
                <a:solidFill>
                  <a:srgbClr val="353638"/>
                </a:solidFill>
                <a:latin typeface="Calibri"/>
              </a:rPr>
              <a:t>stack depth under interrupt nesting · allocator fragmentation · DMA buffers
· which allocations are simultaneously resident within a mode</a:t>
            </a:r>
          </a:p>
          <a:p>
            <a:pPr algn="l">
              <a:lnSpc>
                <a:spcPct val="130000"/>
              </a:lnSpc>
            </a:pPr>
            <a:r>
              <a:rPr sz="1800" b="0" i="1">
                <a:solidFill>
                  <a:srgbClr val="5C4826"/>
                </a:solidFill>
                <a:latin typeface="Calibri"/>
              </a:rPr>
              <a:t>Insufficient information — unless we model the distinctions that property requires.</a:t>
            </a:r>
          </a:p>
        </p:txBody>
      </p:sp>
      <p:sp>
        <p:nvSpPr>
          <p:cNvPr id="8" name="Rectangle 7"/>
          <p:cNvSpPr/>
          <p:nvPr/>
        </p:nvSpPr>
        <p:spPr>
          <a:xfrm>
            <a:off x="548640" y="3520440"/>
            <a:ext cx="8046720" cy="14630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22960" y="3657600"/>
            <a:ext cx="7498079" cy="1545336"/>
          </a:xfrm>
          <a:prstGeom prst="rect">
            <a:avLst/>
          </a:prstGeom>
          <a:noFill/>
        </p:spPr>
        <p:txBody>
          <a:bodyPr wrap="square" lIns="0" tIns="0" rIns="0" bIns="0" anchor="t">
            <a:spAutoFit/>
          </a:bodyPr>
          <a:lstStyle/>
          <a:p>
            <a:pPr algn="l">
              <a:lnSpc>
                <a:spcPct val="130000"/>
              </a:lnSpc>
            </a:pPr>
            <a:r>
              <a:rPr sz="1800" i="0"/>
              <a:t>Section 3's model named operating modes as a missing distinction. Section 4 modeled them</a:t>
            </a:r>
          </a:p>
          <a:p>
            <a:r>
              <a:rPr sz="1800" i="0"/>
              <a:t>and still has a boundary. Every purposeful model does.</a:t>
            </a:r>
          </a:p>
        </p:txBody>
      </p:sp>
      <p:sp>
        <p:nvSpPr>
          <p:cNvPr id="10" name="TextBox 9"/>
          <p:cNvSpPr txBox="1"/>
          <p:nvPr/>
        </p:nvSpPr>
        <p:spPr>
          <a:xfrm>
            <a:off x="548640" y="5257800"/>
            <a:ext cx="8046720" cy="832103"/>
          </a:xfrm>
          <a:prstGeom prst="rect">
            <a:avLst/>
          </a:prstGeom>
          <a:noFill/>
        </p:spPr>
        <p:txBody>
          <a:bodyPr wrap="square" lIns="0" tIns="0" rIns="0" bIns="0" anchor="t">
            <a:spAutoFit/>
          </a:bodyPr>
          <a:lstStyle/>
          <a:p>
            <a:pPr algn="l">
              <a:lnSpc>
                <a:spcPct val="120000"/>
              </a:lnSpc>
            </a:pPr>
            <a:r>
              <a:rPr sz="1800" b="0" i="1">
                <a:solidFill>
                  <a:srgbClr val="555960"/>
                </a:solidFill>
                <a:latin typeface="Calibri"/>
              </a:rPr>
              <a:t>The optional section closes where the lecture began: on purposeful reduction and degrees of</a:t>
            </a:r>
          </a:p>
          <a:p>
            <a:pPr algn="l">
              <a:lnSpc>
                <a:spcPct val="120000"/>
              </a:lnSpc>
            </a:pPr>
            <a:r>
              <a:rPr sz="1800" b="0" i="1">
                <a:solidFill>
                  <a:srgbClr val="555960"/>
                </a:solidFill>
                <a:latin typeface="Calibri"/>
              </a:rPr>
              <a:t>semantic commitment — not on SysML syntax.</a:t>
            </a:r>
          </a:p>
        </p:txBody>
      </p:sp>
      <p:sp>
        <p:nvSpPr>
          <p:cNvPr id="11" name="Rectangle 10"/>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Stronger semantics sharpen the boundary; they do not remove it.</a:t>
            </a:r>
          </a:p>
        </p:txBody>
      </p:sp>
      <p:sp>
        <p:nvSpPr>
          <p:cNvPr id="12" name="TextBox 11"/>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23</a:t>
            </a:r>
          </a:p>
        </p:txBody>
      </p:sp>
      <p:pic>
        <p:nvPicPr>
          <p:cNvPr id="13" name="Picture 12" descr="image1.png"/>
          <p:cNvPicPr>
            <a:picLocks noChangeAspect="1"/>
          </p:cNvPicPr>
          <p:nvPr/>
        </p:nvPicPr>
        <p:blipFill>
          <a:blip r:embed="rId3"/>
          <a:stretch>
            <a:fillRect/>
          </a:stretch>
        </p:blipFill>
        <p:spPr>
          <a:xfrm>
            <a:off x="8759952" y="6638544"/>
            <a:ext cx="325247" cy="173736"/>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Same system, different questions</a:t>
            </a:r>
          </a:p>
        </p:txBody>
      </p:sp>
      <p:sp>
        <p:nvSpPr>
          <p:cNvPr id="3" name="Title rule"/>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endParaRPr/>
          </a:p>
        </p:txBody>
      </p:sp>
      <p:sp>
        <p:nvSpPr>
          <p:cNvPr id="4" name="Footer takeaway"/>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Same components. Different distinctions. Different questions become answerable.</a:t>
            </a:r>
          </a:p>
        </p:txBody>
      </p:sp>
      <p:sp>
        <p:nvSpPr>
          <p:cNvPr id="5" name="Page number"/>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11</a:t>
            </a:r>
          </a:p>
        </p:txBody>
      </p:sp>
      <p:sp>
        <p:nvSpPr>
          <p:cNvPr id="6" name="Header INFORMAL SKETCH"/>
          <p:cNvSpPr txBox="1"/>
          <p:nvPr/>
        </p:nvSpPr>
        <p:spPr>
          <a:xfrm>
            <a:off x="320040" y="888000"/>
            <a:ext cx="2286000" cy="274320"/>
          </a:xfrm>
          <a:prstGeom prst="rect">
            <a:avLst/>
          </a:prstGeom>
          <a:noFill/>
        </p:spPr>
        <p:txBody>
          <a:bodyPr wrap="square" lIns="0" tIns="0" rIns="0" bIns="0" anchor="t">
            <a:spAutoFit/>
          </a:bodyPr>
          <a:lstStyle/>
          <a:p>
            <a:pPr algn="ctr"/>
            <a:r>
              <a:rPr sz="1800" b="1" i="0" spc="100">
                <a:solidFill>
                  <a:srgbClr val="8E6F3E"/>
                </a:solidFill>
                <a:latin typeface="Calibri"/>
              </a:rPr>
              <a:t>INFORMAL SKETCH</a:t>
            </a:r>
          </a:p>
        </p:txBody>
      </p:sp>
      <p:sp>
        <p:nvSpPr>
          <p:cNvPr id="7" name="Header RESOURCE MODEL"/>
          <p:cNvSpPr txBox="1"/>
          <p:nvPr/>
        </p:nvSpPr>
        <p:spPr>
          <a:xfrm>
            <a:off x="2788920" y="888000"/>
            <a:ext cx="2926080" cy="274320"/>
          </a:xfrm>
          <a:prstGeom prst="rect">
            <a:avLst/>
          </a:prstGeom>
          <a:noFill/>
        </p:spPr>
        <p:txBody>
          <a:bodyPr wrap="square" lIns="0" tIns="0" rIns="0" bIns="0" anchor="t">
            <a:spAutoFit/>
          </a:bodyPr>
          <a:lstStyle/>
          <a:p>
            <a:pPr algn="ctr"/>
            <a:r>
              <a:rPr sz="1800" b="1" i="0" spc="100">
                <a:solidFill>
                  <a:srgbClr val="8E6F3E"/>
                </a:solidFill>
                <a:latin typeface="Calibri"/>
              </a:rPr>
              <a:t>RESOURCE MODEL</a:t>
            </a:r>
          </a:p>
        </p:txBody>
      </p:sp>
      <p:sp>
        <p:nvSpPr>
          <p:cNvPr id="8" name="Header BEHAVIOR MODEL"/>
          <p:cNvSpPr txBox="1"/>
          <p:nvPr/>
        </p:nvSpPr>
        <p:spPr>
          <a:xfrm>
            <a:off x="5897880" y="888000"/>
            <a:ext cx="2926080" cy="274320"/>
          </a:xfrm>
          <a:prstGeom prst="rect">
            <a:avLst/>
          </a:prstGeom>
          <a:noFill/>
        </p:spPr>
        <p:txBody>
          <a:bodyPr wrap="square" lIns="0" tIns="0" rIns="0" bIns="0" anchor="t">
            <a:spAutoFit/>
          </a:bodyPr>
          <a:lstStyle/>
          <a:p>
            <a:pPr algn="ctr"/>
            <a:r>
              <a:rPr sz="1800" b="1" i="0" spc="100">
                <a:solidFill>
                  <a:srgbClr val="8E6F3E"/>
                </a:solidFill>
                <a:latin typeface="Calibri"/>
              </a:rPr>
              <a:t>BEHAVIOR MODEL</a:t>
            </a:r>
          </a:p>
        </p:txBody>
      </p:sp>
      <p:sp>
        <p:nvSpPr>
          <p:cNvPr id="9" name="B1 Informal Sensor"/>
          <p:cNvSpPr/>
          <p:nvPr/>
        </p:nvSpPr>
        <p:spPr>
          <a:xfrm>
            <a:off x="685800" y="1280160"/>
            <a:ext cx="1554480" cy="640080"/>
          </a:xfrm>
          <a:prstGeom prst="rect">
            <a:avLst/>
          </a:prstGeom>
          <a:solidFill>
            <a:srgbClr val="FFFFFF"/>
          </a:solidFill>
          <a:ln w="12700">
            <a:solidFill>
              <a:srgbClr val="555960"/>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0" i="0">
                <a:solidFill>
                  <a:srgbClr val="353638"/>
                </a:solidFill>
                <a:latin typeface="Calibri"/>
              </a:rPr>
              <a:t>Sensor</a:t>
            </a:r>
          </a:p>
        </p:txBody>
      </p:sp>
      <p:sp>
        <p:nvSpPr>
          <p:cNvPr id="10" name="B1 Informal Buffer"/>
          <p:cNvSpPr/>
          <p:nvPr/>
        </p:nvSpPr>
        <p:spPr>
          <a:xfrm>
            <a:off x="685800" y="2560320"/>
            <a:ext cx="1554480" cy="640080"/>
          </a:xfrm>
          <a:prstGeom prst="rect">
            <a:avLst/>
          </a:prstGeom>
          <a:solidFill>
            <a:srgbClr val="FFFFFF"/>
          </a:solidFill>
          <a:ln w="12700">
            <a:solidFill>
              <a:srgbClr val="555960"/>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0" i="0">
                <a:solidFill>
                  <a:srgbClr val="353638"/>
                </a:solidFill>
                <a:latin typeface="Calibri"/>
              </a:rPr>
              <a:t>Buffer</a:t>
            </a:r>
          </a:p>
        </p:txBody>
      </p:sp>
      <p:sp>
        <p:nvSpPr>
          <p:cNvPr id="11" name="B1 Informal Radio"/>
          <p:cNvSpPr/>
          <p:nvPr/>
        </p:nvSpPr>
        <p:spPr>
          <a:xfrm>
            <a:off x="685800" y="3840480"/>
            <a:ext cx="1554480" cy="640080"/>
          </a:xfrm>
          <a:prstGeom prst="rect">
            <a:avLst/>
          </a:prstGeom>
          <a:solidFill>
            <a:srgbClr val="FFFFFF"/>
          </a:solidFill>
          <a:ln w="12700">
            <a:solidFill>
              <a:srgbClr val="555960"/>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0" i="0">
                <a:solidFill>
                  <a:srgbClr val="353638"/>
                </a:solidFill>
                <a:latin typeface="Calibri"/>
              </a:rPr>
              <a:t>Radio</a:t>
            </a:r>
          </a:p>
        </p:txBody>
      </p:sp>
      <p:cxnSp>
        <p:nvCxnSpPr>
          <p:cNvPr id="12" name="B1 Informal arrow 1"/>
          <p:cNvCxnSpPr/>
          <p:nvPr/>
        </p:nvCxnSpPr>
        <p:spPr>
          <a:xfrm>
            <a:off x="1463040" y="1920240"/>
            <a:ext cx="0" cy="640080"/>
          </a:xfrm>
          <a:prstGeom prst="line">
            <a:avLst/>
          </a:prstGeom>
          <a:ln w="12700">
            <a:solidFill>
              <a:srgbClr val="555960"/>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 name="B1 Informal arrow 2"/>
          <p:cNvCxnSpPr/>
          <p:nvPr/>
        </p:nvCxnSpPr>
        <p:spPr>
          <a:xfrm>
            <a:off x="1463040" y="3200400"/>
            <a:ext cx="0" cy="640080"/>
          </a:xfrm>
          <a:prstGeom prst="line">
            <a:avLst/>
          </a:prstGeom>
          <a:ln w="12700">
            <a:solidFill>
              <a:srgbClr val="555960"/>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4" name="B2 Resource Sensor"/>
          <p:cNvSpPr/>
          <p:nvPr/>
        </p:nvSpPr>
        <p:spPr>
          <a:xfrm>
            <a:off x="3474720" y="1280160"/>
            <a:ext cx="1554480" cy="64008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Sensor</a:t>
            </a:r>
          </a:p>
        </p:txBody>
      </p:sp>
      <p:sp>
        <p:nvSpPr>
          <p:cNvPr id="15" name="B2 Resource Buffer"/>
          <p:cNvSpPr/>
          <p:nvPr/>
        </p:nvSpPr>
        <p:spPr>
          <a:xfrm>
            <a:off x="3474720" y="2560320"/>
            <a:ext cx="1554480" cy="64008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Buffer</a:t>
            </a:r>
          </a:p>
          <a:p>
            <a:pPr algn="ctr"/>
            <a:r>
              <a:rPr sz="1800" b="0" i="0">
                <a:solidFill>
                  <a:srgbClr val="5C4826"/>
                </a:solidFill>
                <a:latin typeface="Consolas"/>
              </a:rPr>
              <a:t>cap 4 KiB</a:t>
            </a:r>
          </a:p>
        </p:txBody>
      </p:sp>
      <p:sp>
        <p:nvSpPr>
          <p:cNvPr id="16" name="B2 Resource Radio"/>
          <p:cNvSpPr/>
          <p:nvPr/>
        </p:nvSpPr>
        <p:spPr>
          <a:xfrm>
            <a:off x="3474720" y="3840480"/>
            <a:ext cx="1554480" cy="64008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Radio</a:t>
            </a:r>
          </a:p>
        </p:txBody>
      </p:sp>
      <p:cxnSp>
        <p:nvCxnSpPr>
          <p:cNvPr id="17" name="B2 Resource arrow 1"/>
          <p:cNvCxnSpPr/>
          <p:nvPr/>
        </p:nvCxnSpPr>
        <p:spPr>
          <a:xfrm>
            <a:off x="4251960" y="1920240"/>
            <a:ext cx="0" cy="64008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 name="B2 Resource arrow 2"/>
          <p:cNvCxnSpPr/>
          <p:nvPr/>
        </p:nvCxnSpPr>
        <p:spPr>
          <a:xfrm>
            <a:off x="4251960" y="3200400"/>
            <a:ext cx="0" cy="64008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9" name="B2 Resource label produces"/>
          <p:cNvSpPr txBox="1"/>
          <p:nvPr/>
        </p:nvSpPr>
        <p:spPr>
          <a:xfrm>
            <a:off x="4321960" y="2010280"/>
            <a:ext cx="1550000" cy="460000"/>
          </a:xfrm>
          <a:prstGeom prst="rect">
            <a:avLst/>
          </a:prstGeom>
          <a:noFill/>
        </p:spPr>
        <p:txBody>
          <a:bodyPr wrap="square" lIns="0" tIns="0" rIns="0" bIns="0" anchor="t">
            <a:spAutoFit/>
          </a:bodyPr>
          <a:lstStyle/>
          <a:p>
            <a:pPr algn="l"/>
            <a:r>
              <a:rPr sz="1800" b="0" i="1">
                <a:solidFill>
                  <a:srgbClr val="555960"/>
                </a:solidFill>
                <a:latin typeface="Calibri"/>
              </a:rPr>
              <a:t>produces</a:t>
            </a:r>
          </a:p>
          <a:p>
            <a:pPr algn="l"/>
            <a:r>
              <a:rPr sz="1800" b="0" i="0">
                <a:solidFill>
                  <a:srgbClr val="353638"/>
                </a:solidFill>
                <a:latin typeface="Consolas"/>
              </a:rPr>
              <a:t>512 B / 5 s</a:t>
            </a:r>
          </a:p>
        </p:txBody>
      </p:sp>
      <p:sp>
        <p:nvSpPr>
          <p:cNvPr id="20" name="B2 Resource label drained"/>
          <p:cNvSpPr txBox="1"/>
          <p:nvPr/>
        </p:nvSpPr>
        <p:spPr>
          <a:xfrm>
            <a:off x="4321960" y="3290440"/>
            <a:ext cx="1550000" cy="460000"/>
          </a:xfrm>
          <a:prstGeom prst="rect">
            <a:avLst/>
          </a:prstGeom>
          <a:noFill/>
        </p:spPr>
        <p:txBody>
          <a:bodyPr wrap="square" lIns="0" tIns="0" rIns="0" bIns="0" anchor="t">
            <a:spAutoFit/>
          </a:bodyPr>
          <a:lstStyle/>
          <a:p>
            <a:pPr algn="l"/>
            <a:r>
              <a:rPr sz="1800" b="0" i="1">
                <a:solidFill>
                  <a:srgbClr val="555960"/>
                </a:solidFill>
                <a:latin typeface="Calibri"/>
              </a:rPr>
              <a:t>drained by</a:t>
            </a:r>
          </a:p>
          <a:p>
            <a:pPr algn="l"/>
            <a:r>
              <a:rPr sz="1800" b="0" i="0">
                <a:solidFill>
                  <a:srgbClr val="353638"/>
                </a:solidFill>
                <a:latin typeface="Consolas"/>
              </a:rPr>
              <a:t>4096 B/s</a:t>
            </a:r>
          </a:p>
        </p:txBody>
      </p:sp>
      <p:sp>
        <p:nvSpPr>
          <p:cNvPr id="21" name="B3 Behavior Sleep"/>
          <p:cNvSpPr/>
          <p:nvPr/>
        </p:nvSpPr>
        <p:spPr>
          <a:xfrm>
            <a:off x="6720840" y="1280160"/>
            <a:ext cx="1280160" cy="640080"/>
          </a:xfrm>
          <a:prstGeom prst="rect">
            <a:avLst/>
          </a:prstGeom>
          <a:solidFill>
            <a:srgbClr val="FBF8F2"/>
          </a:solidFill>
          <a:ln w="15875">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Sleep</a:t>
            </a:r>
          </a:p>
        </p:txBody>
      </p:sp>
      <p:sp>
        <p:nvSpPr>
          <p:cNvPr id="22" name="B3 Behavior Sample"/>
          <p:cNvSpPr/>
          <p:nvPr/>
        </p:nvSpPr>
        <p:spPr>
          <a:xfrm>
            <a:off x="6720840" y="2560320"/>
            <a:ext cx="1280160" cy="640080"/>
          </a:xfrm>
          <a:prstGeom prst="rect">
            <a:avLst/>
          </a:prstGeom>
          <a:solidFill>
            <a:srgbClr val="FBF8F2"/>
          </a:solidFill>
          <a:ln w="15875">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Sample</a:t>
            </a:r>
          </a:p>
        </p:txBody>
      </p:sp>
      <p:sp>
        <p:nvSpPr>
          <p:cNvPr id="23" name="B3 Behavior Transmit"/>
          <p:cNvSpPr/>
          <p:nvPr/>
        </p:nvSpPr>
        <p:spPr>
          <a:xfrm>
            <a:off x="6720840" y="3840480"/>
            <a:ext cx="128016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Transmit</a:t>
            </a:r>
          </a:p>
        </p:txBody>
      </p:sp>
      <p:cxnSp>
        <p:nvCxnSpPr>
          <p:cNvPr id="24" name="B3 Behavior t sample-timer"/>
          <p:cNvCxnSpPr/>
          <p:nvPr/>
        </p:nvCxnSpPr>
        <p:spPr>
          <a:xfrm>
            <a:off x="7180920" y="1920240"/>
            <a:ext cx="0" cy="64008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5" name="B3 Behavior t done"/>
          <p:cNvCxnSpPr/>
          <p:nvPr/>
        </p:nvCxnSpPr>
        <p:spPr>
          <a:xfrm flipV="1">
            <a:off x="7540920" y="1920240"/>
            <a:ext cx="0" cy="64008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6" name="B3 Behavior lbl sample timer"/>
          <p:cNvSpPr txBox="1"/>
          <p:nvPr/>
        </p:nvSpPr>
        <p:spPr>
          <a:xfrm>
            <a:off x="6200920" y="2010280"/>
            <a:ext cx="900000" cy="460000"/>
          </a:xfrm>
          <a:prstGeom prst="rect">
            <a:avLst/>
          </a:prstGeom>
          <a:noFill/>
        </p:spPr>
        <p:txBody>
          <a:bodyPr wrap="square" lIns="0" tIns="0" rIns="0" bIns="0" anchor="t">
            <a:spAutoFit/>
          </a:bodyPr>
          <a:lstStyle/>
          <a:p>
            <a:pPr algn="r"/>
            <a:r>
              <a:rPr sz="1800" b="0" i="1">
                <a:solidFill>
                  <a:srgbClr val="555960"/>
                </a:solidFill>
                <a:latin typeface="Calibri"/>
              </a:rPr>
              <a:t>sample</a:t>
            </a:r>
          </a:p>
          <a:p>
            <a:pPr algn="r"/>
            <a:r>
              <a:rPr sz="1800" b="0" i="1">
                <a:solidFill>
                  <a:srgbClr val="555960"/>
                </a:solidFill>
                <a:latin typeface="Calibri"/>
              </a:rPr>
              <a:t>timer</a:t>
            </a:r>
          </a:p>
        </p:txBody>
      </p:sp>
      <p:sp>
        <p:nvSpPr>
          <p:cNvPr id="27" name="B3 Behavior lbl done"/>
          <p:cNvSpPr txBox="1"/>
          <p:nvPr/>
        </p:nvSpPr>
        <p:spPr>
          <a:xfrm>
            <a:off x="7610920" y="2125280"/>
            <a:ext cx="500000" cy="230000"/>
          </a:xfrm>
          <a:prstGeom prst="rect">
            <a:avLst/>
          </a:prstGeom>
          <a:noFill/>
        </p:spPr>
        <p:txBody>
          <a:bodyPr wrap="square" lIns="0" tIns="0" rIns="0" bIns="0" anchor="t">
            <a:spAutoFit/>
          </a:bodyPr>
          <a:lstStyle/>
          <a:p>
            <a:pPr algn="l"/>
            <a:r>
              <a:rPr sz="1800" b="0" i="1">
                <a:solidFill>
                  <a:srgbClr val="555960"/>
                </a:solidFill>
                <a:latin typeface="Calibri"/>
              </a:rPr>
              <a:t>done</a:t>
            </a:r>
          </a:p>
        </p:txBody>
      </p:sp>
      <p:cxnSp>
        <p:nvCxnSpPr>
          <p:cNvPr id="28" name="B3 Behavior t buffer-full"/>
          <p:cNvCxnSpPr/>
          <p:nvPr/>
        </p:nvCxnSpPr>
        <p:spPr>
          <a:xfrm>
            <a:off x="7360920" y="3200400"/>
            <a:ext cx="0" cy="640080"/>
          </a:xfrm>
          <a:prstGeom prst="line">
            <a:avLst/>
          </a:prstGeom>
          <a:ln w="25400">
            <a:solidFill>
              <a:srgbClr val="C8102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9" name="B3 Behavior lbl buffer full"/>
          <p:cNvSpPr txBox="1"/>
          <p:nvPr/>
        </p:nvSpPr>
        <p:spPr>
          <a:xfrm>
            <a:off x="6330920" y="3405440"/>
            <a:ext cx="960000" cy="230000"/>
          </a:xfrm>
          <a:prstGeom prst="rect">
            <a:avLst/>
          </a:prstGeom>
          <a:noFill/>
        </p:spPr>
        <p:txBody>
          <a:bodyPr wrap="square" lIns="0" tIns="0" rIns="0" bIns="0" anchor="t">
            <a:spAutoFit/>
          </a:bodyPr>
          <a:lstStyle/>
          <a:p>
            <a:pPr algn="r"/>
            <a:r>
              <a:rPr sz="1800" b="1" i="1">
                <a:solidFill>
                  <a:srgbClr val="C8102E"/>
                </a:solidFill>
                <a:latin typeface="Calibri"/>
              </a:rPr>
              <a:t>buffer full</a:t>
            </a:r>
          </a:p>
        </p:txBody>
      </p:sp>
      <p:cxnSp>
        <p:nvCxnSpPr>
          <p:cNvPr id="30" name="B3 Behavior rail-r top-h"/>
          <p:cNvCxnSpPr/>
          <p:nvPr/>
        </p:nvCxnSpPr>
        <p:spPr>
          <a:xfrm>
            <a:off x="8001000" y="1600200"/>
            <a:ext cx="41900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1" name="B3 Behavior rail-r v1"/>
          <p:cNvCxnSpPr/>
          <p:nvPr/>
        </p:nvCxnSpPr>
        <p:spPr>
          <a:xfrm>
            <a:off x="8420000" y="1600200"/>
            <a:ext cx="0" cy="105016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sp>
        <p:nvSpPr>
          <p:cNvPr id="32" name="B3 Behavior lbl tx timer"/>
          <p:cNvSpPr txBox="1"/>
          <p:nvPr/>
        </p:nvSpPr>
        <p:spPr>
          <a:xfrm>
            <a:off x="7990000" y="2660360"/>
            <a:ext cx="860000" cy="460000"/>
          </a:xfrm>
          <a:prstGeom prst="rect">
            <a:avLst/>
          </a:prstGeom>
          <a:noFill/>
        </p:spPr>
        <p:txBody>
          <a:bodyPr wrap="square" lIns="0" tIns="0" rIns="0" bIns="0" anchor="t">
            <a:spAutoFit/>
          </a:bodyPr>
          <a:lstStyle/>
          <a:p>
            <a:pPr algn="ctr"/>
            <a:r>
              <a:rPr sz="1800" b="0" i="1">
                <a:solidFill>
                  <a:srgbClr val="555960"/>
                </a:solidFill>
                <a:latin typeface="Calibri"/>
              </a:rPr>
              <a:t>tx timer</a:t>
            </a:r>
          </a:p>
          <a:p>
            <a:pPr algn="ctr"/>
            <a:r>
              <a:rPr sz="1800" b="0" i="1">
                <a:solidFill>
                  <a:srgbClr val="555960"/>
                </a:solidFill>
                <a:latin typeface="Calibri"/>
              </a:rPr>
              <a:t>(30 s)</a:t>
            </a:r>
          </a:p>
        </p:txBody>
      </p:sp>
      <p:cxnSp>
        <p:nvCxnSpPr>
          <p:cNvPr id="33" name="B3 Behavior rail-r v2"/>
          <p:cNvCxnSpPr/>
          <p:nvPr/>
        </p:nvCxnSpPr>
        <p:spPr>
          <a:xfrm>
            <a:off x="8420000" y="3130360"/>
            <a:ext cx="0" cy="103016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4" name="B3 Behavior rail-r bot-h"/>
          <p:cNvCxnSpPr/>
          <p:nvPr/>
        </p:nvCxnSpPr>
        <p:spPr>
          <a:xfrm flipH="1">
            <a:off x="8001000" y="4160520"/>
            <a:ext cx="419000" cy="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5" name="B3 Behavior rail-l bot-h"/>
          <p:cNvCxnSpPr/>
          <p:nvPr/>
        </p:nvCxnSpPr>
        <p:spPr>
          <a:xfrm>
            <a:off x="6180000" y="4160520"/>
            <a:ext cx="54084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6" name="B3 Behavior rail-l v2"/>
          <p:cNvCxnSpPr/>
          <p:nvPr/>
        </p:nvCxnSpPr>
        <p:spPr>
          <a:xfrm>
            <a:off x="6180000" y="3015360"/>
            <a:ext cx="0" cy="114516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sp>
        <p:nvSpPr>
          <p:cNvPr id="37" name="B3 Behavior lbl tx done"/>
          <p:cNvSpPr txBox="1"/>
          <p:nvPr/>
        </p:nvSpPr>
        <p:spPr>
          <a:xfrm>
            <a:off x="5830000" y="2765360"/>
            <a:ext cx="700000" cy="230000"/>
          </a:xfrm>
          <a:prstGeom prst="rect">
            <a:avLst/>
          </a:prstGeom>
          <a:noFill/>
        </p:spPr>
        <p:txBody>
          <a:bodyPr wrap="square" lIns="0" tIns="0" rIns="0" bIns="0" anchor="t">
            <a:spAutoFit/>
          </a:bodyPr>
          <a:lstStyle/>
          <a:p>
            <a:pPr algn="ctr"/>
            <a:r>
              <a:rPr sz="1800" b="0" i="1">
                <a:solidFill>
                  <a:srgbClr val="555960"/>
                </a:solidFill>
                <a:latin typeface="Calibri"/>
              </a:rPr>
              <a:t>tx done</a:t>
            </a:r>
          </a:p>
        </p:txBody>
      </p:sp>
      <p:cxnSp>
        <p:nvCxnSpPr>
          <p:cNvPr id="38" name="B3 Behavior rail-l v1"/>
          <p:cNvCxnSpPr/>
          <p:nvPr/>
        </p:nvCxnSpPr>
        <p:spPr>
          <a:xfrm>
            <a:off x="6180000" y="1600200"/>
            <a:ext cx="0" cy="114516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9" name="B3 Behavior rail-l top-h"/>
          <p:cNvCxnSpPr/>
          <p:nvPr/>
        </p:nvCxnSpPr>
        <p:spPr>
          <a:xfrm>
            <a:off x="6180000" y="1600200"/>
            <a:ext cx="540840" cy="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40" name="B1 Question"/>
          <p:cNvSpPr/>
          <p:nvPr/>
        </p:nvSpPr>
        <p:spPr>
          <a:xfrm>
            <a:off x="320040" y="5257800"/>
            <a:ext cx="2286000" cy="64008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2000" b="0" i="1">
                <a:solidFill>
                  <a:srgbClr val="353638"/>
                </a:solidFill>
                <a:latin typeface="Calibri"/>
              </a:rPr>
              <a:t>“What components interact?”</a:t>
            </a:r>
          </a:p>
        </p:txBody>
      </p:sp>
      <p:sp>
        <p:nvSpPr>
          <p:cNvPr id="41" name="B2 Question"/>
          <p:cNvSpPr/>
          <p:nvPr/>
        </p:nvSpPr>
        <p:spPr>
          <a:xfrm>
            <a:off x="2788920" y="5257800"/>
            <a:ext cx="2926080" cy="64008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2000" b="0" i="1">
                <a:solidFill>
                  <a:srgbClr val="353638"/>
                </a:solidFill>
                <a:latin typeface="Calibri"/>
              </a:rPr>
              <a:t>“How much data can we buffer?”</a:t>
            </a:r>
          </a:p>
        </p:txBody>
      </p:sp>
      <p:sp>
        <p:nvSpPr>
          <p:cNvPr id="42" name="B3 Question"/>
          <p:cNvSpPr/>
          <p:nvPr/>
        </p:nvSpPr>
        <p:spPr>
          <a:xfrm>
            <a:off x="5897880" y="5257800"/>
            <a:ext cx="2926080" cy="64008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95000"/>
              </a:lnSpc>
            </a:pPr>
            <a:r>
              <a:rPr sz="2000" b="0" i="1">
                <a:solidFill>
                  <a:srgbClr val="353638"/>
                </a:solidFill>
                <a:latin typeface="Calibri"/>
              </a:rPr>
              <a:t>“When can the radio transmit?”</a:t>
            </a:r>
          </a:p>
        </p:txBody>
      </p:sp>
      <p:pic>
        <p:nvPicPr>
          <p:cNvPr id="43" name="Picture 43" descr="image1.png"/>
          <p:cNvPicPr>
            <a:picLocks noChangeAspect="1"/>
          </p:cNvPicPr>
          <p:nvPr/>
        </p:nvPicPr>
        <p:blipFill>
          <a:blip r:embed="rId2"/>
          <a:stretch>
            <a:fillRect/>
          </a:stretch>
        </p:blipFill>
        <p:spPr>
          <a:xfrm>
            <a:off x="8759952" y="6638544"/>
            <a:ext cx="325247" cy="173736"/>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320040" y="201168"/>
            <a:ext cx="8503920" cy="457200"/>
          </a:xfrm>
          <a:prstGeom prst="rect">
            <a:avLst/>
          </a:prstGeom>
          <a:noFill/>
        </p:spPr>
        <p:txBody>
          <a:bodyPr wrap="square" lIns="0" tIns="0" rIns="0" bIns="0" anchor="ctr">
            <a:spAutoFit/>
          </a:bodyPr>
          <a:lstStyle/>
          <a:p>
            <a:pPr algn="l"/>
            <a:r>
              <a:rPr sz="2400" b="0" i="0" spc="140">
                <a:solidFill>
                  <a:srgbClr val="353638"/>
                </a:solidFill>
                <a:latin typeface="Calibri"/>
              </a:rPr>
              <a:t>Some questions cross models</a:t>
            </a:r>
          </a:p>
        </p:txBody>
      </p:sp>
      <p:sp>
        <p:nvSpPr>
          <p:cNvPr id="3" name="Title rule"/>
          <p:cNvSpPr/>
          <p:nvPr/>
        </p:nvSpPr>
        <p:spPr>
          <a:xfrm>
            <a:off x="320040" y="731520"/>
            <a:ext cx="8503920" cy="4114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endParaRPr/>
          </a:p>
        </p:txBody>
      </p:sp>
      <p:sp>
        <p:nvSpPr>
          <p:cNvPr id="4" name="Footer takeaway"/>
          <p:cNvSpPr/>
          <p:nvPr/>
        </p:nvSpPr>
        <p:spPr>
          <a:xfrm>
            <a:off x="320040" y="6144768"/>
            <a:ext cx="8503920" cy="42062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a:solidFill>
                  <a:srgbClr val="FFFFFF"/>
                </a:solidFill>
                <a:latin typeface="Calibri"/>
              </a:rPr>
              <a:t>Composition combines meanings without requiring one model to say everything.</a:t>
            </a:r>
          </a:p>
        </p:txBody>
      </p:sp>
      <p:sp>
        <p:nvSpPr>
          <p:cNvPr id="5" name="Page number"/>
          <p:cNvSpPr txBox="1"/>
          <p:nvPr/>
        </p:nvSpPr>
        <p:spPr>
          <a:xfrm>
            <a:off x="8229600" y="6647688"/>
            <a:ext cx="457200" cy="228600"/>
          </a:xfrm>
          <a:prstGeom prst="rect">
            <a:avLst/>
          </a:prstGeom>
          <a:noFill/>
        </p:spPr>
        <p:txBody>
          <a:bodyPr wrap="square" lIns="0" tIns="0" rIns="0" bIns="0" anchor="t">
            <a:spAutoFit/>
          </a:bodyPr>
          <a:lstStyle/>
          <a:p>
            <a:pPr algn="r"/>
            <a:r>
              <a:rPr sz="900" b="0" i="0">
                <a:solidFill>
                  <a:srgbClr val="555960"/>
                </a:solidFill>
                <a:latin typeface="Calibri"/>
              </a:rPr>
              <a:t>12</a:t>
            </a:r>
          </a:p>
        </p:txBody>
      </p:sp>
      <p:sp>
        <p:nvSpPr>
          <p:cNvPr id="6" name="The question"/>
          <p:cNvSpPr/>
          <p:nvPr/>
        </p:nvSpPr>
        <p:spPr>
          <a:xfrm>
            <a:off x="2472000" y="871728"/>
            <a:ext cx="4200000" cy="4800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1">
                <a:solidFill>
                  <a:srgbClr val="353638"/>
                </a:solidFill>
                <a:latin typeface="Calibri"/>
              </a:rPr>
              <a:t>“Can the buffer overflow?”</a:t>
            </a:r>
          </a:p>
        </p:txBody>
      </p:sp>
      <p:sp>
        <p:nvSpPr>
          <p:cNvPr id="7" name="Header RESOURCE MODEL"/>
          <p:cNvSpPr txBox="1"/>
          <p:nvPr/>
        </p:nvSpPr>
        <p:spPr>
          <a:xfrm>
            <a:off x="320040" y="1500000"/>
            <a:ext cx="4114800" cy="274320"/>
          </a:xfrm>
          <a:prstGeom prst="rect">
            <a:avLst/>
          </a:prstGeom>
          <a:noFill/>
        </p:spPr>
        <p:txBody>
          <a:bodyPr wrap="square" lIns="0" tIns="0" rIns="0" bIns="0" anchor="t">
            <a:spAutoFit/>
          </a:bodyPr>
          <a:lstStyle/>
          <a:p>
            <a:pPr algn="ctr"/>
            <a:r>
              <a:rPr sz="1800" b="1" i="0" spc="100">
                <a:solidFill>
                  <a:srgbClr val="8E6F3E"/>
                </a:solidFill>
                <a:latin typeface="Calibri"/>
              </a:rPr>
              <a:t>RESOURCE MODEL</a:t>
            </a:r>
          </a:p>
        </p:txBody>
      </p:sp>
      <p:sp>
        <p:nvSpPr>
          <p:cNvPr id="8" name="Header BEHAVIOR MODEL"/>
          <p:cNvSpPr txBox="1"/>
          <p:nvPr/>
        </p:nvSpPr>
        <p:spPr>
          <a:xfrm>
            <a:off x="4709160" y="1500000"/>
            <a:ext cx="4114800" cy="274320"/>
          </a:xfrm>
          <a:prstGeom prst="rect">
            <a:avLst/>
          </a:prstGeom>
          <a:noFill/>
        </p:spPr>
        <p:txBody>
          <a:bodyPr wrap="square" lIns="0" tIns="0" rIns="0" bIns="0" anchor="t">
            <a:spAutoFit/>
          </a:bodyPr>
          <a:lstStyle/>
          <a:p>
            <a:pPr algn="ctr"/>
            <a:r>
              <a:rPr sz="1800" b="1" i="0" spc="100">
                <a:solidFill>
                  <a:srgbClr val="8E6F3E"/>
                </a:solidFill>
                <a:latin typeface="Calibri"/>
              </a:rPr>
              <a:t>BEHAVIOR MODEL</a:t>
            </a:r>
          </a:p>
        </p:txBody>
      </p:sp>
      <p:sp>
        <p:nvSpPr>
          <p:cNvPr id="9" name="Resource Sensor"/>
          <p:cNvSpPr/>
          <p:nvPr/>
        </p:nvSpPr>
        <p:spPr>
          <a:xfrm>
            <a:off x="1600200" y="1874520"/>
            <a:ext cx="1554480" cy="54864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Sensor</a:t>
            </a:r>
          </a:p>
        </p:txBody>
      </p:sp>
      <p:sp>
        <p:nvSpPr>
          <p:cNvPr id="10" name="Resource Buffer"/>
          <p:cNvSpPr/>
          <p:nvPr/>
        </p:nvSpPr>
        <p:spPr>
          <a:xfrm>
            <a:off x="1600200" y="2971800"/>
            <a:ext cx="1554480" cy="54864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Buffer</a:t>
            </a:r>
          </a:p>
          <a:p>
            <a:pPr algn="ctr"/>
            <a:r>
              <a:rPr sz="1800" b="0" i="0">
                <a:solidFill>
                  <a:srgbClr val="5C4826"/>
                </a:solidFill>
                <a:latin typeface="Consolas"/>
              </a:rPr>
              <a:t>cap 4 KiB</a:t>
            </a:r>
          </a:p>
        </p:txBody>
      </p:sp>
      <p:sp>
        <p:nvSpPr>
          <p:cNvPr id="11" name="Resource Radio"/>
          <p:cNvSpPr/>
          <p:nvPr/>
        </p:nvSpPr>
        <p:spPr>
          <a:xfrm>
            <a:off x="1600200" y="4069080"/>
            <a:ext cx="1554480" cy="548640"/>
          </a:xfrm>
          <a:prstGeom prst="rect">
            <a:avLst/>
          </a:prstGeom>
          <a:solidFill>
            <a:srgbClr val="C9B991"/>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Radio</a:t>
            </a:r>
          </a:p>
        </p:txBody>
      </p:sp>
      <p:cxnSp>
        <p:nvCxnSpPr>
          <p:cNvPr id="12" name="Resource arrow 1"/>
          <p:cNvCxnSpPr/>
          <p:nvPr/>
        </p:nvCxnSpPr>
        <p:spPr>
          <a:xfrm>
            <a:off x="2377440" y="2423160"/>
            <a:ext cx="0" cy="54864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 name="Resource arrow 2"/>
          <p:cNvCxnSpPr/>
          <p:nvPr/>
        </p:nvCxnSpPr>
        <p:spPr>
          <a:xfrm>
            <a:off x="2377440" y="3520440"/>
            <a:ext cx="0" cy="54864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4" name="Resource label produces"/>
          <p:cNvSpPr txBox="1"/>
          <p:nvPr/>
        </p:nvSpPr>
        <p:spPr>
          <a:xfrm>
            <a:off x="2447440" y="2467480"/>
            <a:ext cx="1550000" cy="460000"/>
          </a:xfrm>
          <a:prstGeom prst="rect">
            <a:avLst/>
          </a:prstGeom>
          <a:noFill/>
        </p:spPr>
        <p:txBody>
          <a:bodyPr wrap="square" lIns="0" tIns="0" rIns="0" bIns="0" anchor="t">
            <a:spAutoFit/>
          </a:bodyPr>
          <a:lstStyle/>
          <a:p>
            <a:pPr algn="l"/>
            <a:r>
              <a:rPr sz="1800" b="0" i="1">
                <a:solidFill>
                  <a:srgbClr val="555960"/>
                </a:solidFill>
                <a:latin typeface="Calibri"/>
              </a:rPr>
              <a:t>produces</a:t>
            </a:r>
          </a:p>
          <a:p>
            <a:pPr algn="l"/>
            <a:r>
              <a:rPr sz="1800" b="0" i="0">
                <a:solidFill>
                  <a:srgbClr val="353638"/>
                </a:solidFill>
                <a:latin typeface="Consolas"/>
              </a:rPr>
              <a:t>512 B / 5 s</a:t>
            </a:r>
          </a:p>
        </p:txBody>
      </p:sp>
      <p:sp>
        <p:nvSpPr>
          <p:cNvPr id="15" name="Resource label drained"/>
          <p:cNvSpPr txBox="1"/>
          <p:nvPr/>
        </p:nvSpPr>
        <p:spPr>
          <a:xfrm>
            <a:off x="2447440" y="3564760"/>
            <a:ext cx="1550000" cy="460000"/>
          </a:xfrm>
          <a:prstGeom prst="rect">
            <a:avLst/>
          </a:prstGeom>
          <a:noFill/>
        </p:spPr>
        <p:txBody>
          <a:bodyPr wrap="square" lIns="0" tIns="0" rIns="0" bIns="0" anchor="t">
            <a:spAutoFit/>
          </a:bodyPr>
          <a:lstStyle/>
          <a:p>
            <a:pPr algn="l"/>
            <a:r>
              <a:rPr sz="1800" b="0" i="1">
                <a:solidFill>
                  <a:srgbClr val="555960"/>
                </a:solidFill>
                <a:latin typeface="Calibri"/>
              </a:rPr>
              <a:t>drained by</a:t>
            </a:r>
          </a:p>
          <a:p>
            <a:pPr algn="l"/>
            <a:r>
              <a:rPr sz="1800" b="0" i="0">
                <a:solidFill>
                  <a:srgbClr val="353638"/>
                </a:solidFill>
                <a:latin typeface="Consolas"/>
              </a:rPr>
              <a:t>4096 B/s</a:t>
            </a:r>
          </a:p>
        </p:txBody>
      </p:sp>
      <p:sp>
        <p:nvSpPr>
          <p:cNvPr id="16" name="Behavior Sleep"/>
          <p:cNvSpPr/>
          <p:nvPr/>
        </p:nvSpPr>
        <p:spPr>
          <a:xfrm>
            <a:off x="6126480" y="1874520"/>
            <a:ext cx="1280160" cy="548640"/>
          </a:xfrm>
          <a:prstGeom prst="rect">
            <a:avLst/>
          </a:prstGeom>
          <a:solidFill>
            <a:srgbClr val="FBF8F2"/>
          </a:solidFill>
          <a:ln w="15875">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Sleep</a:t>
            </a:r>
          </a:p>
        </p:txBody>
      </p:sp>
      <p:sp>
        <p:nvSpPr>
          <p:cNvPr id="17" name="Behavior Sample"/>
          <p:cNvSpPr/>
          <p:nvPr/>
        </p:nvSpPr>
        <p:spPr>
          <a:xfrm>
            <a:off x="6126480" y="2971800"/>
            <a:ext cx="1280160" cy="548640"/>
          </a:xfrm>
          <a:prstGeom prst="rect">
            <a:avLst/>
          </a:prstGeom>
          <a:solidFill>
            <a:srgbClr val="FBF8F2"/>
          </a:solidFill>
          <a:ln w="15875">
            <a:solidFill>
              <a:srgbClr val="5C4826"/>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5C4826"/>
                </a:solidFill>
                <a:latin typeface="Calibri"/>
              </a:rPr>
              <a:t>Sample</a:t>
            </a:r>
          </a:p>
        </p:txBody>
      </p:sp>
      <p:sp>
        <p:nvSpPr>
          <p:cNvPr id="18" name="Behavior Transmit"/>
          <p:cNvSpPr/>
          <p:nvPr/>
        </p:nvSpPr>
        <p:spPr>
          <a:xfrm>
            <a:off x="6126480" y="4069080"/>
            <a:ext cx="128016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2000" b="1" i="0">
                <a:solidFill>
                  <a:srgbClr val="FFFFFF"/>
                </a:solidFill>
                <a:latin typeface="Calibri"/>
              </a:rPr>
              <a:t>Transmit</a:t>
            </a:r>
          </a:p>
        </p:txBody>
      </p:sp>
      <p:cxnSp>
        <p:nvCxnSpPr>
          <p:cNvPr id="19" name="Behavior t sample-timer"/>
          <p:cNvCxnSpPr/>
          <p:nvPr/>
        </p:nvCxnSpPr>
        <p:spPr>
          <a:xfrm>
            <a:off x="6586560" y="2423160"/>
            <a:ext cx="0" cy="54864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0" name="Behavior t done"/>
          <p:cNvCxnSpPr/>
          <p:nvPr/>
        </p:nvCxnSpPr>
        <p:spPr>
          <a:xfrm flipV="1">
            <a:off x="6946560" y="2423160"/>
            <a:ext cx="0" cy="54864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 name="Behavior lbl sample timer"/>
          <p:cNvSpPr txBox="1"/>
          <p:nvPr/>
        </p:nvSpPr>
        <p:spPr>
          <a:xfrm>
            <a:off x="5606560" y="2467480"/>
            <a:ext cx="900000" cy="460000"/>
          </a:xfrm>
          <a:prstGeom prst="rect">
            <a:avLst/>
          </a:prstGeom>
          <a:noFill/>
        </p:spPr>
        <p:txBody>
          <a:bodyPr wrap="square" lIns="0" tIns="0" rIns="0" bIns="0" anchor="t">
            <a:spAutoFit/>
          </a:bodyPr>
          <a:lstStyle/>
          <a:p>
            <a:pPr algn="r"/>
            <a:r>
              <a:rPr sz="1800" b="0" i="1">
                <a:solidFill>
                  <a:srgbClr val="555960"/>
                </a:solidFill>
                <a:latin typeface="Calibri"/>
              </a:rPr>
              <a:t>sample</a:t>
            </a:r>
          </a:p>
          <a:p>
            <a:pPr algn="r"/>
            <a:r>
              <a:rPr sz="1800" b="0" i="1">
                <a:solidFill>
                  <a:srgbClr val="555960"/>
                </a:solidFill>
                <a:latin typeface="Calibri"/>
              </a:rPr>
              <a:t>timer</a:t>
            </a:r>
          </a:p>
        </p:txBody>
      </p:sp>
      <p:sp>
        <p:nvSpPr>
          <p:cNvPr id="22" name="Behavior lbl done"/>
          <p:cNvSpPr txBox="1"/>
          <p:nvPr/>
        </p:nvSpPr>
        <p:spPr>
          <a:xfrm>
            <a:off x="7016560" y="2582480"/>
            <a:ext cx="500000" cy="230000"/>
          </a:xfrm>
          <a:prstGeom prst="rect">
            <a:avLst/>
          </a:prstGeom>
          <a:noFill/>
        </p:spPr>
        <p:txBody>
          <a:bodyPr wrap="square" lIns="0" tIns="0" rIns="0" bIns="0" anchor="t">
            <a:spAutoFit/>
          </a:bodyPr>
          <a:lstStyle/>
          <a:p>
            <a:pPr algn="l"/>
            <a:r>
              <a:rPr sz="1800" b="0" i="1">
                <a:solidFill>
                  <a:srgbClr val="555960"/>
                </a:solidFill>
                <a:latin typeface="Calibri"/>
              </a:rPr>
              <a:t>done</a:t>
            </a:r>
          </a:p>
        </p:txBody>
      </p:sp>
      <p:cxnSp>
        <p:nvCxnSpPr>
          <p:cNvPr id="23" name="Behavior t buffer-full"/>
          <p:cNvCxnSpPr/>
          <p:nvPr/>
        </p:nvCxnSpPr>
        <p:spPr>
          <a:xfrm>
            <a:off x="6766560" y="3520440"/>
            <a:ext cx="0" cy="548640"/>
          </a:xfrm>
          <a:prstGeom prst="line">
            <a:avLst/>
          </a:prstGeom>
          <a:ln w="25400">
            <a:solidFill>
              <a:srgbClr val="C8102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4" name="Behavior lbl buffer full"/>
          <p:cNvSpPr txBox="1"/>
          <p:nvPr/>
        </p:nvSpPr>
        <p:spPr>
          <a:xfrm>
            <a:off x="5736560" y="3679760"/>
            <a:ext cx="960000" cy="230000"/>
          </a:xfrm>
          <a:prstGeom prst="rect">
            <a:avLst/>
          </a:prstGeom>
          <a:noFill/>
        </p:spPr>
        <p:txBody>
          <a:bodyPr wrap="square" lIns="0" tIns="0" rIns="0" bIns="0" anchor="t">
            <a:spAutoFit/>
          </a:bodyPr>
          <a:lstStyle/>
          <a:p>
            <a:pPr algn="r"/>
            <a:r>
              <a:rPr sz="1800" b="1" i="1">
                <a:solidFill>
                  <a:srgbClr val="C8102E"/>
                </a:solidFill>
                <a:latin typeface="Calibri"/>
              </a:rPr>
              <a:t>buffer full</a:t>
            </a:r>
          </a:p>
        </p:txBody>
      </p:sp>
      <p:cxnSp>
        <p:nvCxnSpPr>
          <p:cNvPr id="25" name="Behavior rail-r top-h"/>
          <p:cNvCxnSpPr/>
          <p:nvPr/>
        </p:nvCxnSpPr>
        <p:spPr>
          <a:xfrm>
            <a:off x="7406640" y="2148840"/>
            <a:ext cx="41900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26" name="Behavior rail-r v1"/>
          <p:cNvCxnSpPr/>
          <p:nvPr/>
        </p:nvCxnSpPr>
        <p:spPr>
          <a:xfrm>
            <a:off x="7825640" y="2148840"/>
            <a:ext cx="0" cy="86728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sp>
        <p:nvSpPr>
          <p:cNvPr id="27" name="Behavior lbl tx timer"/>
          <p:cNvSpPr txBox="1"/>
          <p:nvPr/>
        </p:nvSpPr>
        <p:spPr>
          <a:xfrm>
            <a:off x="7395640" y="3026120"/>
            <a:ext cx="860000" cy="460000"/>
          </a:xfrm>
          <a:prstGeom prst="rect">
            <a:avLst/>
          </a:prstGeom>
          <a:noFill/>
        </p:spPr>
        <p:txBody>
          <a:bodyPr wrap="square" lIns="0" tIns="0" rIns="0" bIns="0" anchor="t">
            <a:spAutoFit/>
          </a:bodyPr>
          <a:lstStyle/>
          <a:p>
            <a:pPr algn="ctr"/>
            <a:r>
              <a:rPr sz="1800" b="0" i="1">
                <a:solidFill>
                  <a:srgbClr val="555960"/>
                </a:solidFill>
                <a:latin typeface="Calibri"/>
              </a:rPr>
              <a:t>tx timer</a:t>
            </a:r>
          </a:p>
          <a:p>
            <a:pPr algn="ctr"/>
            <a:r>
              <a:rPr sz="1800" b="0" i="1">
                <a:solidFill>
                  <a:srgbClr val="555960"/>
                </a:solidFill>
                <a:latin typeface="Calibri"/>
              </a:rPr>
              <a:t>(30 s)</a:t>
            </a:r>
          </a:p>
        </p:txBody>
      </p:sp>
      <p:cxnSp>
        <p:nvCxnSpPr>
          <p:cNvPr id="28" name="Behavior rail-r v2"/>
          <p:cNvCxnSpPr/>
          <p:nvPr/>
        </p:nvCxnSpPr>
        <p:spPr>
          <a:xfrm>
            <a:off x="7825640" y="3496120"/>
            <a:ext cx="0" cy="84728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29" name="Behavior rail-r bot-h"/>
          <p:cNvCxnSpPr/>
          <p:nvPr/>
        </p:nvCxnSpPr>
        <p:spPr>
          <a:xfrm flipH="1">
            <a:off x="7406640" y="4343400"/>
            <a:ext cx="419000" cy="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0" name="Behavior rail-l bot-h"/>
          <p:cNvCxnSpPr/>
          <p:nvPr/>
        </p:nvCxnSpPr>
        <p:spPr>
          <a:xfrm>
            <a:off x="5585640" y="4343400"/>
            <a:ext cx="54084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1" name="Behavior rail-l v2"/>
          <p:cNvCxnSpPr/>
          <p:nvPr/>
        </p:nvCxnSpPr>
        <p:spPr>
          <a:xfrm>
            <a:off x="5585640" y="3381120"/>
            <a:ext cx="0" cy="96228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sp>
        <p:nvSpPr>
          <p:cNvPr id="32" name="Behavior lbl tx done"/>
          <p:cNvSpPr txBox="1"/>
          <p:nvPr/>
        </p:nvSpPr>
        <p:spPr>
          <a:xfrm>
            <a:off x="5235640" y="3131120"/>
            <a:ext cx="700000" cy="230000"/>
          </a:xfrm>
          <a:prstGeom prst="rect">
            <a:avLst/>
          </a:prstGeom>
          <a:noFill/>
        </p:spPr>
        <p:txBody>
          <a:bodyPr wrap="square" lIns="0" tIns="0" rIns="0" bIns="0" anchor="t">
            <a:spAutoFit/>
          </a:bodyPr>
          <a:lstStyle/>
          <a:p>
            <a:pPr algn="ctr"/>
            <a:r>
              <a:rPr sz="1800" b="0" i="1">
                <a:solidFill>
                  <a:srgbClr val="555960"/>
                </a:solidFill>
                <a:latin typeface="Calibri"/>
              </a:rPr>
              <a:t>tx done</a:t>
            </a:r>
          </a:p>
        </p:txBody>
      </p:sp>
      <p:cxnSp>
        <p:nvCxnSpPr>
          <p:cNvPr id="33" name="Behavior rail-l v1"/>
          <p:cNvCxnSpPr/>
          <p:nvPr/>
        </p:nvCxnSpPr>
        <p:spPr>
          <a:xfrm>
            <a:off x="5585640" y="2148840"/>
            <a:ext cx="0" cy="96228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4" name="Behavior rail-l top-h"/>
          <p:cNvCxnSpPr/>
          <p:nvPr/>
        </p:nvCxnSpPr>
        <p:spPr>
          <a:xfrm>
            <a:off x="5585640" y="2148840"/>
            <a:ext cx="540840" cy="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35" name="Resource facts"/>
          <p:cNvSpPr/>
          <p:nvPr/>
        </p:nvSpPr>
        <p:spPr>
          <a:xfrm>
            <a:off x="320040" y="4800000"/>
            <a:ext cx="4114800" cy="54864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00000"/>
              </a:lnSpc>
            </a:pPr>
            <a:r>
              <a:rPr sz="1800" b="0" i="0">
                <a:solidFill>
                  <a:srgbClr val="353638"/>
                </a:solidFill>
                <a:latin typeface="Calibri"/>
              </a:rPr>
              <a:t>capacity = 4 KiB · sample = 512 B</a:t>
            </a:r>
          </a:p>
          <a:p>
            <a:pPr algn="ctr">
              <a:lnSpc>
                <a:spcPct val="100000"/>
              </a:lnSpc>
            </a:pPr>
            <a:r>
              <a:rPr sz="1800" b="0" i="0">
                <a:solidFill>
                  <a:srgbClr val="353638"/>
                </a:solidFill>
                <a:latin typeface="Calibri"/>
              </a:rPr>
              <a:t>radio = 4096 B/s</a:t>
            </a:r>
          </a:p>
        </p:txBody>
      </p:sp>
      <p:sp>
        <p:nvSpPr>
          <p:cNvPr id="36" name="Behavior facts"/>
          <p:cNvSpPr/>
          <p:nvPr/>
        </p:nvSpPr>
        <p:spPr>
          <a:xfrm>
            <a:off x="4709160" y="4800000"/>
            <a:ext cx="4114800" cy="54864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lnSpc>
                <a:spcPct val="100000"/>
              </a:lnSpc>
            </a:pPr>
            <a:r>
              <a:rPr sz="1800" b="0" i="0">
                <a:solidFill>
                  <a:srgbClr val="353638"/>
                </a:solidFill>
                <a:latin typeface="Calibri"/>
              </a:rPr>
              <a:t>sample every 5 s · Transmit drains buffer</a:t>
            </a:r>
          </a:p>
          <a:p>
            <a:pPr algn="ctr">
              <a:lnSpc>
                <a:spcPct val="100000"/>
              </a:lnSpc>
            </a:pPr>
            <a:r>
              <a:rPr sz="1800" b="0" i="0">
                <a:solidFill>
                  <a:srgbClr val="353638"/>
                </a:solidFill>
                <a:latin typeface="Calibri"/>
              </a:rPr>
              <a:t>Transmit depends on state</a:t>
            </a:r>
          </a:p>
        </p:txBody>
      </p:sp>
      <p:sp>
        <p:nvSpPr>
          <p:cNvPr id="37" name="Composed reasoning"/>
          <p:cNvSpPr/>
          <p:nvPr/>
        </p:nvSpPr>
        <p:spPr>
          <a:xfrm>
            <a:off x="2972000" y="5530000"/>
            <a:ext cx="3200000" cy="4300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r>
              <a:rPr sz="1800" b="1" i="0" spc="100">
                <a:solidFill>
                  <a:srgbClr val="FFFFFF"/>
                </a:solidFill>
                <a:latin typeface="Calibri"/>
              </a:rPr>
              <a:t>COMPOSED REASONING</a:t>
            </a:r>
          </a:p>
        </p:txBody>
      </p:sp>
      <p:cxnSp>
        <p:nvCxnSpPr>
          <p:cNvPr id="38" name="Compose arrow L v1"/>
          <p:cNvCxnSpPr/>
          <p:nvPr/>
        </p:nvCxnSpPr>
        <p:spPr>
          <a:xfrm>
            <a:off x="2377440" y="5348640"/>
            <a:ext cx="0" cy="9068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39" name="Compose arrow L h"/>
          <p:cNvCxnSpPr/>
          <p:nvPr/>
        </p:nvCxnSpPr>
        <p:spPr>
          <a:xfrm>
            <a:off x="2377440" y="5439320"/>
            <a:ext cx="139456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40" name="Compose arrow L v2"/>
          <p:cNvCxnSpPr/>
          <p:nvPr/>
        </p:nvCxnSpPr>
        <p:spPr>
          <a:xfrm>
            <a:off x="3772000" y="5439320"/>
            <a:ext cx="0" cy="9068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1" name="Compose arrow R v1"/>
          <p:cNvCxnSpPr/>
          <p:nvPr/>
        </p:nvCxnSpPr>
        <p:spPr>
          <a:xfrm>
            <a:off x="6766560" y="5348640"/>
            <a:ext cx="0" cy="9068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42" name="Compose arrow R h"/>
          <p:cNvCxnSpPr/>
          <p:nvPr/>
        </p:nvCxnSpPr>
        <p:spPr>
          <a:xfrm>
            <a:off x="5372000" y="5439320"/>
            <a:ext cx="1394560" cy="0"/>
          </a:xfrm>
          <a:prstGeom prst="line">
            <a:avLst/>
          </a:prstGeom>
          <a:ln w="19050">
            <a:solidFill>
              <a:srgbClr val="5C4826"/>
            </a:solidFill>
          </a:ln>
          <a:effectLst/>
        </p:spPr>
        <p:style>
          <a:lnRef idx="2">
            <a:schemeClr val="accent1"/>
          </a:lnRef>
          <a:fillRef idx="0">
            <a:schemeClr val="accent1"/>
          </a:fillRef>
          <a:effectRef idx="1">
            <a:schemeClr val="accent1"/>
          </a:effectRef>
          <a:fontRef idx="minor">
            <a:schemeClr val="tx1"/>
          </a:fontRef>
        </p:style>
      </p:cxnSp>
      <p:cxnSp>
        <p:nvCxnSpPr>
          <p:cNvPr id="43" name="Compose arrow R v2"/>
          <p:cNvCxnSpPr/>
          <p:nvPr/>
        </p:nvCxnSpPr>
        <p:spPr>
          <a:xfrm>
            <a:off x="5372000" y="5439320"/>
            <a:ext cx="0" cy="90680"/>
          </a:xfrm>
          <a:prstGeom prst="line">
            <a:avLst/>
          </a:prstGeom>
          <a:ln w="19050">
            <a:solidFill>
              <a:srgbClr val="5C4826"/>
            </a:solidFill>
            <a:tailEnd type="triangle" w="med" len="med"/>
          </a:ln>
          <a:effectLst/>
        </p:spPr>
        <p:style>
          <a:lnRef idx="2">
            <a:schemeClr val="accent1"/>
          </a:lnRef>
          <a:fillRef idx="0">
            <a:schemeClr val="accent1"/>
          </a:fillRef>
          <a:effectRef idx="1">
            <a:schemeClr val="accent1"/>
          </a:effectRef>
          <a:fontRef idx="minor">
            <a:schemeClr val="tx1"/>
          </a:fontRef>
        </p:style>
      </p:cxnSp>
      <p:pic>
        <p:nvPicPr>
          <p:cNvPr id="44" name="Picture 44" descr="image1.png"/>
          <p:cNvPicPr>
            <a:picLocks noChangeAspect="1"/>
          </p:cNvPicPr>
          <p:nvPr/>
        </p:nvPicPr>
        <p:blipFill>
          <a:blip r:embed="rId2"/>
          <a:stretch>
            <a:fillRect/>
          </a:stretch>
        </p:blipFill>
        <p:spPr>
          <a:xfrm>
            <a:off x="8759952" y="6638544"/>
            <a:ext cx="325247" cy="17373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BB41474-50AF-6E4D-A061-FCA8EB91F85E}">
  <we:reference id="WA200010001" version="1.0.0.1" store="Omex" storeType="OMEX"/>
  <we:alternateReferences>
    <we:reference id="WA200010001" version="1.0.0.1" store="WA200010001" storeType="OMEX"/>
  </we:alternateReferences>
  <we:properties>
    <we:property name="claude.fileId" value="&quot;f6384a8e-b03b-4fc0-a7fa-4e9432f78350&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34</TotalTime>
  <Words>4162</Words>
  <Application>Microsoft Macintosh PowerPoint</Application>
  <PresentationFormat>On-screen Show (4:3)</PresentationFormat>
  <Paragraphs>484</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Consolas</vt:lpstr>
      <vt:lpstr>Times</vt:lpstr>
      <vt:lpstr>Office Theme</vt:lpstr>
      <vt:lpstr>Purdue1</vt:lpstr>
      <vt:lpstr>PowerPoint Presentation</vt:lpstr>
      <vt:lpstr>PowerPoint Presentation</vt:lpstr>
      <vt:lpstr>PowerPoint Presentation</vt:lpstr>
      <vt:lpstr>PowerPoint Presentation</vt:lpstr>
      <vt:lpstr>Degrees of semantic commitment</vt:lpstr>
      <vt:lpstr>PowerPoint Presentation</vt:lpstr>
      <vt:lpstr>PowerPoint Presentation</vt:lpstr>
      <vt:lpstr>PowerPoint Presentation</vt:lpstr>
      <vt:lpstr>PowerPoint Presentation</vt:lpstr>
      <vt:lpstr>Engineering with Semantic Models</vt:lpstr>
      <vt:lpstr>PowerPoint Presentation</vt:lpstr>
      <vt:lpstr>PowerPoint Presentation</vt:lpstr>
      <vt:lpstr>PowerPoint Presentation</vt:lpstr>
      <vt:lpstr>Working with Semantic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James C Davis</cp:lastModifiedBy>
  <cp:revision>83</cp:revision>
  <dcterms:created xsi:type="dcterms:W3CDTF">2013-01-27T09:14:16Z</dcterms:created>
  <dcterms:modified xsi:type="dcterms:W3CDTF">2026-10-06T01:09:17Z</dcterms:modified>
  <cp:category/>
</cp:coreProperties>
</file>