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33"/>
  </p:notesMasterIdLst>
  <p:sldIdLst>
    <p:sldId id="256" r:id="rId2"/>
    <p:sldId id="302" r:id="rId3"/>
    <p:sldId id="289" r:id="rId4"/>
    <p:sldId id="290" r:id="rId5"/>
    <p:sldId id="258" r:id="rId6"/>
    <p:sldId id="284" r:id="rId7"/>
    <p:sldId id="291" r:id="rId8"/>
    <p:sldId id="293" r:id="rId9"/>
    <p:sldId id="294" r:id="rId10"/>
    <p:sldId id="285" r:id="rId11"/>
    <p:sldId id="304" r:id="rId12"/>
    <p:sldId id="297" r:id="rId13"/>
    <p:sldId id="298" r:id="rId14"/>
    <p:sldId id="305" r:id="rId15"/>
    <p:sldId id="267" r:id="rId16"/>
    <p:sldId id="306" r:id="rId17"/>
    <p:sldId id="286" r:id="rId18"/>
    <p:sldId id="269" r:id="rId19"/>
    <p:sldId id="270" r:id="rId20"/>
    <p:sldId id="273" r:id="rId21"/>
    <p:sldId id="288" r:id="rId22"/>
    <p:sldId id="307" r:id="rId23"/>
    <p:sldId id="308" r:id="rId24"/>
    <p:sldId id="311" r:id="rId25"/>
    <p:sldId id="309" r:id="rId26"/>
    <p:sldId id="312" r:id="rId27"/>
    <p:sldId id="281" r:id="rId28"/>
    <p:sldId id="310" r:id="rId29"/>
    <p:sldId id="274" r:id="rId30"/>
    <p:sldId id="276" r:id="rId31"/>
    <p:sldId id="282"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90" autoAdjust="0"/>
    <p:restoredTop sz="58219"/>
  </p:normalViewPr>
  <p:slideViewPr>
    <p:cSldViewPr snapToGrid="0" snapToObjects="1">
      <p:cViewPr varScale="1">
        <p:scale>
          <a:sx n="66" d="100"/>
          <a:sy n="66" d="100"/>
        </p:scale>
        <p:origin x="2728" y="19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France" userId="b43bac2f-065f-4dab-8869-567f51c0338e" providerId="ADAL" clId="{32976B86-9A01-5E05-BDB2-234D6247B540}"/>
    <pc:docChg chg="undo custSel addSld delSld modSld">
      <pc:chgData name="Steve France" userId="b43bac2f-065f-4dab-8869-567f51c0338e" providerId="ADAL" clId="{32976B86-9A01-5E05-BDB2-234D6247B540}" dt="2026-10-08T16:01:36.715" v="189" actId="20577"/>
      <pc:docMkLst>
        <pc:docMk/>
      </pc:docMkLst>
      <pc:sldChg chg="modSp mod">
        <pc:chgData name="Steve France" userId="b43bac2f-065f-4dab-8869-567f51c0338e" providerId="ADAL" clId="{32976B86-9A01-5E05-BDB2-234D6247B540}" dt="2026-10-08T15:19:42.632" v="131" actId="1076"/>
        <pc:sldMkLst>
          <pc:docMk/>
          <pc:sldMk cId="0" sldId="256"/>
        </pc:sldMkLst>
        <pc:spChg chg="mod">
          <ac:chgData name="Steve France" userId="b43bac2f-065f-4dab-8869-567f51c0338e" providerId="ADAL" clId="{32976B86-9A01-5E05-BDB2-234D6247B540}" dt="2026-10-08T15:19:42.632" v="131" actId="1076"/>
          <ac:spMkLst>
            <pc:docMk/>
            <pc:sldMk cId="0" sldId="256"/>
            <ac:spMk id="6" creationId="{00000000-0000-0000-0000-000000000000}"/>
          </ac:spMkLst>
        </pc:spChg>
      </pc:sldChg>
      <pc:sldChg chg="modAnim">
        <pc:chgData name="Steve France" userId="b43bac2f-065f-4dab-8869-567f51c0338e" providerId="ADAL" clId="{32976B86-9A01-5E05-BDB2-234D6247B540}" dt="2026-10-08T14:19:44.292" v="10"/>
        <pc:sldMkLst>
          <pc:docMk/>
          <pc:sldMk cId="0" sldId="258"/>
        </pc:sldMkLst>
      </pc:sldChg>
      <pc:sldChg chg="addSp delSp modSp mod modAnim">
        <pc:chgData name="Steve France" userId="b43bac2f-065f-4dab-8869-567f51c0338e" providerId="ADAL" clId="{32976B86-9A01-5E05-BDB2-234D6247B540}" dt="2026-10-08T14:38:15.830" v="99"/>
        <pc:sldMkLst>
          <pc:docMk/>
          <pc:sldMk cId="0" sldId="267"/>
        </pc:sldMkLst>
        <pc:spChg chg="add mod">
          <ac:chgData name="Steve France" userId="b43bac2f-065f-4dab-8869-567f51c0338e" providerId="ADAL" clId="{32976B86-9A01-5E05-BDB2-234D6247B540}" dt="2026-10-08T14:35:42.906" v="62" actId="1076"/>
          <ac:spMkLst>
            <pc:docMk/>
            <pc:sldMk cId="0" sldId="267"/>
            <ac:spMk id="2" creationId="{93D5841D-B1B9-5D3D-7E7B-9AF8404C72F2}"/>
          </ac:spMkLst>
        </pc:spChg>
        <pc:spChg chg="add mod">
          <ac:chgData name="Steve France" userId="b43bac2f-065f-4dab-8869-567f51c0338e" providerId="ADAL" clId="{32976B86-9A01-5E05-BDB2-234D6247B540}" dt="2026-10-08T14:35:42.906" v="62" actId="1076"/>
          <ac:spMkLst>
            <pc:docMk/>
            <pc:sldMk cId="0" sldId="267"/>
            <ac:spMk id="5" creationId="{29CD3FCA-A81F-C9EC-D7B6-199050141D68}"/>
          </ac:spMkLst>
        </pc:spChg>
        <pc:spChg chg="add mod">
          <ac:chgData name="Steve France" userId="b43bac2f-065f-4dab-8869-567f51c0338e" providerId="ADAL" clId="{32976B86-9A01-5E05-BDB2-234D6247B540}" dt="2026-10-08T14:35:42.906" v="62" actId="1076"/>
          <ac:spMkLst>
            <pc:docMk/>
            <pc:sldMk cId="0" sldId="267"/>
            <ac:spMk id="6" creationId="{2F0797DB-11D2-6F8A-AB66-0EDF48C8029F}"/>
          </ac:spMkLst>
        </pc:spChg>
        <pc:spChg chg="add mod">
          <ac:chgData name="Steve France" userId="b43bac2f-065f-4dab-8869-567f51c0338e" providerId="ADAL" clId="{32976B86-9A01-5E05-BDB2-234D6247B540}" dt="2026-10-08T14:35:42.906" v="62" actId="1076"/>
          <ac:spMkLst>
            <pc:docMk/>
            <pc:sldMk cId="0" sldId="267"/>
            <ac:spMk id="7" creationId="{710D2397-B935-01AE-A1A9-7A87E4552A02}"/>
          </ac:spMkLst>
        </pc:spChg>
        <pc:spChg chg="mod">
          <ac:chgData name="Steve France" userId="b43bac2f-065f-4dab-8869-567f51c0338e" providerId="ADAL" clId="{32976B86-9A01-5E05-BDB2-234D6247B540}" dt="2026-10-08T14:26:01.730" v="41" actId="20577"/>
          <ac:spMkLst>
            <pc:docMk/>
            <pc:sldMk cId="0" sldId="267"/>
            <ac:spMk id="8" creationId="{00000000-0000-0000-0000-000000000000}"/>
          </ac:spMkLst>
        </pc:spChg>
        <pc:spChg chg="add mod">
          <ac:chgData name="Steve France" userId="b43bac2f-065f-4dab-8869-567f51c0338e" providerId="ADAL" clId="{32976B86-9A01-5E05-BDB2-234D6247B540}" dt="2026-10-08T14:35:42.906" v="62" actId="1076"/>
          <ac:spMkLst>
            <pc:docMk/>
            <pc:sldMk cId="0" sldId="267"/>
            <ac:spMk id="10" creationId="{ED10BEBF-CD39-5CA5-B98E-5BE6C13BBA10}"/>
          </ac:spMkLst>
        </pc:spChg>
        <pc:spChg chg="add mod">
          <ac:chgData name="Steve France" userId="b43bac2f-065f-4dab-8869-567f51c0338e" providerId="ADAL" clId="{32976B86-9A01-5E05-BDB2-234D6247B540}" dt="2026-10-08T14:35:42.906" v="62" actId="1076"/>
          <ac:spMkLst>
            <pc:docMk/>
            <pc:sldMk cId="0" sldId="267"/>
            <ac:spMk id="11" creationId="{DA12BE9D-AE20-4816-FCB1-D75F5A8121A0}"/>
          </ac:spMkLst>
        </pc:spChg>
        <pc:spChg chg="add mod">
          <ac:chgData name="Steve France" userId="b43bac2f-065f-4dab-8869-567f51c0338e" providerId="ADAL" clId="{32976B86-9A01-5E05-BDB2-234D6247B540}" dt="2026-10-08T14:35:42.906" v="62" actId="1076"/>
          <ac:spMkLst>
            <pc:docMk/>
            <pc:sldMk cId="0" sldId="267"/>
            <ac:spMk id="12" creationId="{04B0E8E4-4090-F1D3-07F5-0334E962E9AF}"/>
          </ac:spMkLst>
        </pc:spChg>
        <pc:spChg chg="add mod">
          <ac:chgData name="Steve France" userId="b43bac2f-065f-4dab-8869-567f51c0338e" providerId="ADAL" clId="{32976B86-9A01-5E05-BDB2-234D6247B540}" dt="2026-10-08T14:35:42.906" v="62" actId="1076"/>
          <ac:spMkLst>
            <pc:docMk/>
            <pc:sldMk cId="0" sldId="267"/>
            <ac:spMk id="13" creationId="{57475C4E-7432-43D7-4A96-6836C785AF5B}"/>
          </ac:spMkLst>
        </pc:spChg>
        <pc:spChg chg="add mod">
          <ac:chgData name="Steve France" userId="b43bac2f-065f-4dab-8869-567f51c0338e" providerId="ADAL" clId="{32976B86-9A01-5E05-BDB2-234D6247B540}" dt="2026-10-08T14:35:42.906" v="62" actId="1076"/>
          <ac:spMkLst>
            <pc:docMk/>
            <pc:sldMk cId="0" sldId="267"/>
            <ac:spMk id="14" creationId="{81D45431-A95D-E5E0-D7E3-E2F3FE19693A}"/>
          </ac:spMkLst>
        </pc:spChg>
        <pc:spChg chg="add mod">
          <ac:chgData name="Steve France" userId="b43bac2f-065f-4dab-8869-567f51c0338e" providerId="ADAL" clId="{32976B86-9A01-5E05-BDB2-234D6247B540}" dt="2026-10-08T14:35:46.857" v="64"/>
          <ac:spMkLst>
            <pc:docMk/>
            <pc:sldMk cId="0" sldId="267"/>
            <ac:spMk id="15" creationId="{7680B7A0-0099-D536-3C4C-3DF84FB10562}"/>
          </ac:spMkLst>
        </pc:spChg>
        <pc:spChg chg="add mod">
          <ac:chgData name="Steve France" userId="b43bac2f-065f-4dab-8869-567f51c0338e" providerId="ADAL" clId="{32976B86-9A01-5E05-BDB2-234D6247B540}" dt="2026-10-08T14:35:46.857" v="64"/>
          <ac:spMkLst>
            <pc:docMk/>
            <pc:sldMk cId="0" sldId="267"/>
            <ac:spMk id="16" creationId="{A169957C-4DCF-ABF9-3387-A70FFF4FC74D}"/>
          </ac:spMkLst>
        </pc:spChg>
        <pc:spChg chg="add mod">
          <ac:chgData name="Steve France" userId="b43bac2f-065f-4dab-8869-567f51c0338e" providerId="ADAL" clId="{32976B86-9A01-5E05-BDB2-234D6247B540}" dt="2026-10-08T14:35:46.857" v="64"/>
          <ac:spMkLst>
            <pc:docMk/>
            <pc:sldMk cId="0" sldId="267"/>
            <ac:spMk id="17" creationId="{F5A426A6-474D-4E65-DA9A-4D5B1C06D50E}"/>
          </ac:spMkLst>
        </pc:spChg>
        <pc:spChg chg="add mod">
          <ac:chgData name="Steve France" userId="b43bac2f-065f-4dab-8869-567f51c0338e" providerId="ADAL" clId="{32976B86-9A01-5E05-BDB2-234D6247B540}" dt="2026-10-08T14:35:46.857" v="64"/>
          <ac:spMkLst>
            <pc:docMk/>
            <pc:sldMk cId="0" sldId="267"/>
            <ac:spMk id="18" creationId="{376D733C-73F2-CB63-F298-A62491E90422}"/>
          </ac:spMkLst>
        </pc:spChg>
        <pc:spChg chg="add mod">
          <ac:chgData name="Steve France" userId="b43bac2f-065f-4dab-8869-567f51c0338e" providerId="ADAL" clId="{32976B86-9A01-5E05-BDB2-234D6247B540}" dt="2026-10-08T14:35:46.857" v="64"/>
          <ac:spMkLst>
            <pc:docMk/>
            <pc:sldMk cId="0" sldId="267"/>
            <ac:spMk id="19" creationId="{F689CAFD-D1C4-DA0A-B433-EB2C7E048466}"/>
          </ac:spMkLst>
        </pc:spChg>
        <pc:spChg chg="add mod">
          <ac:chgData name="Steve France" userId="b43bac2f-065f-4dab-8869-567f51c0338e" providerId="ADAL" clId="{32976B86-9A01-5E05-BDB2-234D6247B540}" dt="2026-10-08T14:35:46.857" v="64"/>
          <ac:spMkLst>
            <pc:docMk/>
            <pc:sldMk cId="0" sldId="267"/>
            <ac:spMk id="20" creationId="{111AAF21-F105-5C13-C11E-23392ABD794C}"/>
          </ac:spMkLst>
        </pc:spChg>
        <pc:spChg chg="add mod">
          <ac:chgData name="Steve France" userId="b43bac2f-065f-4dab-8869-567f51c0338e" providerId="ADAL" clId="{32976B86-9A01-5E05-BDB2-234D6247B540}" dt="2026-10-08T14:35:46.857" v="64"/>
          <ac:spMkLst>
            <pc:docMk/>
            <pc:sldMk cId="0" sldId="267"/>
            <ac:spMk id="21" creationId="{412E0866-C695-974E-2044-78111F64EC6F}"/>
          </ac:spMkLst>
        </pc:spChg>
        <pc:spChg chg="add mod">
          <ac:chgData name="Steve France" userId="b43bac2f-065f-4dab-8869-567f51c0338e" providerId="ADAL" clId="{32976B86-9A01-5E05-BDB2-234D6247B540}" dt="2026-10-08T14:35:46.857" v="64"/>
          <ac:spMkLst>
            <pc:docMk/>
            <pc:sldMk cId="0" sldId="267"/>
            <ac:spMk id="22" creationId="{161B63F1-D385-51C9-8D94-D7462373DEF5}"/>
          </ac:spMkLst>
        </pc:spChg>
        <pc:spChg chg="add mod">
          <ac:chgData name="Steve France" userId="b43bac2f-065f-4dab-8869-567f51c0338e" providerId="ADAL" clId="{32976B86-9A01-5E05-BDB2-234D6247B540}" dt="2026-10-08T14:35:46.857" v="64"/>
          <ac:spMkLst>
            <pc:docMk/>
            <pc:sldMk cId="0" sldId="267"/>
            <ac:spMk id="23" creationId="{5637F77B-32B6-3CEE-4342-5424178E5430}"/>
          </ac:spMkLst>
        </pc:spChg>
        <pc:spChg chg="add mod">
          <ac:chgData name="Steve France" userId="b43bac2f-065f-4dab-8869-567f51c0338e" providerId="ADAL" clId="{32976B86-9A01-5E05-BDB2-234D6247B540}" dt="2026-10-08T14:37:05.176" v="83" actId="14100"/>
          <ac:spMkLst>
            <pc:docMk/>
            <pc:sldMk cId="0" sldId="267"/>
            <ac:spMk id="24" creationId="{77357C34-9262-EF41-F619-49F944CC5B90}"/>
          </ac:spMkLst>
        </pc:spChg>
        <pc:spChg chg="add mod">
          <ac:chgData name="Steve France" userId="b43bac2f-065f-4dab-8869-567f51c0338e" providerId="ADAL" clId="{32976B86-9A01-5E05-BDB2-234D6247B540}" dt="2026-10-08T14:37:07.466" v="84" actId="1076"/>
          <ac:spMkLst>
            <pc:docMk/>
            <pc:sldMk cId="0" sldId="267"/>
            <ac:spMk id="25" creationId="{1C37B941-5A72-1CB7-A1C9-9B3BEAC1975E}"/>
          </ac:spMkLst>
        </pc:spChg>
        <pc:spChg chg="add mod">
          <ac:chgData name="Steve France" userId="b43bac2f-065f-4dab-8869-567f51c0338e" providerId="ADAL" clId="{32976B86-9A01-5E05-BDB2-234D6247B540}" dt="2026-10-08T14:37:13.674" v="86" actId="14100"/>
          <ac:spMkLst>
            <pc:docMk/>
            <pc:sldMk cId="0" sldId="267"/>
            <ac:spMk id="26" creationId="{6A1D6DB1-C5E4-1458-5D0A-68CD931A8278}"/>
          </ac:spMkLst>
        </pc:spChg>
        <pc:spChg chg="add mod">
          <ac:chgData name="Steve France" userId="b43bac2f-065f-4dab-8869-567f51c0338e" providerId="ADAL" clId="{32976B86-9A01-5E05-BDB2-234D6247B540}" dt="2026-10-08T14:37:43.577" v="93" actId="14100"/>
          <ac:spMkLst>
            <pc:docMk/>
            <pc:sldMk cId="0" sldId="267"/>
            <ac:spMk id="27" creationId="{E159185C-D70C-F30A-9879-3335DB5238AB}"/>
          </ac:spMkLst>
        </pc:spChg>
        <pc:spChg chg="add mod">
          <ac:chgData name="Steve France" userId="b43bac2f-065f-4dab-8869-567f51c0338e" providerId="ADAL" clId="{32976B86-9A01-5E05-BDB2-234D6247B540}" dt="2026-10-08T14:37:19.362" v="87" actId="1076"/>
          <ac:spMkLst>
            <pc:docMk/>
            <pc:sldMk cId="0" sldId="267"/>
            <ac:spMk id="28" creationId="{BF7C48A6-A3F9-02EA-9DF9-25770833EC53}"/>
          </ac:spMkLst>
        </pc:spChg>
        <pc:spChg chg="add mod">
          <ac:chgData name="Steve France" userId="b43bac2f-065f-4dab-8869-567f51c0338e" providerId="ADAL" clId="{32976B86-9A01-5E05-BDB2-234D6247B540}" dt="2026-10-08T14:37:27.906" v="89" actId="1076"/>
          <ac:spMkLst>
            <pc:docMk/>
            <pc:sldMk cId="0" sldId="267"/>
            <ac:spMk id="29" creationId="{C673FD50-427B-50BC-A927-77840584EEE4}"/>
          </ac:spMkLst>
        </pc:spChg>
        <pc:spChg chg="add mod">
          <ac:chgData name="Steve France" userId="b43bac2f-065f-4dab-8869-567f51c0338e" providerId="ADAL" clId="{32976B86-9A01-5E05-BDB2-234D6247B540}" dt="2026-10-08T14:37:19.362" v="87" actId="1076"/>
          <ac:spMkLst>
            <pc:docMk/>
            <pc:sldMk cId="0" sldId="267"/>
            <ac:spMk id="30" creationId="{730E638B-09E2-012C-CCC8-2BF6C90B9FCD}"/>
          </ac:spMkLst>
        </pc:spChg>
        <pc:spChg chg="add mod">
          <ac:chgData name="Steve France" userId="b43bac2f-065f-4dab-8869-567f51c0338e" providerId="ADAL" clId="{32976B86-9A01-5E05-BDB2-234D6247B540}" dt="2026-10-08T14:37:47.481" v="94" actId="1076"/>
          <ac:spMkLst>
            <pc:docMk/>
            <pc:sldMk cId="0" sldId="267"/>
            <ac:spMk id="31" creationId="{93A08F96-0AC0-C72C-A77D-0B2CE48B6978}"/>
          </ac:spMkLst>
        </pc:spChg>
        <pc:spChg chg="add mod">
          <ac:chgData name="Steve France" userId="b43bac2f-065f-4dab-8869-567f51c0338e" providerId="ADAL" clId="{32976B86-9A01-5E05-BDB2-234D6247B540}" dt="2026-10-08T14:37:50.762" v="95" actId="1076"/>
          <ac:spMkLst>
            <pc:docMk/>
            <pc:sldMk cId="0" sldId="267"/>
            <ac:spMk id="32" creationId="{516C10D3-A5E7-D4FD-4638-69E0CDAA4421}"/>
          </ac:spMkLst>
        </pc:spChg>
        <pc:picChg chg="add del">
          <ac:chgData name="Steve France" userId="b43bac2f-065f-4dab-8869-567f51c0338e" providerId="ADAL" clId="{32976B86-9A01-5E05-BDB2-234D6247B540}" dt="2026-10-08T14:35:51.767" v="65" actId="478"/>
          <ac:picMkLst>
            <pc:docMk/>
            <pc:sldMk cId="0" sldId="267"/>
            <ac:picMk id="9" creationId="{00000000-0000-0000-0000-000000000000}"/>
          </ac:picMkLst>
        </pc:picChg>
      </pc:sldChg>
      <pc:sldChg chg="modAnim">
        <pc:chgData name="Steve France" userId="b43bac2f-065f-4dab-8869-567f51c0338e" providerId="ADAL" clId="{32976B86-9A01-5E05-BDB2-234D6247B540}" dt="2026-10-08T14:26:59.888" v="44"/>
        <pc:sldMkLst>
          <pc:docMk/>
          <pc:sldMk cId="0" sldId="268"/>
        </pc:sldMkLst>
      </pc:sldChg>
      <pc:sldChg chg="modAnim">
        <pc:chgData name="Steve France" userId="b43bac2f-065f-4dab-8869-567f51c0338e" providerId="ADAL" clId="{32976B86-9A01-5E05-BDB2-234D6247B540}" dt="2026-10-08T14:28:31.345" v="48"/>
        <pc:sldMkLst>
          <pc:docMk/>
          <pc:sldMk cId="0" sldId="269"/>
        </pc:sldMkLst>
      </pc:sldChg>
      <pc:sldChg chg="modAnim">
        <pc:chgData name="Steve France" userId="b43bac2f-065f-4dab-8869-567f51c0338e" providerId="ADAL" clId="{32976B86-9A01-5E05-BDB2-234D6247B540}" dt="2026-10-08T14:31:40.167" v="55"/>
        <pc:sldMkLst>
          <pc:docMk/>
          <pc:sldMk cId="0" sldId="270"/>
        </pc:sldMkLst>
      </pc:sldChg>
      <pc:sldChg chg="modSp mod">
        <pc:chgData name="Steve France" userId="b43bac2f-065f-4dab-8869-567f51c0338e" providerId="ADAL" clId="{32976B86-9A01-5E05-BDB2-234D6247B540}" dt="2026-10-08T15:23:44.517" v="169" actId="20577"/>
        <pc:sldMkLst>
          <pc:docMk/>
          <pc:sldMk cId="0" sldId="274"/>
        </pc:sldMkLst>
        <pc:spChg chg="mod">
          <ac:chgData name="Steve France" userId="b43bac2f-065f-4dab-8869-567f51c0338e" providerId="ADAL" clId="{32976B86-9A01-5E05-BDB2-234D6247B540}" dt="2026-10-08T15:04:18.020" v="124" actId="20577"/>
          <ac:spMkLst>
            <pc:docMk/>
            <pc:sldMk cId="0" sldId="274"/>
            <ac:spMk id="5" creationId="{55489336-5766-22EA-2ADC-D9F38F769456}"/>
          </ac:spMkLst>
        </pc:spChg>
        <pc:spChg chg="mod">
          <ac:chgData name="Steve France" userId="b43bac2f-065f-4dab-8869-567f51c0338e" providerId="ADAL" clId="{32976B86-9A01-5E05-BDB2-234D6247B540}" dt="2026-10-08T15:23:44.517" v="169" actId="20577"/>
          <ac:spMkLst>
            <pc:docMk/>
            <pc:sldMk cId="0" sldId="274"/>
            <ac:spMk id="13" creationId="{00000000-0000-0000-0000-000000000000}"/>
          </ac:spMkLst>
        </pc:spChg>
        <pc:spChg chg="mod">
          <ac:chgData name="Steve France" userId="b43bac2f-065f-4dab-8869-567f51c0338e" providerId="ADAL" clId="{32976B86-9A01-5E05-BDB2-234D6247B540}" dt="2026-10-08T15:04:27.607" v="126" actId="403"/>
          <ac:spMkLst>
            <pc:docMk/>
            <pc:sldMk cId="0" sldId="274"/>
            <ac:spMk id="15" creationId="{00000000-0000-0000-0000-000000000000}"/>
          </ac:spMkLst>
        </pc:spChg>
      </pc:sldChg>
      <pc:sldChg chg="modSp mod">
        <pc:chgData name="Steve France" userId="b43bac2f-065f-4dab-8869-567f51c0338e" providerId="ADAL" clId="{32976B86-9A01-5E05-BDB2-234D6247B540}" dt="2026-10-08T15:11:31.494" v="127" actId="20577"/>
        <pc:sldMkLst>
          <pc:docMk/>
          <pc:sldMk cId="0" sldId="276"/>
        </pc:sldMkLst>
        <pc:spChg chg="mod">
          <ac:chgData name="Steve France" userId="b43bac2f-065f-4dab-8869-567f51c0338e" providerId="ADAL" clId="{32976B86-9A01-5E05-BDB2-234D6247B540}" dt="2026-10-08T15:11:31.494" v="127" actId="20577"/>
          <ac:spMkLst>
            <pc:docMk/>
            <pc:sldMk cId="0" sldId="276"/>
            <ac:spMk id="10" creationId="{00000000-0000-0000-0000-000000000000}"/>
          </ac:spMkLst>
        </pc:spChg>
      </pc:sldChg>
      <pc:sldChg chg="modSp mod modAnim">
        <pc:chgData name="Steve France" userId="b43bac2f-065f-4dab-8869-567f51c0338e" providerId="ADAL" clId="{32976B86-9A01-5E05-BDB2-234D6247B540}" dt="2026-10-08T15:04:00.556" v="122"/>
        <pc:sldMkLst>
          <pc:docMk/>
          <pc:sldMk cId="0" sldId="281"/>
        </pc:sldMkLst>
        <pc:spChg chg="mod">
          <ac:chgData name="Steve France" userId="b43bac2f-065f-4dab-8869-567f51c0338e" providerId="ADAL" clId="{32976B86-9A01-5E05-BDB2-234D6247B540}" dt="2026-10-08T15:03:34.782" v="120" actId="1076"/>
          <ac:spMkLst>
            <pc:docMk/>
            <pc:sldMk cId="0" sldId="281"/>
            <ac:spMk id="2" creationId="{E51D8973-EDB4-AC8B-A0CE-64034FAE3609}"/>
          </ac:spMkLst>
        </pc:spChg>
      </pc:sldChg>
      <pc:sldChg chg="modSp mod">
        <pc:chgData name="Steve France" userId="b43bac2f-065f-4dab-8869-567f51c0338e" providerId="ADAL" clId="{32976B86-9A01-5E05-BDB2-234D6247B540}" dt="2026-10-08T14:27:28.321" v="45" actId="20577"/>
        <pc:sldMkLst>
          <pc:docMk/>
          <pc:sldMk cId="0" sldId="286"/>
        </pc:sldMkLst>
        <pc:spChg chg="mod">
          <ac:chgData name="Steve France" userId="b43bac2f-065f-4dab-8869-567f51c0338e" providerId="ADAL" clId="{32976B86-9A01-5E05-BDB2-234D6247B540}" dt="2026-10-08T14:27:28.321" v="45" actId="20577"/>
          <ac:spMkLst>
            <pc:docMk/>
            <pc:sldMk cId="0" sldId="286"/>
            <ac:spMk id="101" creationId="{00000000-0000-0000-0000-000000000000}"/>
          </ac:spMkLst>
        </pc:spChg>
      </pc:sldChg>
      <pc:sldChg chg="modSp mod modAnim">
        <pc:chgData name="Steve France" userId="b43bac2f-065f-4dab-8869-567f51c0338e" providerId="ADAL" clId="{32976B86-9A01-5E05-BDB2-234D6247B540}" dt="2026-10-08T14:18:55.457" v="7"/>
        <pc:sldMkLst>
          <pc:docMk/>
          <pc:sldMk cId="0" sldId="290"/>
        </pc:sldMkLst>
        <pc:spChg chg="mod">
          <ac:chgData name="Steve France" userId="b43bac2f-065f-4dab-8869-567f51c0338e" providerId="ADAL" clId="{32976B86-9A01-5E05-BDB2-234D6247B540}" dt="2026-10-08T14:18:40.578" v="5" actId="20577"/>
          <ac:spMkLst>
            <pc:docMk/>
            <pc:sldMk cId="0" sldId="290"/>
            <ac:spMk id="6" creationId="{00000000-0000-0000-0000-000000000000}"/>
          </ac:spMkLst>
        </pc:spChg>
      </pc:sldChg>
      <pc:sldChg chg="modSp mod modAnim">
        <pc:chgData name="Steve France" userId="b43bac2f-065f-4dab-8869-567f51c0338e" providerId="ADAL" clId="{32976B86-9A01-5E05-BDB2-234D6247B540}" dt="2026-10-08T14:20:40.933" v="13"/>
        <pc:sldMkLst>
          <pc:docMk/>
          <pc:sldMk cId="0" sldId="291"/>
        </pc:sldMkLst>
        <pc:spChg chg="mod">
          <ac:chgData name="Steve France" userId="b43bac2f-065f-4dab-8869-567f51c0338e" providerId="ADAL" clId="{32976B86-9A01-5E05-BDB2-234D6247B540}" dt="2026-10-08T14:20:20.722" v="11" actId="122"/>
          <ac:spMkLst>
            <pc:docMk/>
            <pc:sldMk cId="0" sldId="291"/>
            <ac:spMk id="6" creationId="{00000000-0000-0000-0000-000000000000}"/>
          </ac:spMkLst>
        </pc:spChg>
      </pc:sldChg>
      <pc:sldChg chg="modSp mod modAnim">
        <pc:chgData name="Steve France" userId="b43bac2f-065f-4dab-8869-567f51c0338e" providerId="ADAL" clId="{32976B86-9A01-5E05-BDB2-234D6247B540}" dt="2026-10-08T15:50:19.540" v="176" actId="313"/>
        <pc:sldMkLst>
          <pc:docMk/>
          <pc:sldMk cId="0" sldId="293"/>
        </pc:sldMkLst>
        <pc:graphicFrameChg chg="modGraphic">
          <ac:chgData name="Steve France" userId="b43bac2f-065f-4dab-8869-567f51c0338e" providerId="ADAL" clId="{32976B86-9A01-5E05-BDB2-234D6247B540}" dt="2026-10-08T15:50:19.540" v="176" actId="313"/>
          <ac:graphicFrameMkLst>
            <pc:docMk/>
            <pc:sldMk cId="0" sldId="293"/>
            <ac:graphicFrameMk id="4" creationId="{00000000-0000-0000-0000-000000000000}"/>
          </ac:graphicFrameMkLst>
        </pc:graphicFrameChg>
      </pc:sldChg>
      <pc:sldChg chg="modSp modAnim modNotesTx">
        <pc:chgData name="Steve France" userId="b43bac2f-065f-4dab-8869-567f51c0338e" providerId="ADAL" clId="{32976B86-9A01-5E05-BDB2-234D6247B540}" dt="2026-10-08T15:50:20.570" v="177" actId="313"/>
        <pc:sldMkLst>
          <pc:docMk/>
          <pc:sldMk cId="0" sldId="294"/>
        </pc:sldMkLst>
        <pc:spChg chg="mod">
          <ac:chgData name="Steve France" userId="b43bac2f-065f-4dab-8869-567f51c0338e" providerId="ADAL" clId="{32976B86-9A01-5E05-BDB2-234D6247B540}" dt="2026-10-08T15:50:20.570" v="177" actId="313"/>
          <ac:spMkLst>
            <pc:docMk/>
            <pc:sldMk cId="0" sldId="294"/>
            <ac:spMk id="4" creationId="{00000000-0000-0000-0000-000000000000}"/>
          </ac:spMkLst>
        </pc:spChg>
        <pc:spChg chg="mod">
          <ac:chgData name="Steve France" userId="b43bac2f-065f-4dab-8869-567f51c0338e" providerId="ADAL" clId="{32976B86-9A01-5E05-BDB2-234D6247B540}" dt="2026-10-08T15:48:39.941" v="174" actId="20577"/>
          <ac:spMkLst>
            <pc:docMk/>
            <pc:sldMk cId="0" sldId="294"/>
            <ac:spMk id="5" creationId="{00000000-0000-0000-0000-000000000000}"/>
          </ac:spMkLst>
        </pc:spChg>
      </pc:sldChg>
      <pc:sldChg chg="modSp mod modAnim">
        <pc:chgData name="Steve France" userId="b43bac2f-065f-4dab-8869-567f51c0338e" providerId="ADAL" clId="{32976B86-9A01-5E05-BDB2-234D6247B540}" dt="2026-10-08T14:23:58.196" v="29"/>
        <pc:sldMkLst>
          <pc:docMk/>
          <pc:sldMk cId="0" sldId="297"/>
        </pc:sldMkLst>
        <pc:spChg chg="mod">
          <ac:chgData name="Steve France" userId="b43bac2f-065f-4dab-8869-567f51c0338e" providerId="ADAL" clId="{32976B86-9A01-5E05-BDB2-234D6247B540}" dt="2026-10-08T14:23:28.849" v="24" actId="20577"/>
          <ac:spMkLst>
            <pc:docMk/>
            <pc:sldMk cId="0" sldId="297"/>
            <ac:spMk id="13" creationId="{00000000-0000-0000-0000-000000000000}"/>
          </ac:spMkLst>
        </pc:spChg>
      </pc:sldChg>
      <pc:sldChg chg="modAnim">
        <pc:chgData name="Steve France" userId="b43bac2f-065f-4dab-8869-567f51c0338e" providerId="ADAL" clId="{32976B86-9A01-5E05-BDB2-234D6247B540}" dt="2026-10-08T14:24:22.284" v="33"/>
        <pc:sldMkLst>
          <pc:docMk/>
          <pc:sldMk cId="0" sldId="298"/>
        </pc:sldMkLst>
      </pc:sldChg>
      <pc:sldChg chg="modAnim">
        <pc:chgData name="Steve France" userId="b43bac2f-065f-4dab-8869-567f51c0338e" providerId="ADAL" clId="{32976B86-9A01-5E05-BDB2-234D6247B540}" dt="2026-10-08T14:17:56.731" v="1"/>
        <pc:sldMkLst>
          <pc:docMk/>
          <pc:sldMk cId="0" sldId="302"/>
        </pc:sldMkLst>
      </pc:sldChg>
      <pc:sldChg chg="modAnim">
        <pc:chgData name="Steve France" userId="b43bac2f-065f-4dab-8869-567f51c0338e" providerId="ADAL" clId="{32976B86-9A01-5E05-BDB2-234D6247B540}" dt="2026-10-08T14:22:51.588" v="21"/>
        <pc:sldMkLst>
          <pc:docMk/>
          <pc:sldMk cId="0" sldId="304"/>
        </pc:sldMkLst>
      </pc:sldChg>
      <pc:sldChg chg="modSp mod modAnim">
        <pc:chgData name="Steve France" userId="b43bac2f-065f-4dab-8869-567f51c0338e" providerId="ADAL" clId="{32976B86-9A01-5E05-BDB2-234D6247B540}" dt="2026-10-08T15:23:14.500" v="157"/>
        <pc:sldMkLst>
          <pc:docMk/>
          <pc:sldMk cId="0" sldId="306"/>
        </pc:sldMkLst>
        <pc:spChg chg="mod">
          <ac:chgData name="Steve France" userId="b43bac2f-065f-4dab-8869-567f51c0338e" providerId="ADAL" clId="{32976B86-9A01-5E05-BDB2-234D6247B540}" dt="2026-10-08T15:23:00.380" v="150" actId="20577"/>
          <ac:spMkLst>
            <pc:docMk/>
            <pc:sldMk cId="0" sldId="306"/>
            <ac:spMk id="7" creationId="{00000000-0000-0000-0000-000000000000}"/>
          </ac:spMkLst>
        </pc:spChg>
        <pc:spChg chg="mod">
          <ac:chgData name="Steve France" userId="b43bac2f-065f-4dab-8869-567f51c0338e" providerId="ADAL" clId="{32976B86-9A01-5E05-BDB2-234D6247B540}" dt="2026-10-08T15:23:03.052" v="153" actId="20577"/>
          <ac:spMkLst>
            <pc:docMk/>
            <pc:sldMk cId="0" sldId="306"/>
            <ac:spMk id="906" creationId="{00000000-0000-0000-0000-000000000000}"/>
          </ac:spMkLst>
        </pc:spChg>
      </pc:sldChg>
      <pc:sldChg chg="modSp mod">
        <pc:chgData name="Steve France" userId="b43bac2f-065f-4dab-8869-567f51c0338e" providerId="ADAL" clId="{32976B86-9A01-5E05-BDB2-234D6247B540}" dt="2026-10-08T16:01:36.715" v="189" actId="20577"/>
        <pc:sldMkLst>
          <pc:docMk/>
          <pc:sldMk cId="0" sldId="307"/>
        </pc:sldMkLst>
        <pc:spChg chg="mod">
          <ac:chgData name="Steve France" userId="b43bac2f-065f-4dab-8869-567f51c0338e" providerId="ADAL" clId="{32976B86-9A01-5E05-BDB2-234D6247B540}" dt="2026-10-08T16:01:36.715" v="189" actId="20577"/>
          <ac:spMkLst>
            <pc:docMk/>
            <pc:sldMk cId="0" sldId="307"/>
            <ac:spMk id="5" creationId="{00000000-0000-0000-0000-000000000000}"/>
          </ac:spMkLst>
        </pc:spChg>
      </pc:sldChg>
      <pc:sldChg chg="modSp mod modAnim">
        <pc:chgData name="Steve France" userId="b43bac2f-065f-4dab-8869-567f51c0338e" providerId="ADAL" clId="{32976B86-9A01-5E05-BDB2-234D6247B540}" dt="2026-10-08T15:00:54.586" v="103"/>
        <pc:sldMkLst>
          <pc:docMk/>
          <pc:sldMk cId="0" sldId="308"/>
        </pc:sldMkLst>
        <pc:spChg chg="mod">
          <ac:chgData name="Steve France" userId="b43bac2f-065f-4dab-8869-567f51c0338e" providerId="ADAL" clId="{32976B86-9A01-5E05-BDB2-234D6247B540}" dt="2026-10-08T14:58:04.889" v="100" actId="20577"/>
          <ac:spMkLst>
            <pc:docMk/>
            <pc:sldMk cId="0" sldId="308"/>
            <ac:spMk id="7" creationId="{00000000-0000-0000-0000-000000000000}"/>
          </ac:spMkLst>
        </pc:spChg>
        <pc:spChg chg="mod">
          <ac:chgData name="Steve France" userId="b43bac2f-065f-4dab-8869-567f51c0338e" providerId="ADAL" clId="{32976B86-9A01-5E05-BDB2-234D6247B540}" dt="2026-10-08T14:33:53.368" v="58" actId="20577"/>
          <ac:spMkLst>
            <pc:docMk/>
            <pc:sldMk cId="0" sldId="308"/>
            <ac:spMk id="13" creationId="{00000000-0000-0000-0000-000000000000}"/>
          </ac:spMkLst>
        </pc:spChg>
      </pc:sldChg>
      <pc:sldChg chg="modAnim">
        <pc:chgData name="Steve France" userId="b43bac2f-065f-4dab-8869-567f51c0338e" providerId="ADAL" clId="{32976B86-9A01-5E05-BDB2-234D6247B540}" dt="2026-10-08T15:01:42.275" v="107"/>
        <pc:sldMkLst>
          <pc:docMk/>
          <pc:sldMk cId="0" sldId="309"/>
        </pc:sldMkLst>
      </pc:sldChg>
      <pc:sldChg chg="modAnim">
        <pc:chgData name="Steve France" userId="b43bac2f-065f-4dab-8869-567f51c0338e" providerId="ADAL" clId="{32976B86-9A01-5E05-BDB2-234D6247B540}" dt="2026-10-08T15:01:26.544" v="105"/>
        <pc:sldMkLst>
          <pc:docMk/>
          <pc:sldMk cId="0" sldId="311"/>
        </pc:sldMkLst>
      </pc:sldChg>
      <pc:sldChg chg="modSp mod modAnim">
        <pc:chgData name="Steve France" userId="b43bac2f-065f-4dab-8869-567f51c0338e" providerId="ADAL" clId="{32976B86-9A01-5E05-BDB2-234D6247B540}" dt="2026-10-08T15:02:55.858" v="118"/>
        <pc:sldMkLst>
          <pc:docMk/>
          <pc:sldMk cId="0" sldId="312"/>
        </pc:sldMkLst>
        <pc:spChg chg="mod">
          <ac:chgData name="Steve France" userId="b43bac2f-065f-4dab-8869-567f51c0338e" providerId="ADAL" clId="{32976B86-9A01-5E05-BDB2-234D6247B540}" dt="2026-10-08T15:02:54.544" v="117" actId="1037"/>
          <ac:spMkLst>
            <pc:docMk/>
            <pc:sldMk cId="0" sldId="312"/>
            <ac:spMk id="7" creationId="{00000000-0000-0000-0000-000000000000}"/>
          </ac:spMkLst>
        </pc:spChg>
        <pc:picChg chg="mod">
          <ac:chgData name="Steve France" userId="b43bac2f-065f-4dab-8869-567f51c0338e" providerId="ADAL" clId="{32976B86-9A01-5E05-BDB2-234D6247B540}" dt="2026-10-08T15:02:10.776" v="112" actId="1035"/>
          <ac:picMkLst>
            <pc:docMk/>
            <pc:sldMk cId="0" sldId="312"/>
            <ac:picMk id="5" creationId="{00000000-0000-0000-0000-000000000000}"/>
          </ac:picMkLst>
        </pc:picChg>
      </pc:sldChg>
      <pc:sldChg chg="new del">
        <pc:chgData name="Steve France" userId="b43bac2f-065f-4dab-8869-567f51c0338e" providerId="ADAL" clId="{32976B86-9A01-5E05-BDB2-234D6247B540}" dt="2026-10-08T15:55:22.923" v="179" actId="680"/>
        <pc:sldMkLst>
          <pc:docMk/>
          <pc:sldMk cId="1868707247" sldId="31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8B4C4-0720-F64E-9EEE-9472CF165DC6}" type="datetimeFigureOut">
              <a:rPr/>
              <a:t>10/8/26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09F92-05EE-6F4A-AD9C-ED35F0F76927}" type="slidenum">
              <a:rPr/>
              <a:t>‹#›</a:t>
            </a:fld>
            <a:endParaRPr lang="en-US" dirty="0"/>
          </a:p>
        </p:txBody>
      </p:sp>
    </p:spTree>
    <p:extLst>
      <p:ext uri="{BB962C8B-B14F-4D97-AF65-F5344CB8AC3E}">
        <p14:creationId xmlns:p14="http://schemas.microsoft.com/office/powerpoint/2010/main" val="52455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1 minute</a:t>
            </a:r>
          </a:p>
          <a:p>
            <a:r>
              <a:rPr dirty="0"/>
              <a:t>- Last time we talked about Modeling: how to make consequential engineering knowledge explicit while leaving irrelevant degrees of freedom open.</a:t>
            </a:r>
          </a:p>
          <a:p>
            <a:r>
              <a:rPr dirty="0"/>
              <a:t>- Today we ask the complementary question: once we know something about the work, what should that knowledge control?</a:t>
            </a:r>
          </a:p>
          <a:p>
            <a:r>
              <a:rPr dirty="0"/>
              <a:t>- The title question is deliberately broad: "How do you know whether an agent is doing what you want?" We are going to unpack both know and want.</a:t>
            </a:r>
          </a:p>
          <a:p>
            <a:r>
              <a:rPr dirty="0"/>
              <a:t>- Start with an agent and essentially no engineered control around it.</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rPr dirty="0"/>
              <a:t>TIMING: 2 minutes</a:t>
            </a:r>
          </a:p>
          <a:p>
            <a:r>
              <a:rPr dirty="0"/>
              <a:t>- Same equation, same picture as Modeling-1 — say so: you have seen this; nothing in the production band has changed.</a:t>
            </a:r>
          </a:p>
          <a:p>
            <a:r>
              <a:rPr dirty="0"/>
              <a:t>- What is new is below the band. The encoded obligation drops down as the MODEL; the realization drops down to the CHECK; the check consults the model; the verdict is PASS or DO NOT PASS.</a:t>
            </a:r>
          </a:p>
          <a:p>
            <a:r>
              <a:rPr dirty="0"/>
              <a:t>- The point you must not blur: Alignment does NOT make the fabricator better. P(E | R), P(I | E, R), and P(L | I, E, R) are untouched. Alignment changes the production system by adding SELECTION on the fabricator's output. Modeling works inside production; Alignment acts on its output.</a:t>
            </a:r>
          </a:p>
          <a:p>
            <a:r>
              <a:rPr dirty="0"/>
              <a:t>- The quantity that improves is P(L | C). Before Alignment: how likely is the agent to realize the obligation correctly? After Alignment: given that this realization was admitted, how likely is it to be correct?</a:t>
            </a:r>
          </a:p>
          <a:p>
            <a:r>
              <a:rPr dirty="0"/>
              <a:t>- Then immediately: let's run the production system. Advance to the vibe-coding exercise; do not belabor the structure — the students are about to experience what happens without the check.</a:t>
            </a:r>
          </a:p>
          <a:p>
            <a:endParaRPr dirty="0"/>
          </a:p>
          <a:p>
            <a:r>
              <a:rPr dirty="0"/>
              <a:t>ANIMATION</a:t>
            </a:r>
            <a:endParaRPr lang="en-US" dirty="0"/>
          </a:p>
          <a:p>
            <a:r>
              <a:rPr dirty="0"/>
              <a:t>1. equation + production pipeline</a:t>
            </a:r>
          </a:p>
          <a:p>
            <a:r>
              <a:rPr dirty="0"/>
              <a:t>2. fade in Realization → CHECK</a:t>
            </a:r>
          </a:p>
          <a:p>
            <a:r>
              <a:rPr dirty="0"/>
              <a:t>3. draw the arrow back from CHECK to MODEL</a:t>
            </a:r>
          </a:p>
          <a:p>
            <a:r>
              <a:rPr dirty="0"/>
              <a:t>4. reveal PASS / DO NOT PASS</a:t>
            </a:r>
          </a:p>
          <a:p>
            <a:r>
              <a:rPr dirty="0"/>
              <a:t>5. reveal P(L | C)</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TIMING: 6 minutes</a:t>
            </a:r>
          </a:p>
          <a:p>
            <a:r>
              <a:t>- This is an experiment, not a programming exercise. Do exactly what the prompt says.</a:t>
            </a:r>
          </a:p>
          <a:p>
            <a:r>
              <a:t>- Give the agent the work. Do not rescue it, redirect it, or improve its choices.</a:t>
            </a:r>
          </a:p>
          <a:p>
            <a:r>
              <a:t>- Notice how much freedom the prompt leaves: language, framework, architecture, persistence mechanism, styling, testing strategy.</a:t>
            </a:r>
          </a:p>
          <a:p>
            <a:r>
              <a:t>- If the agent asks you to choose something that the prompt leaves open, let it choose.</a:t>
            </a:r>
          </a:p>
          <a:p>
            <a:r>
              <a:t>- The interesting part comes after it says it is finished.</a:t>
            </a:r>
          </a:p>
          <a:p>
            <a:r>
              <a:t>ANIMATION</a:t>
            </a:r>
          </a:p>
          <a:p>
            <a:r>
              <a:t>- Reveal the task first.</a:t>
            </a:r>
          </a:p>
          <a:p>
            <a:r>
              <a:t>- Reveal "Examine the result and refine it as needed" only after students have started reading.</a:t>
            </a:r>
          </a:p>
          <a:p>
            <a:r>
              <a:t>- Start the timer after instructions are clear.</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rPr dirty="0"/>
              <a:t>TIMING: 3 minutes</a:t>
            </a:r>
          </a:p>
          <a:p>
            <a:r>
              <a:rPr dirty="0"/>
              <a:t>- Stop coding. Open what the agent produced.</a:t>
            </a:r>
          </a:p>
          <a:p>
            <a:r>
              <a:rPr dirty="0"/>
              <a:t>- Show of hands: does yours work?</a:t>
            </a:r>
          </a:p>
          <a:p>
            <a:r>
              <a:rPr dirty="0"/>
              <a:t>- Now the important question: what did you do before you were willing to say yes?</a:t>
            </a:r>
          </a:p>
          <a:p>
            <a:r>
              <a:rPr dirty="0"/>
              <a:t>- Take answers from the room before revealing examples.</a:t>
            </a:r>
          </a:p>
          <a:p>
            <a:r>
              <a:rPr dirty="0"/>
              <a:t>- Students will usually test adding, deleting, refresh, perhaps editing. Someone may inspect the console. Someone may notice something nobody else checked.</a:t>
            </a:r>
          </a:p>
          <a:p>
            <a:r>
              <a:rPr dirty="0"/>
              <a:t>- The phrase "it works" concealed a collection of claims and a collection of evidence.</a:t>
            </a:r>
          </a:p>
          <a:p>
            <a:r>
              <a:rPr dirty="0"/>
              <a:t>- Notice also what you probably did not establish. Did anyone test two tabs? malformed input? browser restart? storage exhaustion?</a:t>
            </a:r>
          </a:p>
          <a:p>
            <a:r>
              <a:rPr dirty="0"/>
              <a:t>- This is our Validation problem again: a judgment depends on what claim we are making and what evidence bears on it.</a:t>
            </a:r>
          </a:p>
          <a:p>
            <a:r>
              <a:rPr dirty="0"/>
              <a:t>ANIMATION</a:t>
            </a:r>
          </a:p>
          <a:p>
            <a:r>
              <a:rPr dirty="0"/>
              <a:t>- Start with only "Does it work?"</a:t>
            </a:r>
          </a:p>
          <a:p>
            <a:r>
              <a:rPr dirty="0"/>
              <a:t>- Reveal "What did you check before answering?" after collecting yes/no answers.</a:t>
            </a:r>
          </a:p>
          <a:p>
            <a:r>
              <a:rPr dirty="0"/>
              <a:t>- Reveal the example checks only after students supply their own.</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rPr dirty="0"/>
              <a:t>TIMING: 3 minutes</a:t>
            </a:r>
          </a:p>
          <a:p>
            <a:r>
              <a:rPr dirty="0"/>
              <a:t>- We already have two pieces of the problem.</a:t>
            </a:r>
          </a:p>
          <a:p>
            <a:r>
              <a:rPr dirty="0"/>
              <a:t>- Validation asks when evidence justifies a judgment or action.</a:t>
            </a:r>
          </a:p>
          <a:p>
            <a:r>
              <a:rPr dirty="0"/>
              <a:t>- Delegation asks what action another actor is permitted to take on our behalf.</a:t>
            </a:r>
          </a:p>
          <a:p>
            <a:r>
              <a:rPr dirty="0"/>
              <a:t>- Alignment is where those meet.</a:t>
            </a:r>
          </a:p>
          <a:p>
            <a:r>
              <a:rPr dirty="0"/>
              <a:t>- Suppose a test says the implementation is wrong. That is a validation result. What happens now?</a:t>
            </a:r>
          </a:p>
          <a:p>
            <a:r>
              <a:rPr dirty="0"/>
              <a:t>- Does the agent merely receive advice? Is the commit rejected? Can the PR merge? Can the artifact deploy?</a:t>
            </a:r>
          </a:p>
          <a:p>
            <a:r>
              <a:rPr dirty="0"/>
              <a:t>- Alignment connects the engineering judgment to what the engineered environment permits.</a:t>
            </a:r>
          </a:p>
          <a:p>
            <a:r>
              <a:rPr dirty="0"/>
              <a:t>- Sometimes by preventing invalid states; sometimes by producing evidence, evaluating it, and making subsequent action conditional on the verdict.</a:t>
            </a:r>
          </a:p>
          <a:p>
            <a:r>
              <a:rPr dirty="0"/>
              <a:t>- "Agent or environment" matters. Often the strongest control is not telling the agent what not to do. It is designing the environment so the consequential action is unavailable.</a:t>
            </a:r>
          </a:p>
          <a:p>
            <a:r>
              <a:rPr dirty="0"/>
              <a:t>ANIMATION</a:t>
            </a:r>
          </a:p>
          <a:p>
            <a:r>
              <a:rPr dirty="0"/>
              <a:t>- Reveal VALIDATION first.</a:t>
            </a:r>
          </a:p>
          <a:p>
            <a:r>
              <a:rPr dirty="0"/>
              <a:t>- Reveal DELEGATION second.</a:t>
            </a:r>
          </a:p>
          <a:p>
            <a:r>
              <a:rPr dirty="0"/>
              <a:t>- Reveal ALIGNMENT and its question last.</a:t>
            </a:r>
          </a:p>
          <a:p>
            <a:r>
              <a:rPr dirty="0"/>
              <a:t>- Finish with the bottom definition.</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t>TIMING: 30 seconds</a:t>
            </a:r>
          </a:p>
          <a:p>
            <a:r>
              <a:t>- Before we can control delegated work, we need to be precise about what we delegated.</a:t>
            </a:r>
          </a:p>
          <a:p>
            <a:r>
              <a:t>- This section builds one structure: delegation bounds two things — the task and the process.</a:t>
            </a:r>
          </a:p>
          <a:p>
            <a:r>
              <a:t>- Everything else in the section is an example of that structure.</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rPr dirty="0"/>
              <a:t>TIMING: 2 minutes</a:t>
            </a:r>
          </a:p>
          <a:p>
            <a:r>
              <a:rPr dirty="0"/>
              <a:t>- Delegation bounds two things: the task and the process.</a:t>
            </a:r>
          </a:p>
          <a:p>
            <a:r>
              <a:rPr dirty="0"/>
              <a:t>- Tie this to degrees of freedom: we are not specifying everything. We are deciding which freedoms are consequential in the RESULT and which are consequential in the PROCESS.</a:t>
            </a:r>
          </a:p>
          <a:p>
            <a:r>
              <a:rPr dirty="0"/>
              <a:t>- The task column asks what the artifact must satisfy. The process column asks how the work may be performed and when it is done.</a:t>
            </a:r>
          </a:p>
          <a:p>
            <a:r>
              <a:rPr dirty="0"/>
              <a:t>- The next two slides are examples of this structure, not four more things to learn.</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r>
              <a:rPr dirty="0"/>
              <a:t>TIMING: 2 minutes</a:t>
            </a:r>
          </a:p>
          <a:p>
            <a:r>
              <a:rPr dirty="0"/>
              <a:t>- Here is a much more useful delegation than "add bulk refunds."</a:t>
            </a:r>
          </a:p>
          <a:p>
            <a:r>
              <a:rPr dirty="0"/>
              <a:t>- Read the fields through the taxonomy: Goal, Scope, and Preserve bound the TASK — what the result must be. Check, Deliver, and Authority bound the PROCESS — how the result may be produced.</a:t>
            </a:r>
          </a:p>
          <a:p>
            <a:r>
              <a:rPr dirty="0"/>
              <a:t>- There is some overlap, and that is pedagogically useful: Scope can constrain both the result and the path, and "Do not" reads either way. Mention the overlap rather than forcing every field into exactly one box.</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 minutes</a:t>
            </a:r>
          </a:p>
          <a:p>
            <a:r>
              <a:rPr dirty="0"/>
              <a:t>- Recall degrees of freedom from Architecture and Design. Engineering is not about specifying everything.</a:t>
            </a:r>
          </a:p>
          <a:p>
            <a:r>
              <a:rPr dirty="0"/>
              <a:t>- We bind choices whose consequences matter: </a:t>
            </a:r>
            <a:r>
              <a:rPr lang="en-US" dirty="0"/>
              <a:t>worktree</a:t>
            </a:r>
            <a:r>
              <a:rPr dirty="0"/>
              <a:t>, scope, forbidden actions, required checks, delivery boundary.</a:t>
            </a:r>
          </a:p>
          <a:p>
            <a:r>
              <a:rPr dirty="0"/>
              <a:t>- We deliberately leave other choices free: implementation, decomposition, naming, algorithms where no obligation constrains them, the order of intermediate edits.</a:t>
            </a:r>
          </a:p>
          <a:p>
            <a:r>
              <a:rPr dirty="0"/>
              <a:t>- If we specify all of those too, we have defeated much of the purpose of delegation. Good delegation is therefore selective reduction of degrees of freedom — it constrains consequential choices without prescribing every move (that line was the slide footer; now spoken).</a:t>
            </a:r>
          </a:p>
          <a:p>
            <a:r>
              <a:rPr dirty="0"/>
              <a:t>THE PROCESS STRIP (absorbed from the deleted "The process is a model" slide):</a:t>
            </a:r>
          </a:p>
          <a:p>
            <a:r>
              <a:rPr dirty="0"/>
              <a:t>- We can recognize the same move we made in the Modeling lecture: the work order and environment define a model of the delegated process — permitted actions, transitions, stopping conditions, expected evidence.</a:t>
            </a:r>
          </a:p>
          <a:p>
            <a:r>
              <a:rPr dirty="0"/>
              <a:t>- Importantly, this is not a model of the agent’s internal chain of thought. We do not need to prescribe how the agent reasons internally; we need enough external structure to reason about consequential behavior. That gives us something against which failure can be defined.</a:t>
            </a:r>
          </a:p>
          <a:p>
            <a:r>
              <a:rPr dirty="0"/>
              <a:t>- This is the first Modeling callback of the lecture: the work order and environment DEFINE a model of the delegated process. We will lean on this in the models section.</a:t>
            </a:r>
          </a:p>
          <a:p>
            <a:r>
              <a:rPr dirty="0"/>
              <a:t>ANIMATION</a:t>
            </a:r>
          </a:p>
          <a:p>
            <a:r>
              <a:rPr dirty="0"/>
              <a:t>- Reveal BOUND first, LEAVE FREE second.</a:t>
            </a:r>
          </a:p>
          <a:p>
            <a:r>
              <a:rPr dirty="0"/>
              <a:t>- Reveal the process strip, then the concluding sentence last.</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30 seconds</a:t>
            </a:r>
          </a:p>
          <a:p>
            <a:r>
              <a:rPr dirty="0"/>
              <a:t>- We bounded the task and the process. Either bound can be violated.</a:t>
            </a:r>
          </a:p>
          <a:p>
            <a:r>
              <a:rPr dirty="0"/>
              <a:t>- A violated task bound is a wrong RESULT. A violated process bound is a wrong PROCESS.</a:t>
            </a:r>
          </a:p>
          <a:p>
            <a:r>
              <a:rPr dirty="0"/>
              <a:t>- Different failures will require different kinds of control.</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2 minutes</a:t>
            </a:r>
          </a:p>
          <a:p>
            <a:r>
              <a:rPr dirty="0"/>
              <a:t>- Section 1 bounded the task and the process. This slide says: either bound can be violated.</a:t>
            </a:r>
          </a:p>
          <a:p>
            <a:r>
              <a:rPr dirty="0"/>
              <a:t>- Wrong result: the artifact fails an obligation. Validation targets the artifact or system state.</a:t>
            </a:r>
          </a:p>
          <a:p>
            <a:r>
              <a:rPr dirty="0"/>
              <a:t>- Wrong process: the work was performed outside the delegated process. Validation targets actions, evidence, and authority.</a:t>
            </a:r>
          </a:p>
          <a:p>
            <a:r>
              <a:rPr dirty="0"/>
              <a:t>- The four slides that follow are examples of these two classes, not four new categories.</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90 seconds</a:t>
            </a:r>
          </a:p>
          <a:p>
            <a:r>
              <a:rPr dirty="0"/>
              <a:t>- First and most familiar: the artifact itself can violate an obligation.</a:t>
            </a:r>
          </a:p>
          <a:p>
            <a:r>
              <a:rPr dirty="0"/>
              <a:t>- We asked for bulk refunds while preserving existing client behavior. The new implementation changes response semantics.</a:t>
            </a:r>
          </a:p>
          <a:p>
            <a:r>
              <a:rPr dirty="0"/>
              <a:t>- The agent may have followed the requested process perfectly and still produced the wrong system.</a:t>
            </a:r>
          </a:p>
          <a:p>
            <a:r>
              <a:rPr dirty="0"/>
              <a:t>- This is ordinary artifact failure.</a:t>
            </a:r>
          </a:p>
          <a:p>
            <a:r>
              <a:rPr dirty="0"/>
              <a:t>- Examples include functional behavior, invariants, resource bounds, and compatibility obligations.</a:t>
            </a:r>
          </a:p>
          <a:p>
            <a:r>
              <a:rPr dirty="0"/>
              <a:t>ANIMATION</a:t>
            </a:r>
          </a:p>
          <a:p>
            <a:r>
              <a:rPr dirty="0"/>
              <a:t>- Reveal requirement.</a:t>
            </a:r>
          </a:p>
          <a:p>
            <a:r>
              <a:rPr dirty="0"/>
              <a:t>- Reveal the implementation change and X.</a:t>
            </a:r>
          </a:p>
          <a:p>
            <a:r>
              <a:rPr dirty="0"/>
              <a:t>- Reveal ARTIFACT FAILURE definition last.</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4 minutes</a:t>
            </a:r>
          </a:p>
          <a:p>
            <a:r>
              <a:rPr dirty="0"/>
              <a:t>- One slide, three ways the PROCESS can be wrong: scope, authority, evidence. The comparison is the lesson — Section 2 just simplified the taxonomy; three separate slides made it feel complicated again. Slide "Wrong result" stays as the contrasting artifact failure.</a:t>
            </a:r>
          </a:p>
          <a:p>
            <a:r>
              <a:rPr dirty="0"/>
              <a:t>- SCOPE: the path to the result violates the work order. The agent modifies files outside the declared scope, replaces an approved dependency, changes the model instead of satisfying it, or "fixes" a test to make the implementation pass. Some of these can still yield an artifact that appears to pass — final-state validation alone does not capture it.</a:t>
            </a:r>
          </a:p>
          <a:p>
            <a:r>
              <a:rPr dirty="0"/>
              <a:t>- AUTHORITY: capability is not authority (from Agents). The agent may be technically capable of pushing, merging, or deploying; that does not mean we delegated those actions. A useful agent often needs broad capability for local work while consequential actions require separate authority. This distinction becomes important when we introduce gates.</a:t>
            </a:r>
          </a:p>
          <a:p>
            <a:r>
              <a:rPr dirty="0"/>
              <a:t>- EVIDENCE: "all tests pass" sounds like evidence — evidence of what? Which tests? Against which obligations? In which environment? What wasn't tested? An obligation is a condition against which the work can be wrong; a correct result is not enough if we cannot justify accepting it.</a:t>
            </a:r>
          </a:p>
          <a:p>
            <a:r>
              <a:rPr dirty="0"/>
              <a:t>- Then pose the bottom question explicitly and let them argue: can the result be correct while the process is wrong? Suppose the implementation really is correct. Do we care that the agent did not produce the required evidence? Yes. Engineering decisions are made under uncertainty; we cannot condition acceptance on facts we happen, in hindsight, to know were true. We condition acceptance on evidence available at the decision boundary. That separates truth from justified engineering judgment — the sharpest conceptual moment in this section.</a:t>
            </a:r>
          </a:p>
          <a:p>
            <a:r>
              <a:rPr dirty="0"/>
              <a:t>ANIMATION</a:t>
            </a:r>
          </a:p>
          <a:p>
            <a:r>
              <a:rPr dirty="0"/>
              <a:t>- Reveal the three cards one at a time: SCOPE, AUTHORITY, EVIDENCE.</a:t>
            </a:r>
          </a:p>
          <a:p>
            <a:r>
              <a:rPr dirty="0"/>
              <a:t>- Reveal the bottom question last.</a:t>
            </a:r>
          </a:p>
          <a:p>
            <a:r>
              <a:rPr dirty="0"/>
              <a:t>- Card wording tightened to parallel one-line failure statements; the earlier phrasings ('Agent changes something outside the work order', 'Agent performs a consequential action it may not take') are spoken, not projected.</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30 seconds</a:t>
            </a:r>
          </a:p>
          <a:p>
            <a:r>
              <a:rPr dirty="0"/>
              <a:t>- We have a failure model. Now the engineering question: what should the environment do about each failure class?</a:t>
            </a:r>
          </a:p>
          <a:p>
            <a:r>
              <a:rPr dirty="0"/>
              <a:t>- This section names the control roles and connects verdicts to authority.</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 minutes</a:t>
            </a:r>
          </a:p>
          <a:p>
            <a:r>
              <a:rPr dirty="0"/>
              <a:t>- This now OPENS the section: we know what can fail; the first design decision is whether we can prevent it — and if not, we need evidence. The roles that turn evidence into consequence come next.</a:t>
            </a:r>
          </a:p>
          <a:p>
            <a:r>
              <a:rPr dirty="0"/>
              <a:t>- Given an obligation, first ask whether the unwanted state can be excluded cleanly.</a:t>
            </a:r>
          </a:p>
          <a:p>
            <a:r>
              <a:rPr dirty="0"/>
              <a:t>- If yes, prefer prevention. A narrow API, type, permission, or constrained representation can make the invalid state unavailable.</a:t>
            </a:r>
          </a:p>
          <a:p>
            <a:r>
              <a:rPr dirty="0"/>
              <a:t>- If not, we need evidence about what happened.</a:t>
            </a:r>
          </a:p>
          <a:p>
            <a:r>
              <a:rPr dirty="0"/>
              <a:t>- Why might prevention be impossible? The property may emerge only across several actions, after composition, or at runtime.</a:t>
            </a:r>
          </a:p>
          <a:p>
            <a:r>
              <a:rPr dirty="0"/>
              <a:t>- For example, a type can prevent some malformed states locally. It cannot generally prove your end-to-end latency under production load.</a:t>
            </a:r>
          </a:p>
          <a:p>
            <a:r>
              <a:rPr dirty="0"/>
              <a:t>- Do not force every obligation into a constraint.</a:t>
            </a:r>
          </a:p>
          <a:p>
            <a:r>
              <a:rPr dirty="0"/>
              <a:t>- The rule is deliberately asymmetric: if the wrong state can cheaply and reliably be made impossible, do that. Otherwise, collect evidence and evaluate it.</a:t>
            </a:r>
          </a:p>
          <a:p>
            <a:r>
              <a:rPr dirty="0"/>
              <a:t>ANIMATION</a:t>
            </a:r>
          </a:p>
          <a:p>
            <a:r>
              <a:rPr dirty="0"/>
              <a:t>- Begin with ENGINEERING OBLIGATION.</a:t>
            </a:r>
          </a:p>
          <a:p>
            <a:r>
              <a:rPr dirty="0"/>
              <a:t>- Reveal the decision question.</a:t>
            </a:r>
          </a:p>
          <a:p>
            <a:r>
              <a:rPr dirty="0"/>
              <a:t>- Reveal YES to CONSTRAINT.</a:t>
            </a:r>
          </a:p>
          <a:p>
            <a:r>
              <a:rPr dirty="0"/>
              <a:t>- Reveal NO to SENSOR.</a:t>
            </a:r>
          </a:p>
          <a:p>
            <a:r>
              <a:rPr dirty="0"/>
              <a:t>- Reveal examples under each.</a:t>
            </a:r>
          </a:p>
          <a:p>
            <a:r>
              <a:rPr dirty="0"/>
              <a:t>- Reveal the gold rule last.</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4 minutes</a:t>
            </a:r>
          </a:p>
          <a:p>
            <a:r>
              <a:rPr dirty="0"/>
              <a:t>- We can now name four control roles, and they compose into a recognizable pipeline.</a:t>
            </a:r>
          </a:p>
          <a:p>
            <a:r>
              <a:rPr dirty="0"/>
              <a:t>- A CONSTRAINT narrows what may happen. A SENSOR observes what happened and produces evidence. A VALIDATOR evaluates that evidence against an obligation. A GATE controls whether work crosses a boundary.</a:t>
            </a:r>
          </a:p>
          <a:p>
            <a:r>
              <a:rPr dirty="0"/>
              <a:t>- These are roles, not four required components. One mechanism may play several roles. (This caveat used to be on the slide; it belongs here, spoken once the four roles are visible together.)</a:t>
            </a:r>
          </a:p>
          <a:p>
            <a:r>
              <a:rPr dirty="0"/>
              <a:t>- Keep the two sides distinct: constraints and sensors concern work/state; validators and gates concern judgment/admission.</a:t>
            </a:r>
          </a:p>
          <a:p>
            <a:r>
              <a:rPr dirty="0"/>
              <a:t>- An obligation enters at the top — it is what the validator judges against. The constraint narrows what the work may do at all.</a:t>
            </a:r>
          </a:p>
          <a:p>
            <a:r>
              <a:rPr dirty="0"/>
              <a:t>- The sensor produces evidence; the validator turns evidence into a verdict against the obligation; the gate turns the verdict into an admission decision.</a:t>
            </a:r>
          </a:p>
          <a:p>
            <a:r>
              <a:rPr dirty="0"/>
              <a:t>- Ask the class where a type checker sits in this picture. (It plays several roles — which is the point of the role vocabulary.)</a:t>
            </a:r>
          </a:p>
          <a:p>
            <a:r>
              <a:rPr dirty="0"/>
              <a:t>- The pipeline ends visibly at the gate controlling the CONSEQUENCE — concretely, merge and deploy:</a:t>
            </a:r>
          </a:p>
          <a:p>
            <a:r>
              <a:rPr dirty="0"/>
              <a:t>- Evidence becomes useful when a validator turns it into a verdict. But a verdict alone does not control anything; the gate connects it to authority.</a:t>
            </a:r>
          </a:p>
          <a:p>
            <a:r>
              <a:rPr dirty="0"/>
              <a:t>- The agent may modify and propose freely. Merge and deployment are conditional on verdicts.</a:t>
            </a:r>
          </a:p>
          <a:p>
            <a:r>
              <a:rPr dirty="0"/>
              <a:t>- This is stronger than telling the agent 'please don't merge broken code.' The environment itself conditions authority on the engineering judgment. A gate makes authority conditional on a verdict.</a:t>
            </a:r>
          </a:p>
          <a:p>
            <a:r>
              <a:rPr dirty="0"/>
              <a:t>- Spoken summary (was the footer band): a constraint narrows the work; a sensor observes it; a validator judges the evidence; a gate makes merge and deploy conditional on the verdict.</a:t>
            </a:r>
          </a:p>
          <a:p>
            <a:r>
              <a:rPr dirty="0"/>
              <a:t>- This vocabulary gives us a way to design rather than simply say "add checks."</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30 seconds</a:t>
            </a:r>
          </a:p>
          <a:p>
            <a:r>
              <a:rPr dirty="0"/>
              <a:t>- We now know what kinds of controls exist.</a:t>
            </a:r>
          </a:p>
          <a:p>
            <a:r>
              <a:rPr dirty="0"/>
              <a:t>- Next question: where should the control operate?</a:t>
            </a:r>
          </a:p>
          <a:p>
            <a:r>
              <a:rPr dirty="0"/>
              <a:t>- The answer depends on where enough information exists to decide the obligation.</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2 minutes</a:t>
            </a:r>
          </a:p>
          <a:p>
            <a:r>
              <a:rPr dirty="0"/>
              <a:t>- Think about the boundaries available in ordinary software work: edit, commit, push, merge, deploy, runtime.</a:t>
            </a:r>
          </a:p>
          <a:p>
            <a:r>
              <a:rPr dirty="0"/>
              <a:t>- Different obligations become decidable at different points.</a:t>
            </a:r>
          </a:p>
          <a:p>
            <a:r>
              <a:rPr dirty="0"/>
              <a:t>- A type property may be decidable during editing or compilation.</a:t>
            </a:r>
          </a:p>
          <a:p>
            <a:r>
              <a:rPr dirty="0"/>
              <a:t>- A forbidden dependency may be decidable from a commit or repository state.</a:t>
            </a:r>
          </a:p>
          <a:p>
            <a:r>
              <a:rPr dirty="0"/>
              <a:t>- Integration behavior may require assembled work.</a:t>
            </a:r>
          </a:p>
          <a:p>
            <a:r>
              <a:rPr dirty="0"/>
              <a:t>- Latency under load may require deployment or runtime evidence.</a:t>
            </a:r>
          </a:p>
          <a:p>
            <a:r>
              <a:rPr dirty="0"/>
              <a:t>- There is no universally correct "shift left" answer.</a:t>
            </a:r>
          </a:p>
          <a:p>
            <a:r>
              <a:rPr dirty="0"/>
              <a:t>- Check at the earliest boundary where the obligation can actually be decided.</a:t>
            </a:r>
          </a:p>
          <a:p>
            <a:r>
              <a:rPr dirty="0"/>
              <a:t>ANIMATION</a:t>
            </a:r>
          </a:p>
          <a:p>
            <a:r>
              <a:rPr dirty="0"/>
              <a:t>- Reveal the boundary sequence first.</a:t>
            </a:r>
          </a:p>
          <a:p>
            <a:r>
              <a:rPr dirty="0"/>
              <a:t>- Reveal each example property at its appropriate boundary.</a:t>
            </a:r>
          </a:p>
          <a:p>
            <a:r>
              <a:rPr dirty="0"/>
              <a:t>- Reveal the rule last.</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2 minutes</a:t>
            </a:r>
          </a:p>
          <a:p>
            <a:r>
              <a:rPr dirty="0"/>
              <a:t>- Why can't we always check earlier?</a:t>
            </a:r>
          </a:p>
          <a:p>
            <a:r>
              <a:rPr dirty="0"/>
              <a:t>- Some obligations span a unit of work.</a:t>
            </a:r>
          </a:p>
          <a:p>
            <a:r>
              <a:rPr dirty="0"/>
              <a:t>- Imagine several individually valid commits. During intermediate commits, the architecture model and implementation may temporarily disagree because the change is incomplete.</a:t>
            </a:r>
          </a:p>
          <a:p>
            <a:r>
              <a:rPr dirty="0"/>
              <a:t>- No individual commit contains enough information to decide the completed-work obligation.</a:t>
            </a:r>
          </a:p>
          <a:p>
            <a:r>
              <a:rPr dirty="0"/>
              <a:t>- The correct response is not to weaken the obligation.</a:t>
            </a:r>
          </a:p>
          <a:p>
            <a:r>
              <a:rPr dirty="0"/>
              <a:t>- Move the check to the first boundary at which the obligation becomes decidable.</a:t>
            </a:r>
          </a:p>
          <a:p>
            <a:r>
              <a:rPr dirty="0"/>
              <a:t>- Earlier detection is usually cheaper, which is why we reach for it first; the constraint is what is decidable, not what is desirable.</a:t>
            </a:r>
          </a:p>
          <a:p>
            <a:r>
              <a:rPr dirty="0"/>
              <a:t>ANIMATION</a:t>
            </a:r>
          </a:p>
          <a:p>
            <a:r>
              <a:rPr dirty="0"/>
              <a:t>- Reveal individual commits.</a:t>
            </a:r>
          </a:p>
          <a:p>
            <a:r>
              <a:rPr dirty="0"/>
              <a:t>- Reveal "obligation not decidable at any individual commit."</a:t>
            </a:r>
          </a:p>
          <a:p>
            <a:r>
              <a:rPr dirty="0"/>
              <a:t>- Reveal COMPLETED UNIT OF WORK.</a:t>
            </a:r>
          </a:p>
          <a:p>
            <a:r>
              <a:rPr dirty="0"/>
              <a:t>- Reveal "obligation decidable here."</a:t>
            </a:r>
          </a:p>
          <a:p>
            <a:r>
              <a:rPr dirty="0"/>
              <a:t>- Reveal the upward movement of the check last.</a:t>
            </a:r>
          </a:p>
          <a:p>
            <a:r>
              <a:rPr dirty="0"/>
              <a:t>THE CONCRETE EXAMPLE (absorbed from the deleted boundary-example slide; the obligation bar carries it):</a:t>
            </a:r>
          </a:p>
          <a:p>
            <a:r>
              <a:rPr dirty="0"/>
              <a:t>- The obligation is legitimate: when the task is complete, code and architectural model must correspond.</a:t>
            </a:r>
          </a:p>
          <a:p>
            <a:r>
              <a:rPr dirty="0"/>
              <a:t>- Enforcing it after every intermediate edit or commit rejects legitimate transitional states; at merge, the task’s work is assembled and the obligation can be evaluated.</a:t>
            </a:r>
          </a:p>
          <a:p>
            <a:r>
              <a:rPr dirty="0"/>
              <a:t>- Notice the distinction: the obligation was not wrong; its placement was wrong. This is an Alignment design error, not a reason to abandon the property.</a:t>
            </a:r>
          </a:p>
          <a:p>
            <a:r>
              <a:rPr dirty="0"/>
              <a:t>CLOSING BEAT for the section (folds in the deleted "Production is only part of the system" slide):</a:t>
            </a:r>
          </a:p>
          <a:p>
            <a:r>
              <a:rPr dirty="0"/>
              <a:t>- Return to where we started. The Master Equation asks about production: how likely is this delegation system to produce an acceptable candidate? We absolutely care — better models, representations, harnesses, and work orders raise that probability. But reliable engineering cannot mean requiring every production attempt to succeed; we need an engineered answer for the other cases too.</a:t>
            </a:r>
          </a:p>
          <a:p>
            <a:r>
              <a:rPr dirty="0"/>
              <a:t>- Production and Alignment are related but not the same engineering problem. A better producer raises the probability that we get something acceptable. Alignment governs whether what was produced acquires consequences: production asks what the delegation can produce; Alignment asks what produced work may cause. Callback to Agents: capability and authority are independent.</a:t>
            </a:r>
          </a:p>
          <a:p>
            <a:r>
              <a:rPr dirty="0"/>
              <a:t>- Even this control system has to respect information availability: we cannot attach a meaningful consequence to a verdict we cannot yet justify. That is why the boundary follows the property.</a:t>
            </a:r>
          </a:p>
          <a:p>
            <a:r>
              <a:rPr dirty="0"/>
              <a:t>- Then stretch break. This is a good Act-II-halfway stopping point.</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2-3 minutes</a:t>
            </a:r>
          </a:p>
          <a:p>
            <a:r>
              <a:rPr dirty="0"/>
              <a:t>- Give them an actual short break.</a:t>
            </a:r>
          </a:p>
          <a:p>
            <a:r>
              <a:rPr dirty="0"/>
              <a:t>- Resume by saying: so far, nothing we did required a SysML model, a state machine, or any other explicit engineering model.</a:t>
            </a:r>
          </a:p>
          <a:p>
            <a:r>
              <a:rPr dirty="0"/>
              <a:t>- That sets up the next section.</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30 seconds</a:t>
            </a:r>
          </a:p>
          <a:p>
            <a:r>
              <a:rPr dirty="0"/>
              <a:t>- We have just built a theory of Alignment without assuming explicit models.</a:t>
            </a:r>
          </a:p>
          <a:p>
            <a:r>
              <a:rPr dirty="0"/>
              <a:t>- This section asks what an explicit model contributes: models give validation mechanisms an explicit object to inspect.</a:t>
            </a:r>
          </a:p>
          <a:p>
            <a:r>
              <a:rPr dirty="0"/>
              <a:t>- We will use the two models the class built in the Modeling lab — not a new example.</a:t>
            </a:r>
          </a:p>
          <a:p>
            <a:r>
              <a:rPr dirty="0"/>
              <a:t>- We are no longer asking how to build or analyze a model. We already did that in Modeling. We are asking how an existing model can participate in Alignment.</a:t>
            </a:r>
          </a:p>
          <a:p>
            <a:r>
              <a:rPr dirty="0"/>
              <a:t>- That distinction governs the next several slides.</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 minutes</a:t>
            </a:r>
          </a:p>
          <a:p>
            <a:r>
              <a:rPr dirty="0"/>
              <a:t>- Last time, we asked what questions these models let us answer. Today the model is already here. The question is: how can we use it to decide whether something the agent built or did is acceptable?</a:t>
            </a:r>
          </a:p>
          <a:p>
            <a:r>
              <a:rPr dirty="0"/>
              <a:t>- These are the two models the class built in the Modeling lab: the sensor node with Sense, Analyze, and Transmit threads and a Scheduler.</a:t>
            </a:r>
          </a:p>
          <a:p>
            <a:r>
              <a:rPr dirty="0"/>
              <a:t>- Two purposeful reductions over ONE set of entities. The memory view knows what each thread costs and the 48 KB ceiling, and omits who decides that a thread may run. The control view knows who may be awake and who says so, and omits what running costs.</a:t>
            </a:r>
          </a:p>
          <a:p>
            <a:r>
              <a:rPr dirty="0"/>
              <a:t>- Neither model answers the budget question alone; the join is entity identity — Sense in one view IS Sense in the other.</a:t>
            </a:r>
          </a:p>
          <a:p>
            <a:r>
              <a:rPr dirty="0"/>
              <a:t>- This is now the section's opening DISCUSSION (it absorbs the deleted "We just did Alignment without models" and "What do models buy us?" beats). Frame it: everything in Sections 1-4 used tests, permissions, CI, and ordinary process controls — no explicit model was logically required, so explicit modeling has to earn its cost.</a:t>
            </a:r>
          </a:p>
          <a:p>
            <a:r>
              <a:rPr dirty="0"/>
              <a:t>- Pose the footer question and DO NOT answer it immediately. Let them discuss.</a:t>
            </a:r>
          </a:p>
          <a:p>
            <a:r>
              <a:rPr dirty="0"/>
              <a:t>- Look for answers about preserving knowledge, making relationships inspectable, enabling analysis, and reducing repeated reconstruction. Push beyond "documentation": what could a control do with a model that is difficult to do with prose or by repeatedly inspecting the implementation?</a:t>
            </a:r>
          </a:p>
          <a:p>
            <a:r>
              <a:rPr dirty="0"/>
              <a:t>- The payoff strip under the cards is the answer — reveal it after they talk.</a:t>
            </a:r>
          </a:p>
          <a:p>
            <a:r>
              <a:rPr dirty="0"/>
              <a:t>THE REVEAL (absorbs the deleted answer slide; it is the strip under the cards):</a:t>
            </a:r>
          </a:p>
          <a:p>
            <a:r>
              <a:rPr dirty="0"/>
              <a:t>- A model preserves consequential distinctions; exposes relationships that would otherwise be inferred; deliberately leaves irrelevant realization choices open; enables evaluation without reconstruction.</a:t>
            </a:r>
          </a:p>
          <a:p>
            <a:r>
              <a:rPr dirty="0"/>
              <a:t>- The key point is not that models contain MORE information than the implementation — they contain the right engineering information in a form suited to the question. Multiple analyses can then operate over the same explicit knowledge.</a:t>
            </a:r>
          </a:p>
          <a:p>
            <a:r>
              <a:rPr dirty="0"/>
              <a:t>- Spoken gloss for the strip: models give validation mechanisms an explicit object to inspect — that is what makes a model a validation surface.</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 minutes</a:t>
            </a:r>
          </a:p>
          <a:p>
            <a:r>
              <a:rPr dirty="0"/>
              <a:t>- In Modeling, we could analyze this model and ask whether its own states permit three threads to be Awake. That's useful, but it's not Alignment yet.</a:t>
            </a:r>
          </a:p>
          <a:p>
            <a:r>
              <a:rPr dirty="0"/>
              <a:t>- Here we have an implementation or execution produced by delegated work. Now the model gives us an explicit surface against which that realization can be checked.</a:t>
            </a:r>
          </a:p>
          <a:p>
            <a:r>
              <a:rPr dirty="0"/>
              <a:t>- Walk the picture. The model says what should be true: the lifecycle, the memory bounds, the admission rule. The realization is what was actually built: source code, configuration, execution. The check asks whether the realization corresponds where the model matters.</a:t>
            </a:r>
          </a:p>
          <a:p>
            <a:r>
              <a:rPr dirty="0"/>
              <a:t>- There are at least two broad ways to do that. We can inspect the realization without running it, or we can observe it executing.</a:t>
            </a:r>
          </a:p>
          <a:p>
            <a:r>
              <a:rPr dirty="0"/>
              <a:t>- Do not introduce OBLIGATION yet; the triangle two slides ahead complicates this picture deliberately.</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 minutes</a:t>
            </a:r>
          </a:p>
          <a:p>
            <a:r>
              <a:rPr dirty="0"/>
              <a:t>- The first broad way: inspect the realization without executing it.</a:t>
            </a:r>
          </a:p>
          <a:p>
            <a:r>
              <a:rPr dirty="0"/>
              <a:t>- Say 'static check', not 'static analysis'. 'Static check' is broader and more accurate: correspondence could be established by AST queries, architectural conformance, type checking, dependency checking, conventional static analysis, and more.</a:t>
            </a:r>
          </a:p>
          <a:p>
            <a:r>
              <a:rPr dirty="0"/>
              <a:t>- Ground each question in the lab. 'Can any code path admit a third Awake thread?' checks the code against the admission rule the class modeled — at most two awake. 'Does the implementation permit a lifecycle transition absent from the model?' checks the code's transitions against the modeled lifecycle. 'Do implementation resource bounds agree with the modeled bounds?' checks declared limits against the per-thread working-memory maxima and the 48 KB ceiling.</a:t>
            </a:r>
          </a:p>
          <a:p>
            <a:r>
              <a:rPr dirty="0"/>
              <a:t>- Note what each question interrogates: the REALIZATION, against what the model makes explicit. We are not analyzing the model; we are using it.</a:t>
            </a:r>
          </a:p>
          <a:p>
            <a:r>
              <a:rPr dirty="0"/>
              <a:t>- Careful claim: a green verdict proves neither the model nor the implementation correct. It establishes the selected correspondence property we checked — nothing more. 'Agreement is not correctness', two slides from now, exposes that limitation deliberately.</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 minutes</a:t>
            </a:r>
          </a:p>
          <a:p>
            <a:r>
              <a:rPr dirty="0"/>
              <a:t>- The second broad way: observe the realization executing. The same model defines what a SENSOR must observe at runtime — the model states expected behavior; the trace is checked against it.</a:t>
            </a:r>
          </a:p>
          <a:p>
            <a:r>
              <a:rPr dirty="0"/>
              <a:t>- Ground it in the lab's lifecycle machines: every thread is Asleep or Awake, moved by admit and release events. The observation questions (two projected on the slide, the rest spoken): Did the observed transition exist in the model? Did events occur in the required order? Did execution enter a forbidden state? Did a measured quantity stay within its modeled bound — did the awake count ever exceed two, and did working memory stay within 48 KB?</a:t>
            </a:r>
          </a:p>
          <a:p>
            <a:r>
              <a:rPr dirty="0"/>
              <a:t>- This prevents students from hearing 'model-based validation' as synonymous with static analysis.</a:t>
            </a:r>
          </a:p>
          <a:p>
            <a:r>
              <a:rPr dirty="0"/>
              <a:t>- The takeaway is deliberately narrower than 'the implementation corresponds to the model': a trace cannot establish universal correspondence. Dynamic evidence establishes correspondence over the execution you actually observed — nothing beyond it.</a:t>
            </a:r>
          </a:p>
          <a:p>
            <a:r>
              <a:rPr dirty="0"/>
              <a:t>- Close by asking aloud: where should each verdict acquire authority? Notice it lands back in Alignment: a static verdict might gate merge; a runtime verdict might gate deployment or trigger rollback. Where a verdict acquires authority is an Alignment decision, not a modeling one.</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Name the gap in the lecture explicitly. So far this lecture has mostly discussed passive alignment, because controls are easiest to explain as checks on proposed work. But alignment is not merely rejection. If an existing realization violates a newly explicit obligation, the environment can expose the disagreement and use agents or other engineering work to change the realization until correspondence is established. After that succeeds, the same obligation can be preserved passively.</a:t>
            </a:r>
          </a:p>
          <a:p>
            <a:r>
              <a:rPr dirty="0"/>
              <a:t>Brownfield engineering: this is how a model acquires authority over a system that predates the model — one of the most practically important consequences of the active/passive distinction. And active alignment is not necessarily behavior preserving: satisfying a new model may require substantial changes to the realization, so do not assume it is just a refactor.</a:t>
            </a:r>
          </a:p>
          <a:p>
            <a:r>
              <a:rPr dirty="0"/>
              <a:t>Bridge forward to Failure-Aware Engineering, the next unit: a failure reveals something that should become explicit; you model the lesson; active alignment repairs the existing realization to satisfy it; passive alignment prevents later work from silently undoing it. Active alignment produces durable engineering structure — failure analysis tells us what the new evidence justifies changing; active alignment explains how a newly discovered obligation can be imposed on an already-existing realization.</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 minutes</a:t>
            </a:r>
          </a:p>
          <a:p>
            <a:r>
              <a:rPr dirty="0"/>
              <a:t>- One distinction left: three kinds of judgment. The triangle carries them.</a:t>
            </a:r>
          </a:p>
          <a:p>
            <a:r>
              <a:rPr dirty="0"/>
              <a:t>- The previous two slides gave us ways to establish this bottom edge: correspondence between model and realization. But don't confuse agreement with correctness.</a:t>
            </a:r>
          </a:p>
          <a:p>
            <a:r>
              <a:rPr dirty="0"/>
              <a:t>- Walk the triangle: 1. Model and realization: does the realization correspond to the model? 2. Model and obligation: did the model capture the thing we actually care about? 3. Realization and obligation: does the resulting system actually satisfy the obligation?</a:t>
            </a:r>
          </a:p>
          <a:p>
            <a:r>
              <a:rPr dirty="0"/>
              <a:t>- A perfectly implemented bad model is still wrong.</a:t>
            </a:r>
          </a:p>
          <a:p>
            <a:r>
              <a:rPr dirty="0"/>
              <a:t>- We have an obligation, a model, and a realization. Ask what claim each edge makes.</a:t>
            </a:r>
          </a:p>
          <a:p>
            <a:r>
              <a:rPr dirty="0"/>
              <a:t>- captures? — does the model actually capture the obligation?</a:t>
            </a:r>
          </a:p>
          <a:p>
            <a:r>
              <a:rPr dirty="0"/>
              <a:t>- satisfies? — does the realization satisfy the obligation? That judgment is CONFORMANCE: an artifact against an independent obligation.</a:t>
            </a:r>
          </a:p>
          <a:p>
            <a:r>
              <a:rPr dirty="0"/>
              <a:t>- corresponds? — do model and realization agree? That judgment is CORRESPONDENCE: two representations against each other.</a:t>
            </a:r>
          </a:p>
          <a:p>
            <a:r>
              <a:rPr dirty="0"/>
              <a:t>- ACCEPTANCE brings in a fourth object, the receiving environment: will it accept the artifact? On the slide it is the third legend line, not a fourth node — name the fourth object aloud.</a:t>
            </a:r>
          </a:p>
          <a:p>
            <a:r>
              <a:rPr dirty="0"/>
              <a:t>- None of these edges establishes the other two. A model and implementation can agree and both be wrong against the obligation. Evidence for one claim does not establish the others.</a:t>
            </a:r>
          </a:p>
          <a:p>
            <a:r>
              <a:rPr dirty="0"/>
              <a:t>- This matters because model-driven development can otherwise create a false sense of assurance: we can become very good at keeping implementation synchronized with a bad model.</a:t>
            </a:r>
          </a:p>
          <a:p>
            <a:r>
              <a:rPr dirty="0"/>
              <a:t>- Correspondence is useful, but it is only one edge of the engineering argument.</a:t>
            </a:r>
          </a:p>
          <a:p>
            <a:r>
              <a:rPr dirty="0"/>
              <a:t>- (Demoted from the slide; ask aloud:) What claim does each edge make? What evidence would establish it?</a:t>
            </a:r>
          </a:p>
          <a:p>
            <a:r>
              <a:rPr dirty="0"/>
              <a:t>ANIMATION</a:t>
            </a:r>
          </a:p>
          <a:p>
            <a:r>
              <a:rPr dirty="0"/>
              <a:t>- Reveal OBLIGATION, MODEL, REALIZATION without edges if possible.</a:t>
            </a:r>
          </a:p>
          <a:p>
            <a:r>
              <a:rPr dirty="0"/>
              <a:t>- Reveal the three edge questions, then the legend naming the three judgments.</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FF435-EF43-F977-7177-FF1086F60F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B394D-9E51-BE61-A98F-7C3BB3ADA4D7}"/>
              </a:ext>
            </a:extLst>
          </p:cNvPr>
          <p:cNvSpPr>
            <a:spLocks noGrp="1" noRot="1" noChangeAspect="1"/>
          </p:cNvSpPr>
          <p:nvPr>
            <p:ph type="sldImg" idx="2"/>
          </p:nvPr>
        </p:nvSpPr>
        <p:spPr/>
        <p:txBody>
          <a:bodyPr/>
          <a:lstStyle/>
          <a:p>
            <a:endParaRPr lang="en-US" dirty="0"/>
          </a:p>
        </p:txBody>
      </p:sp>
      <p:sp>
        <p:nvSpPr>
          <p:cNvPr id="3" name="Notes Placeholder 2">
            <a:extLst>
              <a:ext uri="{FF2B5EF4-FFF2-40B4-BE49-F238E27FC236}">
                <a16:creationId xmlns:a16="http://schemas.microsoft.com/office/drawing/2014/main" id="{7B43B97B-E0B1-E14A-60C7-73F6F8D12C62}"/>
              </a:ext>
            </a:extLst>
          </p:cNvPr>
          <p:cNvSpPr>
            <a:spLocks noGrp="1"/>
          </p:cNvSpPr>
          <p:nvPr>
            <p:ph type="body" sz="quarter" idx="3"/>
          </p:nvPr>
        </p:nvSpPr>
        <p:spPr/>
        <p:txBody>
          <a:bodyPr/>
          <a:lstStyle/>
          <a:p>
            <a:r>
              <a:rPr dirty="0"/>
              <a:t>TIMING: 30 seconds</a:t>
            </a:r>
          </a:p>
          <a:p>
            <a:r>
              <a:rPr dirty="0"/>
              <a:t>- We have just built a theory of Alignment without assuming explicit models.</a:t>
            </a:r>
          </a:p>
          <a:p>
            <a:r>
              <a:rPr dirty="0"/>
              <a:t>- This section asks what an explicit model contributes: models give validation mechanisms an explicit object to inspect.</a:t>
            </a:r>
          </a:p>
          <a:p>
            <a:r>
              <a:rPr dirty="0"/>
              <a:t>- We will use the two models the class built in the Modeling lab — not a new example.</a:t>
            </a:r>
          </a:p>
        </p:txBody>
      </p:sp>
      <p:sp>
        <p:nvSpPr>
          <p:cNvPr id="4" name="Slide Number Placeholder 3">
            <a:extLst>
              <a:ext uri="{FF2B5EF4-FFF2-40B4-BE49-F238E27FC236}">
                <a16:creationId xmlns:a16="http://schemas.microsoft.com/office/drawing/2014/main" id="{E828341B-8E54-7EF7-758A-4A7BAE69D2C1}"/>
              </a:ext>
            </a:extLst>
          </p:cNvPr>
          <p:cNvSpPr>
            <a:spLocks noGrp="1"/>
          </p:cNvSpPr>
          <p:nvPr>
            <p:ph type="sldNum" sz="quarter" idx="5"/>
          </p:nvPr>
        </p:nvSpPr>
        <p:spPr/>
        <p:txBody>
          <a:bodyPr/>
          <a:lstStyle/>
          <a:p>
            <a:endParaRPr lang="en-US" dirty="0"/>
          </a:p>
        </p:txBody>
      </p:sp>
    </p:spTree>
    <p:extLst>
      <p:ext uri="{BB962C8B-B14F-4D97-AF65-F5344CB8AC3E}">
        <p14:creationId xmlns:p14="http://schemas.microsoft.com/office/powerpoint/2010/main" val="1505738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30 seconds transition + 2 minutes setup + 8-10 minutes work</a:t>
            </a:r>
          </a:p>
          <a:p>
            <a:r>
              <a:rPr dirty="0"/>
              <a:t>- This slide is the section transition — the activity title itself is the transition. Setup line: enough vocabulary; now use it.</a:t>
            </a:r>
          </a:p>
          <a:p>
            <a:r>
              <a:rPr dirty="0"/>
              <a:t>- This is unmistakably a RETURN TO THE LAB, not a new scenario: the two model cards on the left are the two models the class built in the Modeling lab and saw four slides ago (the working-memory view and the lifecycle view of the sensor node). In Modeling, they built and used the model; now they use that same model as an independent validation surface.</a:t>
            </a:r>
          </a:p>
          <a:p>
            <a:r>
              <a:rPr dirty="0"/>
              <a:t>- This lands the Modeling deck's own message that models constrain implementation without determining it: we left realization choices free; now we check that the chosen realization still satisfies what the model preserved.</a:t>
            </a:r>
          </a:p>
          <a:p>
            <a:r>
              <a:rPr dirty="0"/>
              <a:t>- Teams choose ONE obligation from the lab — the 48 KB device ceiling, the at-most-two-awake admission rule, a per-thread working-memory maximum — and walk the five questions on the right.</a:t>
            </a:r>
          </a:p>
          <a:p>
            <a:r>
              <a:rPr dirty="0"/>
              <a:t>WORKSHEET (keep this slide up while teams work and walk it aloud):</a:t>
            </a:r>
          </a:p>
          <a:p>
            <a:r>
              <a:rPr dirty="0"/>
              <a:t>- For each obligation, identify what can fail, what evidence establishes it, where it becomes decidable, and what failure should control.</a:t>
            </a:r>
          </a:p>
          <a:p>
            <a:r>
              <a:rPr dirty="0"/>
              <a:t>- The five numbered questions walk that sequence: failure mode; prevent or detect; evidence; earliest decidable boundary; consequence of a failed check. Teams should also ask which of the two views makes the relevant fact explicit, and whether they would validate it statically or dynamically.</a:t>
            </a:r>
          </a:p>
          <a:p>
            <a:r>
              <a:rPr dirty="0"/>
              <a:t>- Teams should be ready to defend their boundary choices and what authority the verdict carries.</a:t>
            </a:r>
          </a:p>
          <a:p>
            <a:r>
              <a:rPr dirty="0"/>
              <a:t>- Takeaway strip: OBLIGATION → MODEL → CHECK → DECIDE → CONTROL — the triangle has just made the point that the model is not the source of truth; the engineering obligation is.</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4-5 minutes</a:t>
            </a:r>
          </a:p>
          <a:p>
            <a:r>
              <a:rPr dirty="0"/>
              <a:t>- Have two or three teams report a control they designed differently.</a:t>
            </a:r>
          </a:p>
          <a:p>
            <a:r>
              <a:rPr dirty="0"/>
              <a:t>- Do not search immediately for the one correct design. Compare the engineering tradeoffs.</a:t>
            </a:r>
          </a:p>
          <a:p>
            <a:r>
              <a:rPr dirty="0"/>
              <a:t>- If teams chose different boundaries for the same obligation, ask which boundary actually contains enough information.</a:t>
            </a:r>
          </a:p>
          <a:p>
            <a:r>
              <a:rPr dirty="0"/>
              <a:t>- If one team chose a constraint and another chose detection, ask whether the invalid state can cleanly be excluded.</a:t>
            </a:r>
          </a:p>
          <a:p>
            <a:r>
              <a:rPr dirty="0"/>
              <a:t>- If teams relied on different evidence, ask whether the obligation can be decided from the realization itself — statically — or only from observed execution.</a:t>
            </a:r>
          </a:p>
          <a:p>
            <a:r>
              <a:rPr dirty="0"/>
              <a:t>- Finally, if teams attach different consequences, ask whether this failure warrants blocking commit, PR, merge, deployment, or merely producing evidence. This dimension goes last because it returns to the central Alignment question: where does the verdict acquire authority?</a:t>
            </a:r>
          </a:p>
          <a:p>
            <a:r>
              <a:rPr dirty="0"/>
              <a:t>- The important thing is that the design is defensible against the failure model and obligation, not that everyone chose identical machinery.</a:t>
            </a:r>
          </a:p>
          <a:p>
            <a:r>
              <a:rPr dirty="0"/>
              <a:t>ANIMATION</a:t>
            </a:r>
          </a:p>
          <a:p>
            <a:r>
              <a:rPr dirty="0"/>
              <a:t>- Reveal comparison questions one at a time as they become relevant to student answers.</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dirty="0"/>
          </a:p>
        </p:txBody>
      </p:sp>
      <p:sp>
        <p:nvSpPr>
          <p:cNvPr id="3" name="Notes Placeholder 2"/>
          <p:cNvSpPr>
            <a:spLocks noGrp="1"/>
          </p:cNvSpPr>
          <p:nvPr>
            <p:ph type="body" sz="quarter" idx="3"/>
          </p:nvPr>
        </p:nvSpPr>
        <p:spPr/>
        <p:txBody>
          <a:bodyPr/>
          <a:lstStyle/>
          <a:p>
            <a:r>
              <a:rPr dirty="0"/>
              <a:t>TIMING: 3 minutes</a:t>
            </a:r>
          </a:p>
          <a:p>
            <a:r>
              <a:rPr dirty="0"/>
              <a:t>- Return to the question from slide 1.</a:t>
            </a:r>
          </a:p>
          <a:p>
            <a:r>
              <a:rPr dirty="0"/>
              <a:t>- Modeling and Alignment solve different parts of the problem.</a:t>
            </a:r>
          </a:p>
          <a:p>
            <a:r>
              <a:rPr dirty="0"/>
              <a:t>- Modeling makes consequential engineering knowledge explicit while leaving irrelevant choices free.</a:t>
            </a:r>
          </a:p>
          <a:p>
            <a:r>
              <a:rPr dirty="0"/>
              <a:t>- Alignment decides which obligations have consequences in the engineered environment.</a:t>
            </a:r>
          </a:p>
          <a:p>
            <a:r>
              <a:rPr dirty="0"/>
              <a:t>- Then walk the reusable questions in order.</a:t>
            </a:r>
          </a:p>
          <a:p>
            <a:r>
              <a:rPr dirty="0"/>
              <a:t>- How can delegated work fail? Start with the failure model.</a:t>
            </a:r>
          </a:p>
          <a:p>
            <a:r>
              <a:rPr dirty="0"/>
              <a:t>- What must be true? State the obligation.</a:t>
            </a:r>
          </a:p>
          <a:p>
            <a:r>
              <a:rPr dirty="0"/>
              <a:t>- What evidence bears on it? Do not confuse activity with evidence.</a:t>
            </a:r>
          </a:p>
          <a:p>
            <a:r>
              <a:rPr dirty="0"/>
              <a:t>- Where can it be decided? Put the mechanism at a boundary with sufficient information.</a:t>
            </a:r>
          </a:p>
          <a:p>
            <a:r>
              <a:rPr dirty="0"/>
              <a:t>- How will it be evaluated? Identify the validator or equivalent judgment.</a:t>
            </a:r>
          </a:p>
          <a:p>
            <a:r>
              <a:rPr dirty="0"/>
              <a:t>- Should failure control what happens next? Decide the authority of the verdict.</a:t>
            </a:r>
          </a:p>
          <a:p>
            <a:r>
              <a:rPr dirty="0"/>
              <a:t>- That last question is what turns Validation into Alignment.</a:t>
            </a:r>
          </a:p>
          <a:p>
            <a:r>
              <a:rPr dirty="0"/>
              <a:t>- End there. Do not add another summary or slogan.</a:t>
            </a:r>
          </a:p>
          <a:p>
            <a:r>
              <a:rPr dirty="0"/>
              <a:t>ANIMATION</a:t>
            </a:r>
          </a:p>
          <a:p>
            <a:r>
              <a:rPr dirty="0"/>
              <a:t>- Reveal MODELING.</a:t>
            </a:r>
          </a:p>
          <a:p>
            <a:r>
              <a:rPr dirty="0"/>
              <a:t>- Reveal ALIGNMENT.</a:t>
            </a:r>
          </a:p>
          <a:p>
            <a:r>
              <a:rPr dirty="0"/>
              <a:t>- Reveal the reusable questions one at a time.</a:t>
            </a:r>
          </a:p>
          <a:p>
            <a:r>
              <a:rPr dirty="0"/>
              <a:t>- Leave the final question, "Should failure control what happens next?", as the last reveal and final image of the lecture.</a:t>
            </a:r>
          </a:p>
        </p:txBody>
      </p:sp>
      <p:sp>
        <p:nvSpPr>
          <p:cNvPr id="4" name="Slide Number Placeholder 3"/>
          <p:cNvSpPr>
            <a:spLocks noGrp="1"/>
          </p:cNvSpPr>
          <p:nvPr>
            <p:ph type="sldNum" sz="quarter" idx="5"/>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simple">
    <p:spTree>
      <p:nvGrpSpPr>
        <p:cNvPr id="1" name=""/>
        <p:cNvGrpSpPr/>
        <p:nvPr/>
      </p:nvGrpSpPr>
      <p:grpSpPr>
        <a:xfrm>
          <a:off x="0" y="0"/>
          <a:ext cx="0" cy="0"/>
          <a:chOff x="0" y="0"/>
          <a:chExt cx="0" cy="0"/>
        </a:xfrm>
      </p:grpSpPr>
      <p:sp>
        <p:nvSpPr>
          <p:cNvPr id="251918" name="Rectangle 14"/>
          <p:cNvSpPr>
            <a:spLocks noGrp="1" noChangeArrowheads="1"/>
          </p:cNvSpPr>
          <p:nvPr>
            <p:ph type="subTitle" idx="1"/>
          </p:nvPr>
        </p:nvSpPr>
        <p:spPr>
          <a:xfrm>
            <a:off x="1308100" y="3235325"/>
            <a:ext cx="6400800" cy="1881188"/>
          </a:xfrm>
        </p:spPr>
        <p:txBody>
          <a:bodyPr/>
          <a:lstStyle>
            <a:lvl1pPr marL="0" indent="0" algn="ctr">
              <a:buFont typeface="Times" pitchFamily="18" charset="0"/>
              <a:buNone/>
              <a:defRPr>
                <a:solidFill>
                  <a:srgbClr val="000000"/>
                </a:solidFill>
                <a:latin typeface="Calibri" panose="020F0502020204030204" pitchFamily="34" charset="0"/>
                <a:cs typeface="Calibri" panose="020F0502020204030204" pitchFamily="34" charset="0"/>
              </a:defRPr>
            </a:lvl1pPr>
          </a:lstStyle>
          <a:p>
            <a:r>
              <a:rPr lang="en-US" altLang="ko-KR" dirty="0"/>
              <a:t>Click to edit Master subtitle style</a:t>
            </a:r>
          </a:p>
        </p:txBody>
      </p:sp>
      <p:sp>
        <p:nvSpPr>
          <p:cNvPr id="251914" name="Rectangle 10"/>
          <p:cNvSpPr>
            <a:spLocks noGrp="1" noChangeArrowheads="1"/>
          </p:cNvSpPr>
          <p:nvPr>
            <p:ph type="ctrTitle" hasCustomPrompt="1"/>
          </p:nvPr>
        </p:nvSpPr>
        <p:spPr>
          <a:xfrm>
            <a:off x="1127125" y="2078038"/>
            <a:ext cx="7031038" cy="874712"/>
          </a:xfrm>
          <a:ln>
            <a:noFill/>
          </a:ln>
        </p:spPr>
        <p:txBody>
          <a:bodyPr/>
          <a:lstStyle>
            <a:lvl1pPr algn="ctr">
              <a:defRPr sz="3600" cap="none">
                <a:solidFill>
                  <a:srgbClr val="000000"/>
                </a:solidFill>
                <a:latin typeface="Calibri" panose="020F0502020204030204" pitchFamily="34" charset="0"/>
                <a:cs typeface="Calibri" panose="020F0502020204030204" pitchFamily="34" charset="0"/>
              </a:defRPr>
            </a:lvl1pPr>
          </a:lstStyle>
          <a:p>
            <a:r>
              <a:rPr lang="en-US" altLang="ko-KR" dirty="0"/>
              <a:t>Click to edit master title style</a:t>
            </a:r>
          </a:p>
        </p:txBody>
      </p:sp>
      <p:sp>
        <p:nvSpPr>
          <p:cNvPr id="8" name="Line 66">
            <a:extLst>
              <a:ext uri="{FF2B5EF4-FFF2-40B4-BE49-F238E27FC236}">
                <a16:creationId xmlns:a16="http://schemas.microsoft.com/office/drawing/2014/main" id="{9629C0A1-FA46-974B-8B59-DAFA34D587F5}"/>
              </a:ext>
            </a:extLst>
          </p:cNvPr>
          <p:cNvSpPr>
            <a:spLocks noChangeShapeType="1"/>
          </p:cNvSpPr>
          <p:nvPr userDrawn="1"/>
        </p:nvSpPr>
        <p:spPr bwMode="auto">
          <a:xfrm flipV="1">
            <a:off x="-16760" y="0"/>
            <a:ext cx="9144000" cy="0"/>
          </a:xfrm>
          <a:prstGeom prst="line">
            <a:avLst/>
          </a:prstGeom>
          <a:noFill/>
          <a:ln w="38100">
            <a:solidFill>
              <a:schemeClr val="accent1"/>
            </a:solidFill>
            <a:miter lim="800000"/>
            <a:headEnd/>
            <a:tailEnd/>
          </a:ln>
          <a:effectLst/>
        </p:spPr>
        <p:txBody>
          <a:bodyPr wrap="none"/>
          <a:lstStyle/>
          <a:p>
            <a:endParaRPr lang="ko-KR" altLang="en-US" dirty="0"/>
          </a:p>
        </p:txBody>
      </p:sp>
      <p:sp>
        <p:nvSpPr>
          <p:cNvPr id="11" name="Line 66">
            <a:extLst>
              <a:ext uri="{FF2B5EF4-FFF2-40B4-BE49-F238E27FC236}">
                <a16:creationId xmlns:a16="http://schemas.microsoft.com/office/drawing/2014/main" id="{F21F285B-3B58-4149-B959-9010CE636448}"/>
              </a:ext>
            </a:extLst>
          </p:cNvPr>
          <p:cNvSpPr>
            <a:spLocks noChangeShapeType="1"/>
          </p:cNvSpPr>
          <p:nvPr userDrawn="1"/>
        </p:nvSpPr>
        <p:spPr bwMode="auto">
          <a:xfrm flipV="1">
            <a:off x="0" y="6858000"/>
            <a:ext cx="9144000" cy="0"/>
          </a:xfrm>
          <a:prstGeom prst="line">
            <a:avLst/>
          </a:prstGeom>
          <a:noFill/>
          <a:ln w="38100">
            <a:solidFill>
              <a:schemeClr val="accent1"/>
            </a:solidFill>
            <a:miter lim="800000"/>
            <a:headEnd/>
            <a:tailEnd/>
          </a:ln>
          <a:effectLst/>
        </p:spPr>
        <p:txBody>
          <a:bodyPr wrap="none"/>
          <a:lstStyle/>
          <a:p>
            <a:endParaRPr lang="ko-KR" altLang="en-US" dirty="0"/>
          </a:p>
        </p:txBody>
      </p:sp>
      <p:sp>
        <p:nvSpPr>
          <p:cNvPr id="10" name="Slide Number Placeholder 4">
            <a:extLst>
              <a:ext uri="{FF2B5EF4-FFF2-40B4-BE49-F238E27FC236}">
                <a16:creationId xmlns:a16="http://schemas.microsoft.com/office/drawing/2014/main" id="{5F3C42A2-A875-7F49-9930-886B64F2621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pic>
        <p:nvPicPr>
          <p:cNvPr id="1026" name="Purdue CoBrand">
            <a:extLst>
              <a:ext uri="{FF2B5EF4-FFF2-40B4-BE49-F238E27FC236}">
                <a16:creationId xmlns:a16="http://schemas.microsoft.com/office/drawing/2014/main" id="{BCBD89D8-43BD-5D41-99C6-91B0B6A51904}"/>
              </a:ext>
            </a:extLst>
          </p:cNvPr>
          <p:cNvPicPr>
            <a:picLocks noChangeAspect="1"/>
          </p:cNvPicPr>
          <p:nvPr userDrawn="1"/>
        </p:nvPicPr>
        <p:blipFill>
          <a:blip r:embed="rId2"/>
          <a:stretch>
            <a:fillRect/>
          </a:stretch>
        </p:blipFill>
        <p:spPr>
          <a:xfrm>
            <a:off x="2097131" y="5715964"/>
            <a:ext cx="5091026" cy="542584"/>
          </a:xfrm>
          <a:prstGeom prst="rect">
            <a:avLst/>
          </a:prstGeom>
        </p:spPr>
      </p:pic>
    </p:spTree>
    <p:extLst>
      <p:ext uri="{BB962C8B-B14F-4D97-AF65-F5344CB8AC3E}">
        <p14:creationId xmlns:p14="http://schemas.microsoft.com/office/powerpoint/2010/main" val="42326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277148" y="1305004"/>
            <a:ext cx="8557768" cy="5166916"/>
          </a:xfrm>
        </p:spPr>
        <p:txBody>
          <a:bodyPr/>
          <a:lstStyle>
            <a:lvl2pPr>
              <a:defRPr/>
            </a:lvl2pPr>
            <a:lvl3pPr>
              <a:defRPr/>
            </a:lvl3pPr>
          </a:lstStyle>
          <a:p>
            <a:pPr lvl="0"/>
            <a:r>
              <a:rPr lang="en-US" altLang="ko-KR" dirty="0"/>
              <a:t>Words</a:t>
            </a:r>
            <a:endParaRPr lang="ko-KR" altLang="en-US" dirty="0"/>
          </a:p>
          <a:p>
            <a:pPr lvl="1"/>
            <a:r>
              <a:rPr lang="en-US" altLang="ko-KR" dirty="0"/>
              <a:t>Words</a:t>
            </a:r>
            <a:endParaRPr lang="ko-KR" altLang="en-US" dirty="0"/>
          </a:p>
          <a:p>
            <a:pPr lvl="2"/>
            <a:r>
              <a:rPr lang="en-US" altLang="ko-KR" dirty="0"/>
              <a:t>Words</a:t>
            </a:r>
          </a:p>
          <a:p>
            <a:pPr lvl="3"/>
            <a:r>
              <a:rPr lang="en-US" altLang="ko-KR" dirty="0"/>
              <a:t>Words</a:t>
            </a:r>
          </a:p>
          <a:p>
            <a:pPr lvl="4"/>
            <a:r>
              <a:rPr lang="en-US" altLang="ko-KR" dirty="0"/>
              <a:t>Words</a:t>
            </a:r>
            <a:endParaRPr lang="ko-KR" altLang="en-US" dirty="0"/>
          </a:p>
        </p:txBody>
      </p:sp>
      <p:sp>
        <p:nvSpPr>
          <p:cNvPr id="5" name="제목 1"/>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4" name="Line 66">
            <a:extLst>
              <a:ext uri="{FF2B5EF4-FFF2-40B4-BE49-F238E27FC236}">
                <a16:creationId xmlns:a16="http://schemas.microsoft.com/office/drawing/2014/main" id="{67B3E873-1394-3543-8BD2-2C910090ECBD}"/>
              </a:ext>
            </a:extLst>
          </p:cNvPr>
          <p:cNvSpPr>
            <a:spLocks noChangeShapeType="1"/>
          </p:cNvSpPr>
          <p:nvPr userDrawn="1"/>
        </p:nvSpPr>
        <p:spPr bwMode="auto">
          <a:xfrm flipV="1">
            <a:off x="277148" y="756603"/>
            <a:ext cx="8557769" cy="0"/>
          </a:xfrm>
          <a:prstGeom prst="line">
            <a:avLst/>
          </a:prstGeom>
          <a:noFill/>
          <a:ln w="38100">
            <a:solidFill>
              <a:schemeClr val="accent1"/>
            </a:solidFill>
            <a:miter lim="800000"/>
            <a:headEnd/>
            <a:tailEnd/>
          </a:ln>
          <a:effectLst/>
        </p:spPr>
        <p:txBody>
          <a:bodyPr wrap="none"/>
          <a:lstStyle/>
          <a:p>
            <a:endParaRPr lang="ko-KR" altLang="en-US" dirty="0"/>
          </a:p>
        </p:txBody>
      </p:sp>
      <p:sp>
        <p:nvSpPr>
          <p:cNvPr id="7" name="Slide Number Placeholder 4">
            <a:extLst>
              <a:ext uri="{FF2B5EF4-FFF2-40B4-BE49-F238E27FC236}">
                <a16:creationId xmlns:a16="http://schemas.microsoft.com/office/drawing/2014/main" id="{010635A2-0953-8C4C-807B-9F1EE80A1BF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3328718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3" name="내용 개체 틀 2"/>
          <p:cNvSpPr>
            <a:spLocks noGrp="1"/>
          </p:cNvSpPr>
          <p:nvPr>
            <p:ph sz="half" idx="1" hasCustomPrompt="1"/>
          </p:nvPr>
        </p:nvSpPr>
        <p:spPr>
          <a:xfrm>
            <a:off x="484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4" name="내용 개체 틀 3"/>
          <p:cNvSpPr>
            <a:spLocks noGrp="1"/>
          </p:cNvSpPr>
          <p:nvPr>
            <p:ph sz="half" idx="2" hasCustomPrompt="1"/>
          </p:nvPr>
        </p:nvSpPr>
        <p:spPr>
          <a:xfrm>
            <a:off x="4675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7" name="Line 66">
            <a:extLst>
              <a:ext uri="{FF2B5EF4-FFF2-40B4-BE49-F238E27FC236}">
                <a16:creationId xmlns:a16="http://schemas.microsoft.com/office/drawing/2014/main" id="{43238AEC-E676-EF48-A1EE-CE1856C5DB8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dirty="0"/>
          </a:p>
        </p:txBody>
      </p:sp>
      <p:sp>
        <p:nvSpPr>
          <p:cNvPr id="12" name="제목 1">
            <a:extLst>
              <a:ext uri="{FF2B5EF4-FFF2-40B4-BE49-F238E27FC236}">
                <a16:creationId xmlns:a16="http://schemas.microsoft.com/office/drawing/2014/main" id="{4EEA1B3E-FF6B-734D-830E-C9FC203C0A8A}"/>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9" name="Slide Number Placeholder 4">
            <a:extLst>
              <a:ext uri="{FF2B5EF4-FFF2-40B4-BE49-F238E27FC236}">
                <a16:creationId xmlns:a16="http://schemas.microsoft.com/office/drawing/2014/main" id="{3596EAF3-2266-1C40-896A-50BCE8F3A59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69469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685800" y="2747963"/>
            <a:ext cx="7772400" cy="1362075"/>
          </a:xfrm>
          <a:ln>
            <a:noFill/>
          </a:ln>
        </p:spPr>
        <p:txBody>
          <a:bodyPr anchor="t"/>
          <a:lstStyle>
            <a:lvl1pPr algn="ctr">
              <a:defRPr sz="4000" b="0" cap="none"/>
            </a:lvl1pPr>
          </a:lstStyle>
          <a:p>
            <a:r>
              <a:rPr lang="en-US" altLang="ko-KR" dirty="0"/>
              <a:t>Section heading</a:t>
            </a:r>
            <a:endParaRPr lang="ko-KR" altLang="en-US" dirty="0"/>
          </a:p>
        </p:txBody>
      </p:sp>
      <p:sp>
        <p:nvSpPr>
          <p:cNvPr id="5" name="Line 66">
            <a:extLst>
              <a:ext uri="{FF2B5EF4-FFF2-40B4-BE49-F238E27FC236}">
                <a16:creationId xmlns:a16="http://schemas.microsoft.com/office/drawing/2014/main" id="{5A7CBECB-F891-1E49-A038-D12E9EBD544E}"/>
              </a:ext>
            </a:extLst>
          </p:cNvPr>
          <p:cNvSpPr>
            <a:spLocks noChangeShapeType="1"/>
          </p:cNvSpPr>
          <p:nvPr userDrawn="1"/>
        </p:nvSpPr>
        <p:spPr bwMode="auto">
          <a:xfrm flipV="1">
            <a:off x="-57794" y="0"/>
            <a:ext cx="9259587" cy="0"/>
          </a:xfrm>
          <a:prstGeom prst="line">
            <a:avLst/>
          </a:prstGeom>
          <a:noFill/>
          <a:ln w="76200">
            <a:solidFill>
              <a:schemeClr val="accent1"/>
            </a:solidFill>
            <a:miter lim="800000"/>
            <a:headEnd/>
            <a:tailEnd/>
          </a:ln>
          <a:effectLst/>
        </p:spPr>
        <p:txBody>
          <a:bodyPr wrap="none"/>
          <a:lstStyle/>
          <a:p>
            <a:endParaRPr lang="ko-KR" altLang="en-US" dirty="0"/>
          </a:p>
        </p:txBody>
      </p:sp>
      <p:sp>
        <p:nvSpPr>
          <p:cNvPr id="6" name="Line 66">
            <a:extLst>
              <a:ext uri="{FF2B5EF4-FFF2-40B4-BE49-F238E27FC236}">
                <a16:creationId xmlns:a16="http://schemas.microsoft.com/office/drawing/2014/main" id="{A0F4931F-670B-5345-A445-E4A05AED83C7}"/>
              </a:ext>
            </a:extLst>
          </p:cNvPr>
          <p:cNvSpPr>
            <a:spLocks noChangeShapeType="1"/>
          </p:cNvSpPr>
          <p:nvPr userDrawn="1"/>
        </p:nvSpPr>
        <p:spPr bwMode="auto">
          <a:xfrm flipV="1">
            <a:off x="-78517" y="6858000"/>
            <a:ext cx="9259587" cy="0"/>
          </a:xfrm>
          <a:prstGeom prst="line">
            <a:avLst/>
          </a:prstGeom>
          <a:noFill/>
          <a:ln w="76200">
            <a:solidFill>
              <a:schemeClr val="accent1"/>
            </a:solidFill>
            <a:miter lim="800000"/>
            <a:headEnd/>
            <a:tailEnd/>
          </a:ln>
          <a:effectLst/>
        </p:spPr>
        <p:txBody>
          <a:bodyPr wrap="none"/>
          <a:lstStyle/>
          <a:p>
            <a:endParaRPr lang="ko-KR" altLang="en-US" dirty="0"/>
          </a:p>
        </p:txBody>
      </p:sp>
      <p:sp>
        <p:nvSpPr>
          <p:cNvPr id="8" name="Slide Number Placeholder 4">
            <a:extLst>
              <a:ext uri="{FF2B5EF4-FFF2-40B4-BE49-F238E27FC236}">
                <a16:creationId xmlns:a16="http://schemas.microsoft.com/office/drawing/2014/main" id="{8B85C08C-FD8D-C643-B13D-155D9A63D5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290925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content - titled">
    <p:spTree>
      <p:nvGrpSpPr>
        <p:cNvPr id="1" name=""/>
        <p:cNvGrpSpPr/>
        <p:nvPr/>
      </p:nvGrpSpPr>
      <p:grpSpPr>
        <a:xfrm>
          <a:off x="0" y="0"/>
          <a:ext cx="0" cy="0"/>
          <a:chOff x="0" y="0"/>
          <a:chExt cx="0" cy="0"/>
        </a:xfrm>
      </p:grpSpPr>
      <p:sp>
        <p:nvSpPr>
          <p:cNvPr id="3" name="텍스트 개체 틀 2"/>
          <p:cNvSpPr>
            <a:spLocks noGrp="1"/>
          </p:cNvSpPr>
          <p:nvPr>
            <p:ph type="body" idx="1" hasCustomPrompt="1"/>
          </p:nvPr>
        </p:nvSpPr>
        <p:spPr>
          <a:xfrm>
            <a:off x="457200" y="1258655"/>
            <a:ext cx="4040188"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Left title</a:t>
            </a:r>
            <a:endParaRPr lang="ko-KR" altLang="en-US" dirty="0"/>
          </a:p>
        </p:txBody>
      </p:sp>
      <p:sp>
        <p:nvSpPr>
          <p:cNvPr id="4" name="내용 개체 틀 3"/>
          <p:cNvSpPr>
            <a:spLocks noGrp="1"/>
          </p:cNvSpPr>
          <p:nvPr>
            <p:ph sz="half" idx="2" hasCustomPrompt="1"/>
          </p:nvPr>
        </p:nvSpPr>
        <p:spPr>
          <a:xfrm>
            <a:off x="457200" y="1898417"/>
            <a:ext cx="4040188"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5" name="텍스트 개체 틀 4"/>
          <p:cNvSpPr>
            <a:spLocks noGrp="1"/>
          </p:cNvSpPr>
          <p:nvPr>
            <p:ph type="body" sz="quarter" idx="3" hasCustomPrompt="1"/>
          </p:nvPr>
        </p:nvSpPr>
        <p:spPr>
          <a:xfrm>
            <a:off x="4645025" y="1258655"/>
            <a:ext cx="4041775"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Right title</a:t>
            </a:r>
            <a:endParaRPr lang="ko-KR" altLang="en-US" dirty="0"/>
          </a:p>
        </p:txBody>
      </p:sp>
      <p:sp>
        <p:nvSpPr>
          <p:cNvPr id="6" name="내용 개체 틀 5"/>
          <p:cNvSpPr>
            <a:spLocks noGrp="1"/>
          </p:cNvSpPr>
          <p:nvPr>
            <p:ph sz="quarter" idx="4" hasCustomPrompt="1"/>
          </p:nvPr>
        </p:nvSpPr>
        <p:spPr>
          <a:xfrm>
            <a:off x="4645025" y="1898417"/>
            <a:ext cx="4041775"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9" name="Line 66">
            <a:extLst>
              <a:ext uri="{FF2B5EF4-FFF2-40B4-BE49-F238E27FC236}">
                <a16:creationId xmlns:a16="http://schemas.microsoft.com/office/drawing/2014/main" id="{2473502F-33E0-294C-B0A7-D634CB78173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dirty="0"/>
          </a:p>
        </p:txBody>
      </p:sp>
      <p:sp>
        <p:nvSpPr>
          <p:cNvPr id="13" name="제목 1">
            <a:extLst>
              <a:ext uri="{FF2B5EF4-FFF2-40B4-BE49-F238E27FC236}">
                <a16:creationId xmlns:a16="http://schemas.microsoft.com/office/drawing/2014/main" id="{AA231EA3-1A2F-1844-B410-74339C343F3B}"/>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11" name="Slide Number Placeholder 4">
            <a:extLst>
              <a:ext uri="{FF2B5EF4-FFF2-40B4-BE49-F238E27FC236}">
                <a16:creationId xmlns:a16="http://schemas.microsoft.com/office/drawing/2014/main" id="{9B355AFC-141A-4E45-A581-13630ADD3A56}"/>
              </a:ext>
            </a:extLst>
          </p:cNvPr>
          <p:cNvSpPr>
            <a:spLocks noGrp="1"/>
          </p:cNvSpPr>
          <p:nvPr>
            <p:ph type="sldNum" sz="quarter" idx="11"/>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7216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border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dirty="0"/>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dirty="0"/>
          </a:p>
        </p:txBody>
      </p:sp>
      <p:sp>
        <p:nvSpPr>
          <p:cNvPr id="7" name="Slide Number Placeholder 4">
            <a:extLst>
              <a:ext uri="{FF2B5EF4-FFF2-40B4-BE49-F238E27FC236}">
                <a16:creationId xmlns:a16="http://schemas.microsoft.com/office/drawing/2014/main" id="{6ABDBE64-F9E8-B742-A7A4-414B9EF73E5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173529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dirty="0"/>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dirty="0"/>
          </a:p>
        </p:txBody>
      </p:sp>
      <p:sp>
        <p:nvSpPr>
          <p:cNvPr id="5" name="그림 개체 틀 2">
            <a:extLst>
              <a:ext uri="{FF2B5EF4-FFF2-40B4-BE49-F238E27FC236}">
                <a16:creationId xmlns:a16="http://schemas.microsoft.com/office/drawing/2014/main" id="{672F7B82-6823-A344-B297-9A5CC48E1F13}"/>
              </a:ext>
            </a:extLst>
          </p:cNvPr>
          <p:cNvSpPr>
            <a:spLocks noGrp="1"/>
          </p:cNvSpPr>
          <p:nvPr>
            <p:ph type="pic" idx="1"/>
          </p:nvPr>
        </p:nvSpPr>
        <p:spPr>
          <a:xfrm>
            <a:off x="877888"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7" name="그림 개체 틀 2">
            <a:extLst>
              <a:ext uri="{FF2B5EF4-FFF2-40B4-BE49-F238E27FC236}">
                <a16:creationId xmlns:a16="http://schemas.microsoft.com/office/drawing/2014/main" id="{07CA502D-41E1-4240-B817-57AFD70BC6F0}"/>
              </a:ext>
            </a:extLst>
          </p:cNvPr>
          <p:cNvSpPr>
            <a:spLocks noGrp="1"/>
          </p:cNvSpPr>
          <p:nvPr>
            <p:ph type="pic" idx="10"/>
          </p:nvPr>
        </p:nvSpPr>
        <p:spPr>
          <a:xfrm>
            <a:off x="5204723"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12" name="그림 개체 틀 2">
            <a:extLst>
              <a:ext uri="{FF2B5EF4-FFF2-40B4-BE49-F238E27FC236}">
                <a16:creationId xmlns:a16="http://schemas.microsoft.com/office/drawing/2014/main" id="{D1C72364-3DC9-604F-9514-883DF7EEBE18}"/>
              </a:ext>
            </a:extLst>
          </p:cNvPr>
          <p:cNvSpPr>
            <a:spLocks noGrp="1"/>
          </p:cNvSpPr>
          <p:nvPr>
            <p:ph type="pic" idx="11"/>
          </p:nvPr>
        </p:nvSpPr>
        <p:spPr>
          <a:xfrm>
            <a:off x="877887" y="3596647"/>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16" name="그림 개체 틀 2">
            <a:extLst>
              <a:ext uri="{FF2B5EF4-FFF2-40B4-BE49-F238E27FC236}">
                <a16:creationId xmlns:a16="http://schemas.microsoft.com/office/drawing/2014/main" id="{4193784B-AAFC-0447-AC84-915471C69183}"/>
              </a:ext>
            </a:extLst>
          </p:cNvPr>
          <p:cNvSpPr>
            <a:spLocks noGrp="1"/>
          </p:cNvSpPr>
          <p:nvPr>
            <p:ph type="pic" idx="12"/>
          </p:nvPr>
        </p:nvSpPr>
        <p:spPr>
          <a:xfrm>
            <a:off x="5204723" y="3616525"/>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32" name="Text Placeholder 31">
            <a:extLst>
              <a:ext uri="{FF2B5EF4-FFF2-40B4-BE49-F238E27FC236}">
                <a16:creationId xmlns:a16="http://schemas.microsoft.com/office/drawing/2014/main" id="{4036BF46-3CC3-FB43-A785-15DF5595B707}"/>
              </a:ext>
            </a:extLst>
          </p:cNvPr>
          <p:cNvSpPr>
            <a:spLocks noGrp="1"/>
          </p:cNvSpPr>
          <p:nvPr>
            <p:ph type="body" sz="quarter" idx="13" hasCustomPrompt="1"/>
          </p:nvPr>
        </p:nvSpPr>
        <p:spPr>
          <a:xfrm>
            <a:off x="877819" y="213987"/>
            <a:ext cx="3136900" cy="550603"/>
          </a:xfrm>
        </p:spPr>
        <p:txBody>
          <a:bodyPr/>
          <a:lstStyle>
            <a:lvl1pPr marL="0" indent="0" algn="ctr">
              <a:buNone/>
              <a:defRPr sz="3200"/>
            </a:lvl1pPr>
          </a:lstStyle>
          <a:p>
            <a:pPr lvl="0"/>
            <a:r>
              <a:rPr lang="en-US" dirty="0"/>
              <a:t>Title</a:t>
            </a:r>
          </a:p>
        </p:txBody>
      </p:sp>
      <p:sp>
        <p:nvSpPr>
          <p:cNvPr id="36" name="Text Placeholder 31">
            <a:extLst>
              <a:ext uri="{FF2B5EF4-FFF2-40B4-BE49-F238E27FC236}">
                <a16:creationId xmlns:a16="http://schemas.microsoft.com/office/drawing/2014/main" id="{8484378F-A4EB-7845-937E-05F967178942}"/>
              </a:ext>
            </a:extLst>
          </p:cNvPr>
          <p:cNvSpPr>
            <a:spLocks noGrp="1"/>
          </p:cNvSpPr>
          <p:nvPr>
            <p:ph type="body" sz="quarter" idx="14" hasCustomPrompt="1"/>
          </p:nvPr>
        </p:nvSpPr>
        <p:spPr>
          <a:xfrm>
            <a:off x="5205344" y="213987"/>
            <a:ext cx="3136900" cy="550603"/>
          </a:xfrm>
        </p:spPr>
        <p:txBody>
          <a:bodyPr/>
          <a:lstStyle>
            <a:lvl1pPr marL="0" indent="0" algn="ctr">
              <a:buNone/>
              <a:defRPr sz="3200"/>
            </a:lvl1pPr>
          </a:lstStyle>
          <a:p>
            <a:pPr lvl="0"/>
            <a:r>
              <a:rPr lang="en-US" dirty="0"/>
              <a:t>Title</a:t>
            </a:r>
          </a:p>
        </p:txBody>
      </p:sp>
      <p:sp>
        <p:nvSpPr>
          <p:cNvPr id="37" name="Text Placeholder 31">
            <a:extLst>
              <a:ext uri="{FF2B5EF4-FFF2-40B4-BE49-F238E27FC236}">
                <a16:creationId xmlns:a16="http://schemas.microsoft.com/office/drawing/2014/main" id="{1EB6C479-EE50-B041-BED8-613EFA5D95F7}"/>
              </a:ext>
            </a:extLst>
          </p:cNvPr>
          <p:cNvSpPr>
            <a:spLocks noGrp="1"/>
          </p:cNvSpPr>
          <p:nvPr>
            <p:ph type="body" sz="quarter" idx="15" hasCustomPrompt="1"/>
          </p:nvPr>
        </p:nvSpPr>
        <p:spPr>
          <a:xfrm>
            <a:off x="877819" y="6093410"/>
            <a:ext cx="3136900" cy="550603"/>
          </a:xfrm>
        </p:spPr>
        <p:txBody>
          <a:bodyPr/>
          <a:lstStyle>
            <a:lvl1pPr marL="0" indent="0" algn="ctr">
              <a:buNone/>
              <a:defRPr sz="3200"/>
            </a:lvl1pPr>
          </a:lstStyle>
          <a:p>
            <a:pPr lvl="0"/>
            <a:r>
              <a:rPr lang="en-US" dirty="0"/>
              <a:t>Title</a:t>
            </a:r>
          </a:p>
        </p:txBody>
      </p:sp>
      <p:sp>
        <p:nvSpPr>
          <p:cNvPr id="38" name="Text Placeholder 31">
            <a:extLst>
              <a:ext uri="{FF2B5EF4-FFF2-40B4-BE49-F238E27FC236}">
                <a16:creationId xmlns:a16="http://schemas.microsoft.com/office/drawing/2014/main" id="{7D0CA80B-F16F-FF48-80A3-27652129D326}"/>
              </a:ext>
            </a:extLst>
          </p:cNvPr>
          <p:cNvSpPr>
            <a:spLocks noGrp="1"/>
          </p:cNvSpPr>
          <p:nvPr>
            <p:ph type="body" sz="quarter" idx="16" hasCustomPrompt="1"/>
          </p:nvPr>
        </p:nvSpPr>
        <p:spPr>
          <a:xfrm>
            <a:off x="5205344" y="6093410"/>
            <a:ext cx="3136900" cy="550603"/>
          </a:xfrm>
        </p:spPr>
        <p:txBody>
          <a:bodyPr/>
          <a:lstStyle>
            <a:lvl1pPr marL="0" indent="0" algn="ctr">
              <a:buNone/>
              <a:defRPr sz="3200"/>
            </a:lvl1pPr>
          </a:lstStyle>
          <a:p>
            <a:pPr lvl="0"/>
            <a:r>
              <a:rPr lang="en-US" dirty="0"/>
              <a:t>Title</a:t>
            </a:r>
          </a:p>
        </p:txBody>
      </p:sp>
      <p:sp>
        <p:nvSpPr>
          <p:cNvPr id="14" name="Slide Number Placeholder 4">
            <a:extLst>
              <a:ext uri="{FF2B5EF4-FFF2-40B4-BE49-F238E27FC236}">
                <a16:creationId xmlns:a16="http://schemas.microsoft.com/office/drawing/2014/main" id="{A66D64DC-EDD3-FD46-B93B-F8B818A43FD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282239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lstStyle>
            <a:lvl1pPr algn="l">
              <a:defRPr sz="2000" b="1">
                <a:latin typeface="Calibri" panose="020F0502020204030204" pitchFamily="34" charset="0"/>
                <a:cs typeface="Calibri" panose="020F0502020204030204" pitchFamily="34" charset="0"/>
              </a:defRPr>
            </a:lvl1pPr>
          </a:lstStyle>
          <a:p>
            <a:r>
              <a:rPr lang="en-US" altLang="ko-KR" dirty="0"/>
              <a:t>Title</a:t>
            </a:r>
            <a:endParaRPr lang="ko-KR" altLang="en-US" dirty="0"/>
          </a:p>
        </p:txBody>
      </p:sp>
      <p:sp>
        <p:nvSpPr>
          <p:cNvPr id="3" name="그림 개체 틀 2"/>
          <p:cNvSpPr>
            <a:spLocks noGrp="1"/>
          </p:cNvSpPr>
          <p:nvPr>
            <p:ph type="pic" idx="1"/>
          </p:nvPr>
        </p:nvSpPr>
        <p:spPr>
          <a:xfrm>
            <a:off x="1792288" y="612775"/>
            <a:ext cx="5486400" cy="4114800"/>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dirty="0"/>
              <a:t>Remarks</a:t>
            </a:r>
            <a:endParaRPr lang="ko-KR" altLang="en-US" dirty="0"/>
          </a:p>
        </p:txBody>
      </p:sp>
      <p:sp>
        <p:nvSpPr>
          <p:cNvPr id="7" name="Line 66">
            <a:extLst>
              <a:ext uri="{FF2B5EF4-FFF2-40B4-BE49-F238E27FC236}">
                <a16:creationId xmlns:a16="http://schemas.microsoft.com/office/drawing/2014/main" id="{00379C94-9660-514E-8573-54286DE89411}"/>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dirty="0"/>
          </a:p>
        </p:txBody>
      </p:sp>
      <p:sp>
        <p:nvSpPr>
          <p:cNvPr id="8" name="Line 66">
            <a:extLst>
              <a:ext uri="{FF2B5EF4-FFF2-40B4-BE49-F238E27FC236}">
                <a16:creationId xmlns:a16="http://schemas.microsoft.com/office/drawing/2014/main" id="{D15DDF22-1F41-F644-A1F1-7ADD56BDE3A3}"/>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dirty="0"/>
          </a:p>
        </p:txBody>
      </p:sp>
      <p:sp>
        <p:nvSpPr>
          <p:cNvPr id="11" name="Slide Number Placeholder 4">
            <a:extLst>
              <a:ext uri="{FF2B5EF4-FFF2-40B4-BE49-F238E27FC236}">
                <a16:creationId xmlns:a16="http://schemas.microsoft.com/office/drawing/2014/main" id="{68A78BD7-835C-4B42-B0A0-24D4E1AA390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669961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ribu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3A8F23-A2CA-264E-8907-B0144A7D91AF}"/>
              </a:ext>
            </a:extLst>
          </p:cNvPr>
          <p:cNvSpPr>
            <a:spLocks noGrp="1"/>
          </p:cNvSpPr>
          <p:nvPr>
            <p:ph type="body" sz="quarter" idx="10" hasCustomPrompt="1"/>
          </p:nvPr>
        </p:nvSpPr>
        <p:spPr>
          <a:xfrm>
            <a:off x="595200" y="106023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1</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5" name="Line 66">
            <a:extLst>
              <a:ext uri="{FF2B5EF4-FFF2-40B4-BE49-F238E27FC236}">
                <a16:creationId xmlns:a16="http://schemas.microsoft.com/office/drawing/2014/main" id="{86516E46-FEB4-8747-ABDB-067B42ABF68D}"/>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dirty="0"/>
          </a:p>
        </p:txBody>
      </p:sp>
      <p:sp>
        <p:nvSpPr>
          <p:cNvPr id="8" name="Picture Placeholder 7">
            <a:extLst>
              <a:ext uri="{FF2B5EF4-FFF2-40B4-BE49-F238E27FC236}">
                <a16:creationId xmlns:a16="http://schemas.microsoft.com/office/drawing/2014/main" id="{21898EFD-2916-7E45-875E-EDC4A17C4091}"/>
              </a:ext>
            </a:extLst>
          </p:cNvPr>
          <p:cNvSpPr>
            <a:spLocks noGrp="1"/>
          </p:cNvSpPr>
          <p:nvPr>
            <p:ph type="pic" sz="quarter" idx="11"/>
          </p:nvPr>
        </p:nvSpPr>
        <p:spPr>
          <a:xfrm>
            <a:off x="1761066" y="1749288"/>
            <a:ext cx="1456267" cy="914400"/>
          </a:xfrm>
        </p:spPr>
        <p:txBody>
          <a:bodyPr/>
          <a:lstStyle/>
          <a:p>
            <a:endParaRPr lang="en-US" dirty="0"/>
          </a:p>
        </p:txBody>
      </p:sp>
      <p:sp>
        <p:nvSpPr>
          <p:cNvPr id="9" name="Picture Placeholder 7">
            <a:extLst>
              <a:ext uri="{FF2B5EF4-FFF2-40B4-BE49-F238E27FC236}">
                <a16:creationId xmlns:a16="http://schemas.microsoft.com/office/drawing/2014/main" id="{1F72ABDE-5179-AD48-8D9D-B12289E15BEC}"/>
              </a:ext>
            </a:extLst>
          </p:cNvPr>
          <p:cNvSpPr>
            <a:spLocks noGrp="1"/>
          </p:cNvSpPr>
          <p:nvPr>
            <p:ph type="pic" sz="quarter" idx="12"/>
          </p:nvPr>
        </p:nvSpPr>
        <p:spPr>
          <a:xfrm>
            <a:off x="3843866" y="1749288"/>
            <a:ext cx="1456267" cy="914400"/>
          </a:xfrm>
        </p:spPr>
        <p:txBody>
          <a:bodyPr/>
          <a:lstStyle/>
          <a:p>
            <a:endParaRPr lang="en-US" dirty="0"/>
          </a:p>
        </p:txBody>
      </p:sp>
      <p:sp>
        <p:nvSpPr>
          <p:cNvPr id="22" name="Text Placeholder 3">
            <a:extLst>
              <a:ext uri="{FF2B5EF4-FFF2-40B4-BE49-F238E27FC236}">
                <a16:creationId xmlns:a16="http://schemas.microsoft.com/office/drawing/2014/main" id="{B91A572F-A890-4245-9D69-1E7986ADF746}"/>
              </a:ext>
            </a:extLst>
          </p:cNvPr>
          <p:cNvSpPr>
            <a:spLocks noGrp="1"/>
          </p:cNvSpPr>
          <p:nvPr>
            <p:ph type="body" sz="quarter" idx="13" hasCustomPrompt="1"/>
          </p:nvPr>
        </p:nvSpPr>
        <p:spPr>
          <a:xfrm>
            <a:off x="595200" y="312988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2</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23" name="Picture Placeholder 7">
            <a:extLst>
              <a:ext uri="{FF2B5EF4-FFF2-40B4-BE49-F238E27FC236}">
                <a16:creationId xmlns:a16="http://schemas.microsoft.com/office/drawing/2014/main" id="{15D737B2-4D4D-4242-8E23-8DE607338BCE}"/>
              </a:ext>
            </a:extLst>
          </p:cNvPr>
          <p:cNvSpPr>
            <a:spLocks noGrp="1"/>
          </p:cNvSpPr>
          <p:nvPr>
            <p:ph type="pic" sz="quarter" idx="14"/>
          </p:nvPr>
        </p:nvSpPr>
        <p:spPr>
          <a:xfrm>
            <a:off x="1761066" y="3818938"/>
            <a:ext cx="1456267" cy="914400"/>
          </a:xfrm>
        </p:spPr>
        <p:txBody>
          <a:bodyPr/>
          <a:lstStyle/>
          <a:p>
            <a:endParaRPr lang="en-US" dirty="0"/>
          </a:p>
        </p:txBody>
      </p:sp>
      <p:sp>
        <p:nvSpPr>
          <p:cNvPr id="24" name="Picture Placeholder 7">
            <a:extLst>
              <a:ext uri="{FF2B5EF4-FFF2-40B4-BE49-F238E27FC236}">
                <a16:creationId xmlns:a16="http://schemas.microsoft.com/office/drawing/2014/main" id="{96C1B088-3A02-5945-975E-54F1F9D0E5EF}"/>
              </a:ext>
            </a:extLst>
          </p:cNvPr>
          <p:cNvSpPr>
            <a:spLocks noGrp="1"/>
          </p:cNvSpPr>
          <p:nvPr>
            <p:ph type="pic" sz="quarter" idx="15"/>
          </p:nvPr>
        </p:nvSpPr>
        <p:spPr>
          <a:xfrm>
            <a:off x="3843866" y="3818938"/>
            <a:ext cx="1456267" cy="914400"/>
          </a:xfrm>
        </p:spPr>
        <p:txBody>
          <a:bodyPr/>
          <a:lstStyle/>
          <a:p>
            <a:endParaRPr lang="en-US" dirty="0"/>
          </a:p>
        </p:txBody>
      </p:sp>
      <p:sp>
        <p:nvSpPr>
          <p:cNvPr id="11" name="제목 1">
            <a:extLst>
              <a:ext uri="{FF2B5EF4-FFF2-40B4-BE49-F238E27FC236}">
                <a16:creationId xmlns:a16="http://schemas.microsoft.com/office/drawing/2014/main" id="{763F7E14-41AB-9449-929A-4F43668AF032}"/>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Summary of contributions</a:t>
            </a:r>
            <a:endParaRPr lang="ko-KR" altLang="en-US" dirty="0"/>
          </a:p>
        </p:txBody>
      </p:sp>
      <p:sp>
        <p:nvSpPr>
          <p:cNvPr id="13" name="Slide Number Placeholder 4">
            <a:extLst>
              <a:ext uri="{FF2B5EF4-FFF2-40B4-BE49-F238E27FC236}">
                <a16:creationId xmlns:a16="http://schemas.microsoft.com/office/drawing/2014/main" id="{218A7F7C-A154-3640-88AE-9E855B94CC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262595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close up of a sign&#10;&#10;Description automatically generated">
            <a:extLst>
              <a:ext uri="{FF2B5EF4-FFF2-40B4-BE49-F238E27FC236}">
                <a16:creationId xmlns:a16="http://schemas.microsoft.com/office/drawing/2014/main" id="{C6965342-B6F4-4E4D-AE27-465DB42B2B52}"/>
              </a:ext>
            </a:extLst>
          </p:cNvPr>
          <p:cNvPicPr>
            <a:picLocks noChangeAspect="1"/>
          </p:cNvPicPr>
          <p:nvPr userDrawn="1"/>
        </p:nvPicPr>
        <p:blipFill>
          <a:blip r:embed="rId11"/>
          <a:stretch>
            <a:fillRect/>
          </a:stretch>
        </p:blipFill>
        <p:spPr>
          <a:xfrm>
            <a:off x="8746670" y="6562249"/>
            <a:ext cx="292555" cy="156273"/>
          </a:xfrm>
          <a:prstGeom prst="rect">
            <a:avLst/>
          </a:prstGeom>
        </p:spPr>
      </p:pic>
      <p:sp>
        <p:nvSpPr>
          <p:cNvPr id="5" name="Slide Number Placeholder 4">
            <a:extLst>
              <a:ext uri="{FF2B5EF4-FFF2-40B4-BE49-F238E27FC236}">
                <a16:creationId xmlns:a16="http://schemas.microsoft.com/office/drawing/2014/main" id="{00ABD288-7B20-F443-BAE8-CBAAD13A464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400">
                <a:solidFill>
                  <a:srgbClr val="555960"/>
                </a:solidFill>
              </a:defRPr>
            </a:lvl1pPr>
          </a:lstStyle>
          <a:p>
            <a:fld id="{B7EB45DA-9A0D-DC49-8E02-F30A5DDC21C3}" type="slidenum">
              <a:rPr/>
              <a:t>‹#›</a:t>
            </a:fld>
            <a:endParaRPr lang="en-US" dirty="0"/>
          </a:p>
        </p:txBody>
      </p: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Lst>
  <p:hf hdr="0" dt="0"/>
  <p:txStyles>
    <p:titleStyle>
      <a:lvl1pPr algn="ctr" defTabSz="914400" rtl="0" eaLnBrk="1" latinLnBrk="0" hangingPunct="1">
        <a:lnSpc>
          <a:spcPct val="90000"/>
        </a:lnSpc>
        <a:spcBef>
          <a:spcPct val="0"/>
        </a:spcBef>
        <a:buNone/>
        <a:defRPr sz="2600" kern="1200" cap="none" spc="200" baseline="0">
          <a:solidFill>
            <a:srgbClr val="262626"/>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orient="horz" pos="4056">
          <p15:clr>
            <a:srgbClr val="F26B43"/>
          </p15:clr>
        </p15:guide>
        <p15:guide id="4" orient="horz" pos="39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p:txBody>
          <a:bodyPr/>
          <a:lstStyle/>
          <a:p>
            <a:fld id="{B7EB45DA-9A0D-DC49-8E02-F30A5DDC21C3}" type="slidenum">
              <a:rPr lang="en-US" smtClean="0"/>
              <a:t>1</a:t>
            </a:fld>
            <a:endParaRPr lang="en-US" dirty="0"/>
          </a:p>
        </p:txBody>
      </p:sp>
      <p:sp>
        <p:nvSpPr>
          <p:cNvPr id="5" name="Title 2">
            <a:extLst>
              <a:ext uri="{FF2B5EF4-FFF2-40B4-BE49-F238E27FC236}">
                <a16:creationId xmlns:a16="http://schemas.microsoft.com/office/drawing/2014/main" id="{DD7291C3-5AE9-477A-3F39-34A06A62D99C}"/>
              </a:ext>
            </a:extLst>
          </p:cNvPr>
          <p:cNvSpPr txBox="1">
            <a:spLocks/>
          </p:cNvSpPr>
          <p:nvPr/>
        </p:nvSpPr>
        <p:spPr bwMode="black">
          <a:xfrm>
            <a:off x="439339" y="565149"/>
            <a:ext cx="8265319" cy="1195411"/>
          </a:xfrm>
          <a:prstGeom prst="rect">
            <a:avLst/>
          </a:prstGeom>
          <a:solidFill>
            <a:srgbClr val="FFFFFF"/>
          </a:solid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3600" kern="1200" cap="none" spc="200" baseline="0">
                <a:solidFill>
                  <a:srgbClr val="000000"/>
                </a:solidFill>
                <a:latin typeface="Calibri" panose="020F0502020204030204" pitchFamily="34" charset="0"/>
                <a:ea typeface="+mj-ea"/>
                <a:cs typeface="Calibri" panose="020F0502020204030204" pitchFamily="34" charset="0"/>
              </a:defRPr>
            </a:lvl1pPr>
          </a:lstStyle>
          <a:p>
            <a:r>
              <a:rPr lang="en-US" sz="2000" i="1" dirty="0"/>
              <a:t>Software Engineering</a:t>
            </a:r>
            <a:br>
              <a:rPr lang="en-US" sz="2000" i="1" dirty="0"/>
            </a:br>
            <a:br>
              <a:rPr lang="en-US" sz="2000" i="1" dirty="0"/>
            </a:br>
            <a:r>
              <a:rPr lang="en-US" sz="2000" i="1" dirty="0"/>
              <a:t>ECE 30861 / CSCI 45000</a:t>
            </a:r>
          </a:p>
        </p:txBody>
      </p:sp>
      <p:sp>
        <p:nvSpPr>
          <p:cNvPr id="6" name="TitleBlock"/>
          <p:cNvSpPr txBox="1"/>
          <p:nvPr/>
        </p:nvSpPr>
        <p:spPr>
          <a:xfrm>
            <a:off x="224026" y="1760560"/>
            <a:ext cx="8695944" cy="2148840"/>
          </a:xfrm>
          <a:prstGeom prst="rect">
            <a:avLst/>
          </a:prstGeom>
          <a:noFill/>
        </p:spPr>
        <p:txBody>
          <a:bodyPr wrap="square" anchor="t">
            <a:spAutoFit/>
          </a:bodyPr>
          <a:lstStyle/>
          <a:p>
            <a:pPr algn="ctr"/>
            <a:r>
              <a:rPr sz="4000" b="1" i="0" dirty="0">
                <a:solidFill>
                  <a:srgbClr val="000000"/>
                </a:solidFill>
              </a:rPr>
              <a:t>Alignment</a:t>
            </a:r>
          </a:p>
          <a:p>
            <a:pPr algn="ctr">
              <a:spcBef>
                <a:spcPts val="1000"/>
              </a:spcBef>
            </a:pPr>
            <a:r>
              <a:rPr sz="2300" b="0" i="1" dirty="0">
                <a:solidFill>
                  <a:srgbClr val="8E6F3E"/>
                </a:solidFill>
              </a:rPr>
              <a:t>How do you know whether an agent</a:t>
            </a:r>
          </a:p>
          <a:p>
            <a:pPr algn="ctr"/>
            <a:r>
              <a:rPr sz="2300" b="0" i="1" dirty="0">
                <a:solidFill>
                  <a:srgbClr val="8E6F3E"/>
                </a:solidFill>
              </a:rPr>
              <a:t>is doing what you want?</a:t>
            </a:r>
          </a:p>
          <a:p>
            <a:pPr algn="ctr">
              <a:spcBef>
                <a:spcPts val="1000"/>
              </a:spcBef>
            </a:pPr>
            <a:r>
              <a:rPr sz="2000" b="0" i="1" dirty="0">
                <a:solidFill>
                  <a:srgbClr val="000000"/>
                </a:solidFill>
              </a:rPr>
              <a:t>Prof. James C. Davis</a:t>
            </a:r>
          </a:p>
          <a:p>
            <a:pPr algn="ctr"/>
            <a:r>
              <a:rPr sz="2000" b="0" i="1" dirty="0">
                <a:solidFill>
                  <a:srgbClr val="000000"/>
                </a:solidFill>
              </a:rPr>
              <a:t>Prof. Steve France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r>
              <a:rPr sz="2400" b="0" dirty="0">
                <a:solidFill>
                  <a:srgbClr val="000000"/>
                </a:solidFill>
              </a:rPr>
              <a:t>The Master Equation: Alignment adds a check</a:t>
            </a:r>
          </a:p>
        </p:txBody>
      </p:sp>
      <p:sp>
        <p:nvSpPr>
          <p:cNvPr id="3" name="Slide Number Placeholder 2"/>
          <p:cNvSpPr>
            <a:spLocks noGrp="1"/>
          </p:cNvSpPr>
          <p:nvPr>
            <p:ph type="sldNum" sz="quarter" idx="4"/>
          </p:nvPr>
        </p:nvSpPr>
        <p:spPr/>
        <p:txBody>
          <a:bodyPr/>
          <a:lstStyle/>
          <a:p>
            <a:fld id="{B7EB45DA-9A0D-DC49-8E02-F30A5DDC21C3}" type="slidenum">
              <a:rPr lang="en-US" smtClean="0"/>
              <a:t>2</a:t>
            </a:fld>
            <a:endParaRPr lang="en-US" dirty="0"/>
          </a:p>
        </p:txBody>
      </p:sp>
      <p:sp>
        <p:nvSpPr>
          <p:cNvPr id="4" name="EqBox"/>
          <p:cNvSpPr txBox="1"/>
          <p:nvPr/>
        </p:nvSpPr>
        <p:spPr>
          <a:xfrm>
            <a:off x="274320" y="804672"/>
            <a:ext cx="8595360" cy="411480"/>
          </a:xfrm>
          <a:prstGeom prst="rect">
            <a:avLst/>
          </a:prstGeom>
          <a:noFill/>
          <a:ln>
            <a:noFill/>
          </a:ln>
        </p:spPr>
        <p:txBody>
          <a:bodyPr wrap="square" lIns="0" tIns="0" rIns="0" bIns="0" anchor="ctr"/>
          <a:lstStyle/>
          <a:p>
            <a:pPr algn="ctr">
              <a:spcAft>
                <a:spcPts val="0"/>
              </a:spcAft>
              <a:buNone/>
            </a:pPr>
            <a:r>
              <a:rPr lang="en-US" sz="2200" b="0" i="1" dirty="0" err="1">
                <a:solidFill>
                  <a:srgbClr val="5C4826"/>
                </a:solidFill>
              </a:rPr>
              <a:t>p</a:t>
            </a:r>
            <a:r>
              <a:rPr lang="en-US" sz="2200" b="0" i="1" baseline="-25000" dirty="0" err="1">
                <a:solidFill>
                  <a:srgbClr val="5C4826"/>
                </a:solidFill>
              </a:rPr>
              <a:t>R</a:t>
            </a:r>
            <a:r>
              <a:rPr lang="en-US" sz="2200" b="0" i="1" dirty="0">
                <a:solidFill>
                  <a:srgbClr val="5C4826"/>
                </a:solidFill>
              </a:rPr>
              <a:t> = P(E | R) · P(I | E, R) · P(L | I, E, R)</a:t>
            </a:r>
          </a:p>
        </p:txBody>
      </p:sp>
      <p:pic>
        <p:nvPicPr>
          <p:cNvPr id="5" name="BandCheckFigure" descr="production-band-with-check-deck.png"/>
          <p:cNvPicPr>
            <a:picLocks noChangeAspect="1"/>
          </p:cNvPicPr>
          <p:nvPr/>
        </p:nvPicPr>
        <p:blipFill>
          <a:blip r:embed="rId3"/>
          <a:stretch>
            <a:fillRect/>
          </a:stretch>
        </p:blipFill>
        <p:spPr>
          <a:xfrm>
            <a:off x="685800" y="1280160"/>
            <a:ext cx="7315200" cy="4216400"/>
          </a:xfrm>
          <a:prstGeom prst="rect">
            <a:avLst/>
          </a:prstGeom>
        </p:spPr>
      </p:pic>
      <p:sp>
        <p:nvSpPr>
          <p:cNvPr id="7" name="Annotation-modeling"/>
          <p:cNvSpPr txBox="1"/>
          <p:nvPr/>
        </p:nvSpPr>
        <p:spPr>
          <a:xfrm>
            <a:off x="274320" y="5559552"/>
            <a:ext cx="7818120" cy="585216"/>
          </a:xfrm>
          <a:prstGeom prst="rect">
            <a:avLst/>
          </a:prstGeom>
          <a:noFill/>
        </p:spPr>
        <p:txBody>
          <a:bodyPr wrap="square" lIns="0" tIns="0" rIns="0" bIns="0">
            <a:spAutoFit/>
          </a:bodyPr>
          <a:lstStyle/>
          <a:p>
            <a:r>
              <a:rPr sz="2000" b="1" i="0">
                <a:solidFill>
                  <a:srgbClr val="5C4826"/>
                </a:solidFill>
              </a:rPr>
              <a:t>Modeling</a:t>
            </a:r>
            <a:r>
              <a:rPr sz="2000" b="0" i="0">
                <a:solidFill>
                  <a:srgbClr val="5C4826"/>
                </a:solidFill>
              </a:rPr>
              <a:t> raises the probability of a correct realization by improving what is represented and interpreted.</a:t>
            </a:r>
          </a:p>
        </p:txBody>
      </p:sp>
      <p:sp>
        <p:nvSpPr>
          <p:cNvPr id="8" name="Annotation-alignment"/>
          <p:cNvSpPr txBox="1"/>
          <p:nvPr/>
        </p:nvSpPr>
        <p:spPr>
          <a:xfrm>
            <a:off x="274320" y="6181344"/>
            <a:ext cx="7818120" cy="585216"/>
          </a:xfrm>
          <a:prstGeom prst="rect">
            <a:avLst/>
          </a:prstGeom>
          <a:noFill/>
        </p:spPr>
        <p:txBody>
          <a:bodyPr wrap="square" lIns="0" tIns="0" rIns="0" bIns="0">
            <a:spAutoFit/>
          </a:bodyPr>
          <a:lstStyle/>
          <a:p>
            <a:r>
              <a:rPr sz="2000" b="1" i="0">
                <a:solidFill>
                  <a:srgbClr val="9A3F12"/>
                </a:solidFill>
              </a:rPr>
              <a:t>Alignment</a:t>
            </a:r>
            <a:r>
              <a:rPr sz="2000" b="0" i="0">
                <a:solidFill>
                  <a:srgbClr val="5C4826"/>
                </a:solidFill>
              </a:rPr>
              <a:t> raises the probability of an accepted implementation being correct by checking the realization against the obligation.</a:t>
            </a:r>
          </a:p>
        </p:txBody>
      </p:sp>
      <p:cxnSp>
        <p:nvCxnSpPr>
          <p:cNvPr id="10" name="Straight Connector 9">
            <a:extLst>
              <a:ext uri="{FF2B5EF4-FFF2-40B4-BE49-F238E27FC236}">
                <a16:creationId xmlns:a16="http://schemas.microsoft.com/office/drawing/2014/main" id="{166CB69F-1623-6C12-3135-3718D5165969}"/>
              </a:ext>
            </a:extLst>
          </p:cNvPr>
          <p:cNvCxnSpPr/>
          <p:nvPr/>
        </p:nvCxnSpPr>
        <p:spPr>
          <a:xfrm flipV="1">
            <a:off x="992221" y="3249038"/>
            <a:ext cx="1556426" cy="22475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75485C2-7CCC-C384-E137-A8339858FA4A}"/>
              </a:ext>
            </a:extLst>
          </p:cNvPr>
          <p:cNvCxnSpPr>
            <a:cxnSpLocks/>
          </p:cNvCxnSpPr>
          <p:nvPr/>
        </p:nvCxnSpPr>
        <p:spPr>
          <a:xfrm flipV="1">
            <a:off x="3405167" y="3929974"/>
            <a:ext cx="2684348" cy="225137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a:t>Vibe-code a todo list</a:t>
            </a:r>
          </a:p>
        </p:txBody>
      </p:sp>
      <p:sp>
        <p:nvSpPr>
          <p:cNvPr id="4" name="Instruction"/>
          <p:cNvSpPr txBox="1"/>
          <p:nvPr/>
        </p:nvSpPr>
        <p:spPr>
          <a:xfrm>
            <a:off x="274320" y="850000"/>
            <a:ext cx="8595360" cy="411480"/>
          </a:xfrm>
          <a:prstGeom prst="rect">
            <a:avLst/>
          </a:prstGeom>
          <a:noFill/>
        </p:spPr>
        <p:txBody>
          <a:bodyPr wrap="square" anchor="t">
            <a:spAutoFit/>
          </a:bodyPr>
          <a:lstStyle/>
          <a:p>
            <a:pPr algn="l"/>
            <a:r>
              <a:rPr sz="2000" b="1" i="0">
                <a:solidFill>
                  <a:srgbClr val="8E6F3E"/>
                </a:solidFill>
              </a:rPr>
              <a:t>Open Claude Code. Give it the following task.</a:t>
            </a:r>
          </a:p>
        </p:txBody>
      </p:sp>
      <p:sp>
        <p:nvSpPr>
          <p:cNvPr id="5" name="PromptBlock"/>
          <p:cNvSpPr/>
          <p:nvPr/>
        </p:nvSpPr>
        <p:spPr>
          <a:xfrm>
            <a:off x="502920" y="1350000"/>
            <a:ext cx="8138160" cy="35000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09728" tIns="91440" rIns="109728" bIns="91440" rtlCol="0" anchor="t"/>
          <a:lstStyle/>
          <a:p>
            <a:pPr algn="l"/>
            <a:r>
              <a:rPr sz="2000" b="0" i="0">
                <a:solidFill>
                  <a:srgbClr val="5C4826"/>
                </a:solidFill>
                <a:latin typeface="Consolas"/>
              </a:rPr>
              <a:t>Create a todo-list web application and make it available at localhost. A user should be able to add a todo item, mark an item complete, edit an existing item, and delete an item. The list should survive a browser refresh. Give the application a clean, usable interface with a text field for adding items and a visible list of current todos. Use whatever implementation approach you think is appropriate. When you are finished, start the application so that I can use it in my browser.</a:t>
            </a:r>
          </a:p>
        </p:txBody>
      </p:sp>
      <p:sp>
        <p:nvSpPr>
          <p:cNvPr id="6" name="Rules"/>
          <p:cNvSpPr txBox="1"/>
          <p:nvPr/>
        </p:nvSpPr>
        <p:spPr>
          <a:xfrm>
            <a:off x="502920" y="4950000"/>
            <a:ext cx="8138160" cy="777240"/>
          </a:xfrm>
          <a:prstGeom prst="rect">
            <a:avLst/>
          </a:prstGeom>
          <a:noFill/>
        </p:spPr>
        <p:txBody>
          <a:bodyPr wrap="square" anchor="t">
            <a:spAutoFit/>
          </a:bodyPr>
          <a:lstStyle/>
          <a:p>
            <a:pPr algn="l"/>
            <a:r>
              <a:rPr sz="2000" b="0" i="0">
                <a:solidFill>
                  <a:srgbClr val="555960"/>
                </a:solidFill>
              </a:rPr>
              <a:t>Examine the result and refine it as needed.</a:t>
            </a:r>
          </a:p>
        </p:txBody>
      </p:sp>
      <p:sp>
        <p:nvSpPr>
          <p:cNvPr id="7" name="FooterBand"/>
          <p:cNvSpPr/>
          <p:nvPr/>
        </p:nvSpPr>
        <p:spPr>
          <a:xfrm>
            <a:off x="274320" y="5852160"/>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You have 5–10 minutes.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a:t>Does it work?</a:t>
            </a:r>
          </a:p>
        </p:txBody>
      </p:sp>
      <p:sp>
        <p:nvSpPr>
          <p:cNvPr id="4" name="OpenIt"/>
          <p:cNvSpPr txBox="1"/>
          <p:nvPr/>
        </p:nvSpPr>
        <p:spPr>
          <a:xfrm>
            <a:off x="274320" y="2103120"/>
            <a:ext cx="8595360" cy="1188720"/>
          </a:xfrm>
          <a:prstGeom prst="rect">
            <a:avLst/>
          </a:prstGeom>
          <a:noFill/>
        </p:spPr>
        <p:txBody>
          <a:bodyPr wrap="square" anchor="t">
            <a:spAutoFit/>
          </a:bodyPr>
          <a:lstStyle/>
          <a:p>
            <a:pPr algn="ctr"/>
            <a:r>
              <a:rPr sz="2800" b="0" i="0">
                <a:solidFill>
                  <a:srgbClr val="5C4826"/>
                </a:solidFill>
              </a:rPr>
              <a:t>Open the application in your browser.</a:t>
            </a:r>
          </a:p>
          <a:p>
            <a:pPr algn="ctr"/>
            <a:endParaRPr sz="2800" b="0" i="0">
              <a:solidFill>
                <a:srgbClr val="5C4826"/>
              </a:solidFill>
            </a:endParaRPr>
          </a:p>
          <a:p>
            <a:pPr algn="ctr"/>
            <a:r>
              <a:rPr sz="3200" b="1" i="0">
                <a:solidFill>
                  <a:srgbClr val="5C4826"/>
                </a:solidFill>
              </a:rPr>
              <a:t>Does it work?</a:t>
            </a:r>
          </a:p>
        </p:txBody>
      </p:sp>
      <p:sp>
        <p:nvSpPr>
          <p:cNvPr id="5" name="Reveal"/>
          <p:cNvSpPr txBox="1"/>
          <p:nvPr/>
        </p:nvSpPr>
        <p:spPr>
          <a:xfrm>
            <a:off x="274320" y="4389120"/>
            <a:ext cx="8595360" cy="411480"/>
          </a:xfrm>
          <a:prstGeom prst="rect">
            <a:avLst/>
          </a:prstGeom>
          <a:noFill/>
        </p:spPr>
        <p:txBody>
          <a:bodyPr wrap="square" anchor="t">
            <a:spAutoFit/>
          </a:bodyPr>
          <a:lstStyle/>
          <a:p>
            <a:pPr algn="ctr"/>
            <a:r>
              <a:rPr sz="2000" b="1" i="0">
                <a:solidFill>
                  <a:srgbClr val="8E6F3E"/>
                </a:solidFill>
              </a:rPr>
              <a:t>What did you check before answering?</a:t>
            </a:r>
          </a:p>
        </p:txBody>
      </p:sp>
      <p:sp>
        <p:nvSpPr>
          <p:cNvPr id="6" name="Checks"/>
          <p:cNvSpPr txBox="1"/>
          <p:nvPr/>
        </p:nvSpPr>
        <p:spPr>
          <a:xfrm>
            <a:off x="274320" y="4892040"/>
            <a:ext cx="8595360" cy="731520"/>
          </a:xfrm>
          <a:prstGeom prst="rect">
            <a:avLst/>
          </a:prstGeom>
          <a:noFill/>
        </p:spPr>
        <p:txBody>
          <a:bodyPr wrap="square" anchor="t">
            <a:spAutoFit/>
          </a:bodyPr>
          <a:lstStyle/>
          <a:p>
            <a:pPr algn="ctr"/>
            <a:r>
              <a:rPr sz="2000" b="0" i="1">
                <a:solidFill>
                  <a:srgbClr val="555960"/>
                </a:solidFill>
              </a:rPr>
              <a:t>adding · editing · deleting · persistence</a:t>
            </a:r>
            <a:endParaRPr lang="en-US" sz="2000" b="0" i="1">
              <a:solidFill>
                <a:srgbClr val="555960"/>
              </a:solidFill>
            </a:endParaRPr>
          </a:p>
          <a:p>
            <a:pPr algn="ctr"/>
            <a:r>
              <a:rPr sz="2000" b="0" i="1">
                <a:solidFill>
                  <a:srgbClr val="555960"/>
                </a:solidFill>
              </a:rPr>
              <a:t>appearance · console errors · refresh · multiple tabs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lang="en-US" sz="2400" b="0" dirty="0">
                <a:solidFill>
                  <a:srgbClr val="000000"/>
                </a:solidFill>
              </a:rPr>
              <a:t>Alignment: When </a:t>
            </a:r>
            <a:r>
              <a:rPr sz="2400" b="0" dirty="0">
                <a:solidFill>
                  <a:srgbClr val="000000"/>
                </a:solidFill>
              </a:rPr>
              <a:t>Validation meets Delegation</a:t>
            </a:r>
          </a:p>
        </p:txBody>
      </p:sp>
      <p:sp>
        <p:nvSpPr>
          <p:cNvPr id="4" name="Slide Number Placeholder 5"/>
          <p:cNvSpPr>
            <a:spLocks noGrp="1"/>
          </p:cNvSpPr>
          <p:nvPr>
            <p:ph type="sldNum" sz="quarter" idx="4"/>
          </p:nvPr>
        </p:nvSpPr>
        <p:spPr/>
        <p:txBody>
          <a:bodyPr/>
          <a:lstStyle/>
          <a:p>
            <a:fld id="{B7EB45DA-9A0D-DC49-8E02-F30A5DDC21C3}" type="slidenum">
              <a:rPr lang="en-US" smtClean="0"/>
              <a:t>5</a:t>
            </a:fld>
            <a:endParaRPr lang="en-US"/>
          </a:p>
        </p:txBody>
      </p:sp>
      <p:sp>
        <p:nvSpPr>
          <p:cNvPr id="5" name="Rectangle 4"/>
          <p:cNvSpPr/>
          <p:nvPr/>
        </p:nvSpPr>
        <p:spPr>
          <a:xfrm>
            <a:off x="640080" y="1188720"/>
            <a:ext cx="2194560" cy="8229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VALIDATION</a:t>
            </a:r>
          </a:p>
        </p:txBody>
      </p:sp>
      <p:sp>
        <p:nvSpPr>
          <p:cNvPr id="6" name="TextBox 5"/>
          <p:cNvSpPr txBox="1"/>
          <p:nvPr/>
        </p:nvSpPr>
        <p:spPr>
          <a:xfrm>
            <a:off x="3108960" y="1389888"/>
            <a:ext cx="5760720" cy="822960"/>
          </a:xfrm>
          <a:prstGeom prst="rect">
            <a:avLst/>
          </a:prstGeom>
          <a:noFill/>
        </p:spPr>
        <p:txBody>
          <a:bodyPr wrap="square" anchor="t">
            <a:spAutoFit/>
          </a:bodyPr>
          <a:lstStyle/>
          <a:p>
            <a:pPr algn="l"/>
            <a:r>
              <a:rPr sz="2000" b="0" i="1">
                <a:solidFill>
                  <a:srgbClr val="555960"/>
                </a:solidFill>
              </a:rPr>
              <a:t>When does evidence justify action?</a:t>
            </a:r>
          </a:p>
        </p:txBody>
      </p:sp>
      <p:sp>
        <p:nvSpPr>
          <p:cNvPr id="7" name="Rectangle 6"/>
          <p:cNvSpPr/>
          <p:nvPr/>
        </p:nvSpPr>
        <p:spPr>
          <a:xfrm>
            <a:off x="640080" y="2331720"/>
            <a:ext cx="2194560" cy="8229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DELEGATION</a:t>
            </a:r>
          </a:p>
        </p:txBody>
      </p:sp>
      <p:sp>
        <p:nvSpPr>
          <p:cNvPr id="8" name="TextBox 7"/>
          <p:cNvSpPr txBox="1"/>
          <p:nvPr/>
        </p:nvSpPr>
        <p:spPr>
          <a:xfrm>
            <a:off x="3108960" y="2532888"/>
            <a:ext cx="5760720" cy="822960"/>
          </a:xfrm>
          <a:prstGeom prst="rect">
            <a:avLst/>
          </a:prstGeom>
          <a:noFill/>
        </p:spPr>
        <p:txBody>
          <a:bodyPr wrap="square" anchor="t">
            <a:spAutoFit/>
          </a:bodyPr>
          <a:lstStyle/>
          <a:p>
            <a:pPr algn="l"/>
            <a:r>
              <a:rPr sz="2000" b="0" i="1">
                <a:solidFill>
                  <a:srgbClr val="555960"/>
                </a:solidFill>
              </a:rPr>
              <a:t>What action may the agent take?</a:t>
            </a:r>
          </a:p>
        </p:txBody>
      </p:sp>
      <p:sp>
        <p:nvSpPr>
          <p:cNvPr id="9" name="Rectangle 8"/>
          <p:cNvSpPr/>
          <p:nvPr/>
        </p:nvSpPr>
        <p:spPr>
          <a:xfrm>
            <a:off x="640080" y="3474720"/>
            <a:ext cx="219456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ALIGNMENT</a:t>
            </a:r>
          </a:p>
        </p:txBody>
      </p:sp>
      <p:sp>
        <p:nvSpPr>
          <p:cNvPr id="10" name="TextBox 9"/>
          <p:cNvSpPr txBox="1"/>
          <p:nvPr/>
        </p:nvSpPr>
        <p:spPr>
          <a:xfrm>
            <a:off x="3108960" y="3689799"/>
            <a:ext cx="5760720" cy="822960"/>
          </a:xfrm>
          <a:prstGeom prst="rect">
            <a:avLst/>
          </a:prstGeom>
          <a:noFill/>
        </p:spPr>
        <p:txBody>
          <a:bodyPr wrap="square" anchor="t">
            <a:spAutoFit/>
          </a:bodyPr>
          <a:lstStyle/>
          <a:p>
            <a:pPr algn="l"/>
            <a:r>
              <a:rPr sz="2000" b="0" i="1" dirty="0">
                <a:solidFill>
                  <a:srgbClr val="8E6F3E"/>
                </a:solidFill>
              </a:rPr>
              <a:t>How do we enforce what must be true?</a:t>
            </a:r>
          </a:p>
        </p:txBody>
      </p:sp>
      <p:sp>
        <p:nvSpPr>
          <p:cNvPr id="12" name="FooterBand"/>
          <p:cNvSpPr/>
          <p:nvPr/>
        </p:nvSpPr>
        <p:spPr>
          <a:xfrm>
            <a:off x="274320" y="5605272"/>
            <a:ext cx="8595360" cy="7772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a:solidFill>
                  <a:srgbClr val="FFFFFF"/>
                </a:solidFill>
              </a:rPr>
              <a:t>Alignment connects engineering obligations</a:t>
            </a:r>
          </a:p>
          <a:p>
            <a:pPr algn="ctr"/>
            <a:r>
              <a:rPr sz="2000" b="1" i="0">
                <a:solidFill>
                  <a:srgbClr val="FFFFFF"/>
                </a:solidFill>
              </a:rPr>
              <a:t>to controls in the environment.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E6F3E"/>
                </a:solidFill>
                <a:effectLst/>
                <a:uLnTx/>
                <a:uFillTx/>
                <a:latin typeface="Calibri" panose="020F0502020204030204"/>
                <a:ea typeface="+mn-ea"/>
                <a:cs typeface="+mn-cs"/>
              </a:rPr>
              <a:t>SECTION 1</a:t>
            </a:r>
          </a:p>
        </p:txBody>
      </p:sp>
      <p:sp>
        <p:nvSpPr>
          <p:cNvPr id="2" name="Title 1"/>
          <p:cNvSpPr>
            <a:spLocks noGrp="1"/>
          </p:cNvSpPr>
          <p:nvPr>
            <p:ph type="title"/>
          </p:nvPr>
        </p:nvSpPr>
        <p:spPr>
          <a:xfrm>
            <a:off x="685800" y="1700784"/>
            <a:ext cx="7772400" cy="1005840"/>
          </a:xfrm>
        </p:spPr>
        <p:txBody>
          <a:bodyPr>
            <a:normAutofit fontScale="90000"/>
          </a:bodyPr>
          <a:lstStyle/>
          <a:p>
            <a:pPr algn="ctr">
              <a:buNone/>
              <a:defRPr b="0"/>
            </a:pPr>
            <a:r>
              <a:rPr lang="en-US" sz="4000" b="0" i="0" dirty="0">
                <a:solidFill>
                  <a:srgbClr val="000000"/>
                </a:solidFill>
              </a:rPr>
              <a:t>Review: Bounding delegated work</a:t>
            </a:r>
          </a:p>
        </p:txBody>
      </p:sp>
      <p:sp>
        <p:nvSpPr>
          <p:cNvPr id="3" name="Slide Number Placeholder 3"/>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1" name="Question"/>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5C4826"/>
                </a:solidFill>
                <a:effectLst/>
                <a:uLnTx/>
                <a:uFillTx/>
                <a:latin typeface="Calibri" panose="020F0502020204030204"/>
                <a:ea typeface="+mn-ea"/>
                <a:cs typeface="+mn-cs"/>
              </a:rPr>
              <a:t>What about the task and process must the engineer control?</a:t>
            </a:r>
          </a:p>
        </p:txBody>
      </p:sp>
      <p:sp>
        <p:nvSpPr>
          <p:cNvPr id="103" name="Rule"/>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a:t>Delegation bounds the task and the process</a:t>
            </a:r>
          </a:p>
        </p:txBody>
      </p:sp>
      <p:sp>
        <p:nvSpPr>
          <p:cNvPr id="4" name="Taxo-TASK"/>
          <p:cNvSpPr/>
          <p:nvPr/>
        </p:nvSpPr>
        <p:spPr>
          <a:xfrm>
            <a:off x="502920" y="1051560"/>
            <a:ext cx="3977639" cy="3131334"/>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2000" b="1" i="0" dirty="0">
                <a:solidFill>
                  <a:srgbClr val="5C4826"/>
                </a:solidFill>
              </a:rPr>
              <a:t>BOUND THE TASK</a:t>
            </a:r>
          </a:p>
          <a:p>
            <a:pPr algn="ctr">
              <a:spcBef>
                <a:spcPts val="900"/>
              </a:spcBef>
              <a:buNone/>
            </a:pPr>
            <a:r>
              <a:rPr lang="en-US" sz="2000" b="0" i="0" dirty="0">
                <a:solidFill>
                  <a:srgbClr val="5C4826"/>
                </a:solidFill>
              </a:rPr>
              <a:t>What outcome is required?</a:t>
            </a:r>
          </a:p>
          <a:p>
            <a:pPr algn="ctr">
              <a:spcBef>
                <a:spcPts val="900"/>
              </a:spcBef>
              <a:buNone/>
            </a:pPr>
            <a:r>
              <a:rPr lang="en-US" sz="2000" b="0" i="0" dirty="0">
                <a:solidFill>
                  <a:srgbClr val="5C4826"/>
                </a:solidFill>
              </a:rPr>
              <a:t>What must remain true?</a:t>
            </a:r>
          </a:p>
          <a:p>
            <a:pPr algn="ctr">
              <a:spcBef>
                <a:spcPts val="900"/>
              </a:spcBef>
              <a:buNone/>
            </a:pPr>
            <a:r>
              <a:rPr lang="en-US" sz="2000" b="0" i="0" dirty="0">
                <a:solidFill>
                  <a:srgbClr val="5C4826"/>
                </a:solidFill>
              </a:rPr>
              <a:t>What is out of scope?</a:t>
            </a:r>
          </a:p>
          <a:p>
            <a:pPr algn="ctr">
              <a:spcBef>
                <a:spcPts val="900"/>
              </a:spcBef>
              <a:buNone/>
            </a:pPr>
            <a:r>
              <a:rPr lang="en-US" sz="2000" b="0" i="0" dirty="0">
                <a:solidFill>
                  <a:srgbClr val="5C4826"/>
                </a:solidFill>
              </a:rPr>
              <a:t>What freedom remains?</a:t>
            </a:r>
          </a:p>
        </p:txBody>
      </p:sp>
      <p:sp>
        <p:nvSpPr>
          <p:cNvPr id="5" name="Taxo-CESS"/>
          <p:cNvSpPr/>
          <p:nvPr/>
        </p:nvSpPr>
        <p:spPr>
          <a:xfrm>
            <a:off x="4663440" y="1051560"/>
            <a:ext cx="3977639" cy="3131334"/>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2000" b="1" i="0" dirty="0">
                <a:solidFill>
                  <a:srgbClr val="5C4826"/>
                </a:solidFill>
              </a:rPr>
              <a:t>BOUND THE PROCESS</a:t>
            </a:r>
          </a:p>
          <a:p>
            <a:pPr algn="ctr">
              <a:spcBef>
                <a:spcPts val="900"/>
              </a:spcBef>
              <a:buNone/>
            </a:pPr>
            <a:r>
              <a:rPr lang="en-US" sz="2000" b="0" i="0" dirty="0">
                <a:solidFill>
                  <a:srgbClr val="5C4826"/>
                </a:solidFill>
              </a:rPr>
              <a:t>Where may the agent work?</a:t>
            </a:r>
          </a:p>
          <a:p>
            <a:pPr algn="ctr">
              <a:spcBef>
                <a:spcPts val="900"/>
              </a:spcBef>
              <a:buNone/>
            </a:pPr>
            <a:r>
              <a:rPr lang="en-US" sz="2000" b="0" i="0" dirty="0">
                <a:solidFill>
                  <a:srgbClr val="5C4826"/>
                </a:solidFill>
              </a:rPr>
              <a:t>What may it change?</a:t>
            </a:r>
          </a:p>
          <a:p>
            <a:pPr algn="ctr">
              <a:spcBef>
                <a:spcPts val="900"/>
              </a:spcBef>
              <a:buNone/>
            </a:pPr>
            <a:r>
              <a:rPr lang="en-US" sz="2000" b="0" i="0" dirty="0">
                <a:solidFill>
                  <a:srgbClr val="5C4826"/>
                </a:solidFill>
              </a:rPr>
              <a:t>What must it inspect or check?</a:t>
            </a:r>
          </a:p>
          <a:p>
            <a:pPr algn="ctr">
              <a:spcBef>
                <a:spcPts val="900"/>
              </a:spcBef>
              <a:buNone/>
            </a:pPr>
            <a:r>
              <a:rPr lang="en-US" sz="2000" b="0" i="0" dirty="0">
                <a:solidFill>
                  <a:srgbClr val="5C4826"/>
                </a:solidFill>
              </a:rPr>
              <a:t>When is the work complete?</a:t>
            </a:r>
          </a:p>
          <a:p>
            <a:pPr algn="ctr">
              <a:spcBef>
                <a:spcPts val="900"/>
              </a:spcBef>
              <a:buNone/>
            </a:pPr>
            <a:r>
              <a:rPr lang="en-US" sz="2000" b="0" i="0" dirty="0">
                <a:solidFill>
                  <a:srgbClr val="5C4826"/>
                </a:solidFill>
              </a:rPr>
              <a:t>What actions require separate authority?</a:t>
            </a:r>
          </a:p>
        </p:txBody>
      </p:sp>
      <p:sp>
        <p:nvSpPr>
          <p:cNvPr id="2" name="TextBox 1">
            <a:extLst>
              <a:ext uri="{FF2B5EF4-FFF2-40B4-BE49-F238E27FC236}">
                <a16:creationId xmlns:a16="http://schemas.microsoft.com/office/drawing/2014/main" id="{699EB2D1-7B3D-7097-F8BE-E1CF200B6D9A}"/>
              </a:ext>
            </a:extLst>
          </p:cNvPr>
          <p:cNvSpPr txBox="1"/>
          <p:nvPr/>
        </p:nvSpPr>
        <p:spPr>
          <a:xfrm>
            <a:off x="856035" y="4683468"/>
            <a:ext cx="2641108" cy="461665"/>
          </a:xfrm>
          <a:prstGeom prst="rect">
            <a:avLst/>
          </a:prstGeom>
          <a:noFill/>
        </p:spPr>
        <p:txBody>
          <a:bodyPr wrap="none" rtlCol="0">
            <a:spAutoFit/>
          </a:bodyPr>
          <a:lstStyle/>
          <a:p>
            <a:r>
              <a:rPr lang="en-US" sz="2400" dirty="0"/>
              <a:t>Constrain the result</a:t>
            </a:r>
          </a:p>
        </p:txBody>
      </p:sp>
      <p:sp>
        <p:nvSpPr>
          <p:cNvPr id="7" name="TextBox 6">
            <a:extLst>
              <a:ext uri="{FF2B5EF4-FFF2-40B4-BE49-F238E27FC236}">
                <a16:creationId xmlns:a16="http://schemas.microsoft.com/office/drawing/2014/main" id="{B1E289CF-202A-6CB5-AD05-B2653C64F11B}"/>
              </a:ext>
            </a:extLst>
          </p:cNvPr>
          <p:cNvSpPr txBox="1"/>
          <p:nvPr/>
        </p:nvSpPr>
        <p:spPr>
          <a:xfrm>
            <a:off x="4087294" y="4664013"/>
            <a:ext cx="5129930" cy="461665"/>
          </a:xfrm>
          <a:prstGeom prst="rect">
            <a:avLst/>
          </a:prstGeom>
          <a:noFill/>
        </p:spPr>
        <p:txBody>
          <a:bodyPr wrap="none" rtlCol="0">
            <a:spAutoFit/>
          </a:bodyPr>
          <a:lstStyle/>
          <a:p>
            <a:r>
              <a:rPr lang="en-US" sz="2400" dirty="0"/>
              <a:t>Constrain how results may be produced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dirty="0"/>
              <a:t>Give</a:t>
            </a:r>
            <a:r>
              <a:rPr lang="en-US" sz="2400" dirty="0"/>
              <a:t> agent</a:t>
            </a:r>
            <a:r>
              <a:rPr sz="2400" dirty="0"/>
              <a:t> a work order</a:t>
            </a:r>
          </a:p>
        </p:txBody>
      </p:sp>
      <p:graphicFrame>
        <p:nvGraphicFramePr>
          <p:cNvPr id="4" name="WorkOrderTable"/>
          <p:cNvGraphicFramePr>
            <a:graphicFrameLocks noGrp="1"/>
          </p:cNvGraphicFramePr>
          <p:nvPr>
            <p:extLst>
              <p:ext uri="{D42A27DB-BD31-4B8C-83A1-F6EECF244321}">
                <p14:modId xmlns:p14="http://schemas.microsoft.com/office/powerpoint/2010/main" val="2583773364"/>
              </p:ext>
            </p:extLst>
          </p:nvPr>
        </p:nvGraphicFramePr>
        <p:xfrm>
          <a:off x="0" y="1005840"/>
          <a:ext cx="7256834" cy="5029200"/>
        </p:xfrm>
        <a:graphic>
          <a:graphicData uri="http://schemas.openxmlformats.org/drawingml/2006/table">
            <a:tbl>
              <a:tblPr>
                <a:tableStyleId>{5C22544A-7EE6-4342-B048-85BDC9FD1C3A}</a:tableStyleId>
              </a:tblPr>
              <a:tblGrid>
                <a:gridCol w="1635343">
                  <a:extLst>
                    <a:ext uri="{9D8B030D-6E8A-4147-A177-3AD203B41FA5}">
                      <a16:colId xmlns:a16="http://schemas.microsoft.com/office/drawing/2014/main" val="20000"/>
                    </a:ext>
                  </a:extLst>
                </a:gridCol>
                <a:gridCol w="5621491">
                  <a:extLst>
                    <a:ext uri="{9D8B030D-6E8A-4147-A177-3AD203B41FA5}">
                      <a16:colId xmlns:a16="http://schemas.microsoft.com/office/drawing/2014/main" val="20001"/>
                    </a:ext>
                  </a:extLst>
                </a:gridCol>
              </a:tblGrid>
              <a:tr h="548640">
                <a:tc gridSpan="2">
                  <a:txBody>
                    <a:bodyPr/>
                    <a:lstStyle/>
                    <a:p>
                      <a:pPr algn="ctr"/>
                      <a:r>
                        <a:rPr sz="2000" b="1" i="0" dirty="0">
                          <a:solidFill>
                            <a:srgbClr val="FFFFFF"/>
                          </a:solidFill>
                        </a:rPr>
                        <a:t>WORK ORDER: Bulk </a:t>
                      </a:r>
                      <a:r>
                        <a:rPr lang="en-US" sz="2000" b="1" i="0" dirty="0">
                          <a:solidFill>
                            <a:srgbClr val="FFFFFF"/>
                          </a:solidFill>
                        </a:rPr>
                        <a:t>TODO-owner edit</a:t>
                      </a:r>
                      <a:endParaRPr sz="2000" b="1" i="0" dirty="0">
                        <a:solidFill>
                          <a:srgbClr val="FFFFFF"/>
                        </a:solidFill>
                      </a:endParaRPr>
                    </a:p>
                  </a:txBody>
                  <a:tcPr marL="68580" marR="45720" marT="27432" marB="27432" anchor="ctr">
                    <a:solidFill>
                      <a:srgbClr val="8E6F3E"/>
                    </a:solidFill>
                  </a:tcPr>
                </a:tc>
                <a:tc hMerge="1">
                  <a:txBody>
                    <a:bodyPr/>
                    <a:lstStyle/>
                    <a:p>
                      <a:endParaRPr/>
                    </a:p>
                  </a:txBody>
                  <a:tcPr/>
                </a:tc>
                <a:extLst>
                  <a:ext uri="{0D108BD9-81ED-4DB2-BD59-A6C34878D82A}">
                    <a16:rowId xmlns:a16="http://schemas.microsoft.com/office/drawing/2014/main" val="10000"/>
                  </a:ext>
                </a:extLst>
              </a:tr>
              <a:tr h="640080">
                <a:tc>
                  <a:txBody>
                    <a:bodyPr/>
                    <a:lstStyle/>
                    <a:p>
                      <a:pPr algn="l"/>
                      <a:r>
                        <a:rPr sz="2000" b="1" i="0">
                          <a:solidFill>
                            <a:srgbClr val="5C4826"/>
                          </a:solidFill>
                        </a:rPr>
                        <a:t>Goal</a:t>
                      </a:r>
                    </a:p>
                  </a:txBody>
                  <a:tcPr marL="68580" marR="45720" marT="27432" marB="27432" anchor="ctr">
                    <a:solidFill>
                      <a:srgbClr val="F5F1E8"/>
                    </a:solidFill>
                  </a:tcPr>
                </a:tc>
                <a:tc>
                  <a:txBody>
                    <a:bodyPr/>
                    <a:lstStyle/>
                    <a:p>
                      <a:pPr algn="l"/>
                      <a:r>
                        <a:rPr sz="2000" b="0" i="0" dirty="0">
                          <a:solidFill>
                            <a:srgbClr val="5C4826"/>
                          </a:solidFill>
                        </a:rPr>
                        <a:t>Add POST /</a:t>
                      </a:r>
                      <a:r>
                        <a:rPr lang="en-US" sz="2000" b="0" i="0" dirty="0" err="1">
                          <a:solidFill>
                            <a:srgbClr val="5C4826"/>
                          </a:solidFill>
                        </a:rPr>
                        <a:t>todo</a:t>
                      </a:r>
                      <a:r>
                        <a:rPr lang="en-US" sz="2000" b="0" i="0" dirty="0">
                          <a:solidFill>
                            <a:srgbClr val="5C4826"/>
                          </a:solidFill>
                        </a:rPr>
                        <a:t>/bulk-edit/owner</a:t>
                      </a:r>
                      <a:endParaRPr sz="2000" b="0" i="0" dirty="0">
                        <a:solidFill>
                          <a:srgbClr val="5C4826"/>
                        </a:solidFill>
                      </a:endParaRPr>
                    </a:p>
                  </a:txBody>
                  <a:tcPr marL="68580" marR="45720" marT="27432" marB="27432" anchor="ctr">
                    <a:solidFill>
                      <a:srgbClr val="FBF8F2"/>
                    </a:solidFill>
                  </a:tcPr>
                </a:tc>
                <a:extLst>
                  <a:ext uri="{0D108BD9-81ED-4DB2-BD59-A6C34878D82A}">
                    <a16:rowId xmlns:a16="http://schemas.microsoft.com/office/drawing/2014/main" val="10001"/>
                  </a:ext>
                </a:extLst>
              </a:tr>
              <a:tr h="640080">
                <a:tc>
                  <a:txBody>
                    <a:bodyPr/>
                    <a:lstStyle/>
                    <a:p>
                      <a:pPr algn="l"/>
                      <a:r>
                        <a:rPr sz="2000" b="1" i="0">
                          <a:solidFill>
                            <a:srgbClr val="5C4826"/>
                          </a:solidFill>
                        </a:rPr>
                        <a:t>Scope</a:t>
                      </a:r>
                    </a:p>
                  </a:txBody>
                  <a:tcPr marL="68580" marR="45720" marT="27432" marB="27432" anchor="ctr">
                    <a:solidFill>
                      <a:srgbClr val="F5F1E8"/>
                    </a:solidFill>
                  </a:tcPr>
                </a:tc>
                <a:tc>
                  <a:txBody>
                    <a:bodyPr/>
                    <a:lstStyle/>
                    <a:p>
                      <a:pPr algn="l"/>
                      <a:r>
                        <a:rPr sz="2000" b="0" i="0" dirty="0">
                          <a:solidFill>
                            <a:srgbClr val="5C4826"/>
                          </a:solidFill>
                        </a:rPr>
                        <a:t>Modify </a:t>
                      </a:r>
                      <a:r>
                        <a:rPr lang="en-US" sz="2000" b="0" i="0" dirty="0">
                          <a:solidFill>
                            <a:srgbClr val="5C4826"/>
                          </a:solidFill>
                        </a:rPr>
                        <a:t>task ownership only</a:t>
                      </a:r>
                      <a:endParaRPr sz="2000" b="0" i="0" dirty="0">
                        <a:solidFill>
                          <a:srgbClr val="5C4826"/>
                        </a:solidFill>
                      </a:endParaRPr>
                    </a:p>
                  </a:txBody>
                  <a:tcPr marL="68580" marR="45720" marT="27432" marB="27432" anchor="ctr">
                    <a:solidFill>
                      <a:srgbClr val="FBF8F2"/>
                    </a:solidFill>
                  </a:tcPr>
                </a:tc>
                <a:extLst>
                  <a:ext uri="{0D108BD9-81ED-4DB2-BD59-A6C34878D82A}">
                    <a16:rowId xmlns:a16="http://schemas.microsoft.com/office/drawing/2014/main" val="10002"/>
                  </a:ext>
                </a:extLst>
              </a:tr>
              <a:tr h="640080">
                <a:tc>
                  <a:txBody>
                    <a:bodyPr/>
                    <a:lstStyle/>
                    <a:p>
                      <a:pPr algn="l"/>
                      <a:r>
                        <a:rPr sz="2000" b="1" i="0">
                          <a:solidFill>
                            <a:srgbClr val="5C4826"/>
                          </a:solidFill>
                        </a:rPr>
                        <a:t>Preserve</a:t>
                      </a:r>
                    </a:p>
                  </a:txBody>
                  <a:tcPr marL="68580" marR="45720" marT="27432" marB="27432" anchor="ctr">
                    <a:solidFill>
                      <a:srgbClr val="F5F1E8"/>
                    </a:solidFill>
                  </a:tcPr>
                </a:tc>
                <a:tc>
                  <a:txBody>
                    <a:bodyPr/>
                    <a:lstStyle/>
                    <a:p>
                      <a:pPr algn="l"/>
                      <a:r>
                        <a:rPr sz="2000" b="0" i="0" dirty="0">
                          <a:solidFill>
                            <a:srgbClr val="5C4826"/>
                          </a:solidFill>
                        </a:rPr>
                        <a:t>Existing single-</a:t>
                      </a:r>
                      <a:r>
                        <a:rPr lang="en-US" sz="2000" b="0" i="0" dirty="0">
                          <a:solidFill>
                            <a:srgbClr val="5C4826"/>
                          </a:solidFill>
                        </a:rPr>
                        <a:t>task </a:t>
                      </a:r>
                      <a:r>
                        <a:rPr sz="2000" b="0" i="0" dirty="0">
                          <a:solidFill>
                            <a:srgbClr val="5C4826"/>
                          </a:solidFill>
                        </a:rPr>
                        <a:t>API behavior</a:t>
                      </a:r>
                    </a:p>
                  </a:txBody>
                  <a:tcPr marL="68580" marR="45720" marT="27432" marB="27432" anchor="ctr">
                    <a:solidFill>
                      <a:srgbClr val="FBF8F2"/>
                    </a:solidFill>
                  </a:tcPr>
                </a:tc>
                <a:extLst>
                  <a:ext uri="{0D108BD9-81ED-4DB2-BD59-A6C34878D82A}">
                    <a16:rowId xmlns:a16="http://schemas.microsoft.com/office/drawing/2014/main" val="10003"/>
                  </a:ext>
                </a:extLst>
              </a:tr>
              <a:tr h="640080">
                <a:tc>
                  <a:txBody>
                    <a:bodyPr/>
                    <a:lstStyle/>
                    <a:p>
                      <a:pPr algn="l"/>
                      <a:r>
                        <a:rPr sz="2000" b="1" i="0">
                          <a:solidFill>
                            <a:srgbClr val="5C4826"/>
                          </a:solidFill>
                        </a:rPr>
                        <a:t>Do not</a:t>
                      </a:r>
                    </a:p>
                  </a:txBody>
                  <a:tcPr marL="68580" marR="45720" marT="27432" marB="27432" anchor="ctr">
                    <a:solidFill>
                      <a:srgbClr val="F5F1E8"/>
                    </a:solidFill>
                  </a:tcPr>
                </a:tc>
                <a:tc>
                  <a:txBody>
                    <a:bodyPr/>
                    <a:lstStyle/>
                    <a:p>
                      <a:pPr algn="l"/>
                      <a:r>
                        <a:rPr sz="2000" b="0" i="0" dirty="0">
                          <a:solidFill>
                            <a:srgbClr val="5C4826"/>
                          </a:solidFill>
                        </a:rPr>
                        <a:t>Modify authentication</a:t>
                      </a:r>
                      <a:r>
                        <a:rPr lang="en-US" sz="2000" b="0" i="0" dirty="0">
                          <a:solidFill>
                            <a:srgbClr val="5C4826"/>
                          </a:solidFill>
                        </a:rPr>
                        <a:t>, payment, content</a:t>
                      </a:r>
                      <a:endParaRPr sz="2000" b="0" i="0" dirty="0">
                        <a:solidFill>
                          <a:srgbClr val="5C4826"/>
                        </a:solidFill>
                      </a:endParaRPr>
                    </a:p>
                  </a:txBody>
                  <a:tcPr marL="68580" marR="45720" marT="27432" marB="27432" anchor="ctr">
                    <a:solidFill>
                      <a:srgbClr val="FBF8F2"/>
                    </a:solidFill>
                  </a:tcPr>
                </a:tc>
                <a:extLst>
                  <a:ext uri="{0D108BD9-81ED-4DB2-BD59-A6C34878D82A}">
                    <a16:rowId xmlns:a16="http://schemas.microsoft.com/office/drawing/2014/main" val="10004"/>
                  </a:ext>
                </a:extLst>
              </a:tr>
              <a:tr h="640080">
                <a:tc>
                  <a:txBody>
                    <a:bodyPr/>
                    <a:lstStyle/>
                    <a:p>
                      <a:pPr algn="l"/>
                      <a:r>
                        <a:rPr sz="2000" b="1" i="0">
                          <a:solidFill>
                            <a:srgbClr val="5C4826"/>
                          </a:solidFill>
                        </a:rPr>
                        <a:t>Check</a:t>
                      </a:r>
                    </a:p>
                  </a:txBody>
                  <a:tcPr marL="68580" marR="45720" marT="27432" marB="27432" anchor="ctr">
                    <a:solidFill>
                      <a:srgbClr val="F5F1E8"/>
                    </a:solidFill>
                  </a:tcPr>
                </a:tc>
                <a:tc>
                  <a:txBody>
                    <a:bodyPr/>
                    <a:lstStyle/>
                    <a:p>
                      <a:pPr algn="l"/>
                      <a:r>
                        <a:rPr sz="2000" b="0" i="0" dirty="0">
                          <a:solidFill>
                            <a:srgbClr val="5C4826"/>
                          </a:solidFill>
                        </a:rPr>
                        <a:t>Existing tests + new bulk-</a:t>
                      </a:r>
                      <a:r>
                        <a:rPr lang="en-US" sz="2000" b="0" i="0" dirty="0">
                          <a:solidFill>
                            <a:srgbClr val="5C4826"/>
                          </a:solidFill>
                        </a:rPr>
                        <a:t>edit </a:t>
                      </a:r>
                      <a:r>
                        <a:rPr sz="2000" b="0" i="0" dirty="0">
                          <a:solidFill>
                            <a:srgbClr val="5C4826"/>
                          </a:solidFill>
                        </a:rPr>
                        <a:t>tests</a:t>
                      </a:r>
                    </a:p>
                  </a:txBody>
                  <a:tcPr marL="68580" marR="45720" marT="27432" marB="27432" anchor="ctr">
                    <a:solidFill>
                      <a:srgbClr val="FBF8F2"/>
                    </a:solidFill>
                  </a:tcPr>
                </a:tc>
                <a:extLst>
                  <a:ext uri="{0D108BD9-81ED-4DB2-BD59-A6C34878D82A}">
                    <a16:rowId xmlns:a16="http://schemas.microsoft.com/office/drawing/2014/main" val="10005"/>
                  </a:ext>
                </a:extLst>
              </a:tr>
              <a:tr h="640080">
                <a:tc>
                  <a:txBody>
                    <a:bodyPr/>
                    <a:lstStyle/>
                    <a:p>
                      <a:pPr algn="l"/>
                      <a:r>
                        <a:rPr sz="2000" b="1" i="0">
                          <a:solidFill>
                            <a:srgbClr val="5C4826"/>
                          </a:solidFill>
                        </a:rPr>
                        <a:t>Deliver</a:t>
                      </a:r>
                    </a:p>
                  </a:txBody>
                  <a:tcPr marL="68580" marR="45720" marT="27432" marB="27432" anchor="ctr">
                    <a:solidFill>
                      <a:srgbClr val="F5F1E8"/>
                    </a:solidFill>
                  </a:tcPr>
                </a:tc>
                <a:tc>
                  <a:txBody>
                    <a:bodyPr/>
                    <a:lstStyle/>
                    <a:p>
                      <a:pPr algn="l"/>
                      <a:r>
                        <a:rPr sz="2000" b="0" i="0" dirty="0">
                          <a:solidFill>
                            <a:srgbClr val="5C4826"/>
                          </a:solidFill>
                        </a:rPr>
                        <a:t>Commit changes on your </a:t>
                      </a:r>
                      <a:r>
                        <a:rPr lang="en-US" sz="2000" b="0" i="0" dirty="0">
                          <a:solidFill>
                            <a:srgbClr val="5C4826"/>
                          </a:solidFill>
                        </a:rPr>
                        <a:t>worktree</a:t>
                      </a:r>
                      <a:r>
                        <a:rPr sz="2000" b="0" i="0" dirty="0">
                          <a:solidFill>
                            <a:srgbClr val="5C4826"/>
                          </a:solidFill>
                        </a:rPr>
                        <a:t> and open a PR</a:t>
                      </a:r>
                    </a:p>
                  </a:txBody>
                  <a:tcPr marL="68580" marR="45720" marT="27432" marB="27432" anchor="ctr">
                    <a:solidFill>
                      <a:srgbClr val="FBF8F2"/>
                    </a:solidFill>
                  </a:tcPr>
                </a:tc>
                <a:extLst>
                  <a:ext uri="{0D108BD9-81ED-4DB2-BD59-A6C34878D82A}">
                    <a16:rowId xmlns:a16="http://schemas.microsoft.com/office/drawing/2014/main" val="10006"/>
                  </a:ext>
                </a:extLst>
              </a:tr>
              <a:tr h="640080">
                <a:tc>
                  <a:txBody>
                    <a:bodyPr/>
                    <a:lstStyle/>
                    <a:p>
                      <a:pPr algn="l"/>
                      <a:r>
                        <a:rPr sz="2000" b="1" i="0">
                          <a:solidFill>
                            <a:srgbClr val="5C4826"/>
                          </a:solidFill>
                        </a:rPr>
                        <a:t>Authority</a:t>
                      </a:r>
                    </a:p>
                  </a:txBody>
                  <a:tcPr marL="68580" marR="45720" marT="27432" marB="27432" anchor="ctr">
                    <a:solidFill>
                      <a:srgbClr val="F5F1E8"/>
                    </a:solidFill>
                  </a:tcPr>
                </a:tc>
                <a:tc>
                  <a:txBody>
                    <a:bodyPr/>
                    <a:lstStyle/>
                    <a:p>
                      <a:pPr algn="l"/>
                      <a:r>
                        <a:rPr sz="2000" b="0" i="0" dirty="0">
                          <a:solidFill>
                            <a:srgbClr val="5C4826"/>
                          </a:solidFill>
                        </a:rPr>
                        <a:t>Do not merge or deploy</a:t>
                      </a:r>
                    </a:p>
                  </a:txBody>
                  <a:tcPr marL="68580" marR="45720" marT="27432" marB="27432" anchor="ctr">
                    <a:solidFill>
                      <a:srgbClr val="FBF8F2"/>
                    </a:solidFill>
                  </a:tcPr>
                </a:tc>
                <a:extLst>
                  <a:ext uri="{0D108BD9-81ED-4DB2-BD59-A6C34878D82A}">
                    <a16:rowId xmlns:a16="http://schemas.microsoft.com/office/drawing/2014/main" val="10007"/>
                  </a:ext>
                </a:extLst>
              </a:tr>
            </a:tbl>
          </a:graphicData>
        </a:graphic>
      </p:graphicFrame>
      <p:sp>
        <p:nvSpPr>
          <p:cNvPr id="5" name="BoundTask"/>
          <p:cNvSpPr/>
          <p:nvPr/>
        </p:nvSpPr>
        <p:spPr>
          <a:xfrm>
            <a:off x="7441173" y="1306424"/>
            <a:ext cx="1691640" cy="2643275"/>
          </a:xfrm>
          <a:prstGeom prst="rect">
            <a:avLst/>
          </a:prstGeom>
          <a:solidFill>
            <a:srgbClr val="8E6F3E"/>
          </a:solidFill>
          <a:ln>
            <a:noFill/>
          </a:ln>
          <a:effectLst/>
        </p:spPr>
        <p:txBody>
          <a:bodyPr wrap="square" lIns="27432" tIns="22860" rIns="27432" bIns="22860" rtlCol="0" anchor="ctr"/>
          <a:lstStyle/>
          <a:p>
            <a:pPr algn="ctr">
              <a:buNone/>
            </a:pPr>
            <a:r>
              <a:rPr lang="en-US" sz="2000" b="1" i="0">
                <a:solidFill>
                  <a:srgbClr val="FFFFFF"/>
                </a:solidFill>
              </a:rPr>
              <a:t>TASK</a:t>
            </a:r>
          </a:p>
          <a:p>
            <a:pPr algn="ctr">
              <a:buNone/>
            </a:pPr>
            <a:r>
              <a:rPr lang="en-US" sz="2000" b="0" i="0">
                <a:solidFill>
                  <a:srgbClr val="FFFFFF"/>
                </a:solidFill>
              </a:rPr>
              <a:t>bounds the result</a:t>
            </a:r>
          </a:p>
        </p:txBody>
      </p:sp>
      <p:sp>
        <p:nvSpPr>
          <p:cNvPr id="6" name="BoundProcess"/>
          <p:cNvSpPr/>
          <p:nvPr/>
        </p:nvSpPr>
        <p:spPr>
          <a:xfrm>
            <a:off x="7441173" y="4114800"/>
            <a:ext cx="1691640" cy="1920240"/>
          </a:xfrm>
          <a:prstGeom prst="rect">
            <a:avLst/>
          </a:prstGeom>
          <a:solidFill>
            <a:srgbClr val="8E6F3E"/>
          </a:solidFill>
          <a:ln>
            <a:noFill/>
          </a:ln>
          <a:effectLst/>
        </p:spPr>
        <p:txBody>
          <a:bodyPr wrap="square" lIns="27432" tIns="22860" rIns="27432" bIns="22860" rtlCol="0" anchor="ctr"/>
          <a:lstStyle/>
          <a:p>
            <a:pPr algn="ctr">
              <a:buNone/>
            </a:pPr>
            <a:r>
              <a:rPr lang="en-US" sz="2000" b="1" i="0">
                <a:solidFill>
                  <a:srgbClr val="FFFFFF"/>
                </a:solidFill>
              </a:rPr>
              <a:t>PROCESS</a:t>
            </a:r>
          </a:p>
          <a:p>
            <a:pPr algn="ctr">
              <a:buNone/>
            </a:pPr>
            <a:r>
              <a:rPr lang="en-US" sz="2000" b="0" i="0">
                <a:solidFill>
                  <a:srgbClr val="FFFFFF"/>
                </a:solidFill>
              </a:rPr>
              <a:t>bounds the path</a:t>
            </a:r>
          </a:p>
        </p:txBody>
      </p:sp>
      <p:sp>
        <p:nvSpPr>
          <p:cNvPr id="2" name="Right Brace 1">
            <a:extLst>
              <a:ext uri="{FF2B5EF4-FFF2-40B4-BE49-F238E27FC236}">
                <a16:creationId xmlns:a16="http://schemas.microsoft.com/office/drawing/2014/main" id="{E6027340-F088-29A8-FF88-A8294CF92453}"/>
              </a:ext>
            </a:extLst>
          </p:cNvPr>
          <p:cNvSpPr/>
          <p:nvPr/>
        </p:nvSpPr>
        <p:spPr>
          <a:xfrm>
            <a:off x="7256834" y="1556425"/>
            <a:ext cx="184339" cy="237398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a:extLst>
              <a:ext uri="{FF2B5EF4-FFF2-40B4-BE49-F238E27FC236}">
                <a16:creationId xmlns:a16="http://schemas.microsoft.com/office/drawing/2014/main" id="{113497D6-5C2C-B787-5CDC-B8423F67FF17}"/>
              </a:ext>
            </a:extLst>
          </p:cNvPr>
          <p:cNvSpPr/>
          <p:nvPr/>
        </p:nvSpPr>
        <p:spPr>
          <a:xfrm>
            <a:off x="7256834" y="4179652"/>
            <a:ext cx="184339" cy="151751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a:t>Bound the consequential degrees of freedom</a:t>
            </a:r>
          </a:p>
        </p:txBody>
      </p:sp>
      <p:sp>
        <p:nvSpPr>
          <p:cNvPr id="4" name="BoundPanel"/>
          <p:cNvSpPr/>
          <p:nvPr/>
        </p:nvSpPr>
        <p:spPr>
          <a:xfrm>
            <a:off x="502920" y="1051560"/>
            <a:ext cx="3977639" cy="31546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r>
              <a:rPr sz="2800" b="1" i="0" dirty="0">
                <a:solidFill>
                  <a:srgbClr val="5C4826"/>
                </a:solidFill>
              </a:rPr>
              <a:t>BOUND</a:t>
            </a:r>
          </a:p>
          <a:p>
            <a:pPr algn="ctr"/>
            <a:endParaRPr sz="2800" b="1" i="0" dirty="0">
              <a:solidFill>
                <a:srgbClr val="5C4826"/>
              </a:solidFill>
            </a:endParaRPr>
          </a:p>
          <a:p>
            <a:pPr algn="ctr"/>
            <a:r>
              <a:rPr lang="en-US" sz="2800" b="0" i="0" dirty="0">
                <a:solidFill>
                  <a:srgbClr val="5C4826"/>
                </a:solidFill>
              </a:rPr>
              <a:t>worktree</a:t>
            </a:r>
            <a:endParaRPr sz="2800" b="0" i="0" dirty="0">
              <a:solidFill>
                <a:srgbClr val="5C4826"/>
              </a:solidFill>
            </a:endParaRPr>
          </a:p>
          <a:p>
            <a:pPr algn="ctr"/>
            <a:r>
              <a:rPr sz="2800" b="0" i="0" dirty="0">
                <a:solidFill>
                  <a:srgbClr val="5C4826"/>
                </a:solidFill>
              </a:rPr>
              <a:t>scope</a:t>
            </a:r>
          </a:p>
          <a:p>
            <a:pPr algn="ctr"/>
            <a:r>
              <a:rPr sz="2800" b="0" i="0" dirty="0">
                <a:solidFill>
                  <a:srgbClr val="5C4826"/>
                </a:solidFill>
              </a:rPr>
              <a:t>forbidden actions</a:t>
            </a:r>
          </a:p>
          <a:p>
            <a:pPr algn="ctr"/>
            <a:r>
              <a:rPr sz="2800" b="0" i="0" dirty="0">
                <a:solidFill>
                  <a:srgbClr val="5C4826"/>
                </a:solidFill>
              </a:rPr>
              <a:t>required checks</a:t>
            </a:r>
          </a:p>
          <a:p>
            <a:pPr algn="ctr"/>
            <a:r>
              <a:rPr sz="2800" b="0" i="0" dirty="0">
                <a:solidFill>
                  <a:srgbClr val="5C4826"/>
                </a:solidFill>
              </a:rPr>
              <a:t>delivery boundary</a:t>
            </a:r>
          </a:p>
        </p:txBody>
      </p:sp>
      <p:sp>
        <p:nvSpPr>
          <p:cNvPr id="5" name="FreePanel"/>
          <p:cNvSpPr/>
          <p:nvPr/>
        </p:nvSpPr>
        <p:spPr>
          <a:xfrm>
            <a:off x="4663440" y="1051560"/>
            <a:ext cx="3977639" cy="31546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r>
              <a:rPr sz="2800" b="1" i="0" dirty="0">
                <a:solidFill>
                  <a:srgbClr val="5C4826"/>
                </a:solidFill>
              </a:rPr>
              <a:t>LEAVE FREE</a:t>
            </a:r>
          </a:p>
          <a:p>
            <a:pPr algn="ctr"/>
            <a:endParaRPr sz="2800" b="1" i="0" dirty="0">
              <a:solidFill>
                <a:srgbClr val="5C4826"/>
              </a:solidFill>
            </a:endParaRPr>
          </a:p>
          <a:p>
            <a:pPr algn="ctr"/>
            <a:r>
              <a:rPr sz="2800" b="0" i="0" dirty="0">
                <a:solidFill>
                  <a:srgbClr val="5C4826"/>
                </a:solidFill>
              </a:rPr>
              <a:t>implementation</a:t>
            </a:r>
          </a:p>
          <a:p>
            <a:pPr algn="ctr"/>
            <a:r>
              <a:rPr sz="2800" b="0" i="0" dirty="0">
                <a:solidFill>
                  <a:srgbClr val="5C4826"/>
                </a:solidFill>
              </a:rPr>
              <a:t>decomposition</a:t>
            </a:r>
          </a:p>
          <a:p>
            <a:pPr algn="ctr"/>
            <a:r>
              <a:rPr sz="2800" b="0" i="0" dirty="0">
                <a:solidFill>
                  <a:srgbClr val="5C4826"/>
                </a:solidFill>
              </a:rPr>
              <a:t>intermediate </a:t>
            </a:r>
            <a:r>
              <a:rPr lang="en-US" sz="2800" dirty="0">
                <a:solidFill>
                  <a:srgbClr val="5C4826"/>
                </a:solidFill>
              </a:rPr>
              <a:t>steps</a:t>
            </a:r>
          </a:p>
          <a:p>
            <a:pPr algn="ctr"/>
            <a:r>
              <a:rPr lang="en-US" sz="2800" dirty="0">
                <a:solidFill>
                  <a:srgbClr val="5C4826"/>
                </a:solidFill>
              </a:rPr>
              <a:t>naming</a:t>
            </a:r>
          </a:p>
          <a:p>
            <a:pPr algn="ctr"/>
            <a:endParaRPr sz="2800" b="0" i="0" dirty="0">
              <a:solidFill>
                <a:srgbClr val="5C4826"/>
              </a:solidFill>
            </a:endParaRPr>
          </a:p>
        </p:txBody>
      </p:sp>
      <p:sp>
        <p:nvSpPr>
          <p:cNvPr id="101" name="PCINSPECT"/>
          <p:cNvSpPr/>
          <p:nvPr/>
        </p:nvSpPr>
        <p:spPr>
          <a:xfrm>
            <a:off x="681825" y="4407408"/>
            <a:ext cx="1417320" cy="5943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INSPECT</a:t>
            </a:r>
          </a:p>
        </p:txBody>
      </p:sp>
      <p:cxnSp>
        <p:nvCxnSpPr>
          <p:cNvPr id="102" name="Connector 6"/>
          <p:cNvCxnSpPr/>
          <p:nvPr/>
        </p:nvCxnSpPr>
        <p:spPr>
          <a:xfrm>
            <a:off x="2099145" y="4704588"/>
            <a:ext cx="182880"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3" name="PCMODIFY"/>
          <p:cNvSpPr/>
          <p:nvPr/>
        </p:nvSpPr>
        <p:spPr>
          <a:xfrm>
            <a:off x="2282025" y="4407408"/>
            <a:ext cx="1417320" cy="5943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MODIFY</a:t>
            </a:r>
          </a:p>
        </p:txBody>
      </p:sp>
      <p:cxnSp>
        <p:nvCxnSpPr>
          <p:cNvPr id="104" name="Connector 8"/>
          <p:cNvCxnSpPr/>
          <p:nvPr/>
        </p:nvCxnSpPr>
        <p:spPr>
          <a:xfrm>
            <a:off x="3699344" y="4704588"/>
            <a:ext cx="182881"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5" name="PCCHECK"/>
          <p:cNvSpPr/>
          <p:nvPr/>
        </p:nvSpPr>
        <p:spPr>
          <a:xfrm>
            <a:off x="3882225" y="4407408"/>
            <a:ext cx="1417320" cy="5943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CHECK</a:t>
            </a:r>
          </a:p>
        </p:txBody>
      </p:sp>
      <p:cxnSp>
        <p:nvCxnSpPr>
          <p:cNvPr id="106" name="Connector 10"/>
          <p:cNvCxnSpPr/>
          <p:nvPr/>
        </p:nvCxnSpPr>
        <p:spPr>
          <a:xfrm>
            <a:off x="5299545" y="4704588"/>
            <a:ext cx="182880"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7" name="PCCOMMIT"/>
          <p:cNvSpPr/>
          <p:nvPr/>
        </p:nvSpPr>
        <p:spPr>
          <a:xfrm>
            <a:off x="5482425" y="4407408"/>
            <a:ext cx="1417320" cy="5943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COMMIT</a:t>
            </a:r>
          </a:p>
        </p:txBody>
      </p:sp>
      <p:cxnSp>
        <p:nvCxnSpPr>
          <p:cNvPr id="108" name="Connector 12"/>
          <p:cNvCxnSpPr/>
          <p:nvPr/>
        </p:nvCxnSpPr>
        <p:spPr>
          <a:xfrm>
            <a:off x="6899745" y="4704588"/>
            <a:ext cx="182880"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9" name="PCPROPOSE"/>
          <p:cNvSpPr/>
          <p:nvPr/>
        </p:nvSpPr>
        <p:spPr>
          <a:xfrm>
            <a:off x="7082625" y="4407408"/>
            <a:ext cx="1417320" cy="5943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PROPOSE</a:t>
            </a:r>
          </a:p>
        </p:txBody>
      </p:sp>
      <p:sp>
        <p:nvSpPr>
          <p:cNvPr id="110" name="PCMain"/>
          <p:cNvSpPr txBox="1"/>
          <p:nvPr/>
        </p:nvSpPr>
        <p:spPr>
          <a:xfrm>
            <a:off x="274320" y="5212080"/>
            <a:ext cx="8595360" cy="914400"/>
          </a:xfrm>
          <a:prstGeom prst="rect">
            <a:avLst/>
          </a:prstGeom>
          <a:noFill/>
        </p:spPr>
        <p:txBody>
          <a:bodyPr wrap="square" anchor="t">
            <a:spAutoFit/>
          </a:bodyPr>
          <a:lstStyle/>
          <a:p>
            <a:pPr algn="ctr"/>
            <a:r>
              <a:rPr sz="2000" b="0" dirty="0">
                <a:solidFill>
                  <a:srgbClr val="5C4826"/>
                </a:solidFill>
              </a:rPr>
              <a:t>A process model makes consequential actions, transitions, evidence, and stopping conditions explicit without prescribing internal reasoning.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1" grpId="0" animBg="1"/>
      <p:bldP spid="103" grpId="0" animBg="1"/>
      <p:bldP spid="105" grpId="0" animBg="1"/>
      <p:bldP spid="107" grpId="0" animBg="1"/>
      <p:bldP spid="109" grpId="0" animBg="1"/>
      <p:bldP spid="1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E6F3E"/>
                </a:solidFill>
                <a:effectLst/>
                <a:uLnTx/>
                <a:uFillTx/>
                <a:latin typeface="Calibri" panose="020F0502020204030204"/>
                <a:ea typeface="+mn-ea"/>
                <a:cs typeface="+mn-cs"/>
              </a:rPr>
              <a:t>SECTION 2</a:t>
            </a:r>
          </a:p>
        </p:txBody>
      </p:sp>
      <p:sp>
        <p:nvSpPr>
          <p:cNvPr id="2" name="Title 1"/>
          <p:cNvSpPr>
            <a:spLocks noGrp="1"/>
          </p:cNvSpPr>
          <p:nvPr>
            <p:ph type="title"/>
          </p:nvPr>
        </p:nvSpPr>
        <p:spPr>
          <a:xfrm>
            <a:off x="685800" y="1700784"/>
            <a:ext cx="7772400" cy="1005840"/>
          </a:xfrm>
        </p:spPr>
        <p:txBody>
          <a:bodyPr>
            <a:normAutofit/>
          </a:bodyPr>
          <a:lstStyle/>
          <a:p>
            <a:pPr algn="ctr">
              <a:buNone/>
              <a:defRPr b="0"/>
            </a:pPr>
            <a:r>
              <a:rPr lang="en-US" sz="4000" b="0" i="0" dirty="0">
                <a:solidFill>
                  <a:srgbClr val="000000"/>
                </a:solidFill>
              </a:rPr>
              <a:t>How can delegated work fail?</a:t>
            </a:r>
          </a:p>
        </p:txBody>
      </p:sp>
      <p:sp>
        <p:nvSpPr>
          <p:cNvPr id="3" name="Slide Number Placeholder 3"/>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01" name="Question"/>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C4826"/>
                </a:solidFill>
                <a:effectLst/>
                <a:uLnTx/>
                <a:uFillTx/>
                <a:latin typeface="Calibri" panose="020F0502020204030204"/>
                <a:ea typeface="+mn-ea"/>
                <a:cs typeface="+mn-cs"/>
              </a:rPr>
              <a:t>The result can be wrong. The process can be wrong.</a:t>
            </a:r>
          </a:p>
        </p:txBody>
      </p:sp>
      <p:sp>
        <p:nvSpPr>
          <p:cNvPr id="103" name="Rule"/>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dirty="0"/>
              <a:t>Either </a:t>
            </a:r>
            <a:r>
              <a:rPr lang="en-US" sz="2400" dirty="0"/>
              <a:t>kind of </a:t>
            </a:r>
            <a:r>
              <a:rPr sz="2400" dirty="0"/>
              <a:t>bound can be violated</a:t>
            </a:r>
          </a:p>
        </p:txBody>
      </p:sp>
      <p:sp>
        <p:nvSpPr>
          <p:cNvPr id="2" name="TaxHead-result"/>
          <p:cNvSpPr/>
          <p:nvPr/>
        </p:nvSpPr>
        <p:spPr>
          <a:xfrm>
            <a:off x="2286000" y="1005840"/>
            <a:ext cx="3200400" cy="5486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WRONG RESULT</a:t>
            </a:r>
          </a:p>
        </p:txBody>
      </p:sp>
      <p:sp>
        <p:nvSpPr>
          <p:cNvPr id="4" name="TaxHead-process"/>
          <p:cNvSpPr/>
          <p:nvPr/>
        </p:nvSpPr>
        <p:spPr>
          <a:xfrm>
            <a:off x="5577840" y="1005840"/>
            <a:ext cx="3291840" cy="5486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WRONG PROCESS</a:t>
            </a:r>
          </a:p>
        </p:txBody>
      </p:sp>
      <p:sp>
        <p:nvSpPr>
          <p:cNvPr id="5" name="TaxLbl-QUESTI"/>
          <p:cNvSpPr/>
          <p:nvPr/>
        </p:nvSpPr>
        <p:spPr>
          <a:xfrm>
            <a:off x="274320" y="1737360"/>
            <a:ext cx="1920240" cy="1097280"/>
          </a:xfrm>
          <a:prstGeom prst="rect">
            <a:avLst/>
          </a:prstGeom>
          <a:noFill/>
          <a:ln>
            <a:noFill/>
          </a:ln>
          <a:effectLst/>
        </p:spPr>
        <p:txBody>
          <a:bodyPr wrap="square" lIns="27432" tIns="22860" rIns="27432" bIns="22860" rtlCol="0" anchor="ctr"/>
          <a:lstStyle/>
          <a:p>
            <a:pPr algn="ctr">
              <a:buNone/>
            </a:pPr>
            <a:r>
              <a:rPr lang="en-US" sz="2000" b="1" i="0" dirty="0">
                <a:solidFill>
                  <a:srgbClr val="5C4826"/>
                </a:solidFill>
              </a:rPr>
              <a:t>QUESTION</a:t>
            </a:r>
          </a:p>
        </p:txBody>
      </p:sp>
      <p:sp>
        <p:nvSpPr>
          <p:cNvPr id="6" name="TaxC1-QUESTI"/>
          <p:cNvSpPr/>
          <p:nvPr/>
        </p:nvSpPr>
        <p:spPr>
          <a:xfrm>
            <a:off x="2286000" y="1737360"/>
            <a:ext cx="3200400" cy="109728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0" dirty="0">
                <a:solidFill>
                  <a:srgbClr val="5C4826"/>
                </a:solidFill>
              </a:rPr>
              <a:t>Did the artifact satisfy its obligations?</a:t>
            </a:r>
          </a:p>
        </p:txBody>
      </p:sp>
      <p:sp>
        <p:nvSpPr>
          <p:cNvPr id="7" name="TaxC2-QUESTI"/>
          <p:cNvSpPr/>
          <p:nvPr/>
        </p:nvSpPr>
        <p:spPr>
          <a:xfrm>
            <a:off x="5577840" y="1737360"/>
            <a:ext cx="3291840" cy="109728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0" dirty="0">
                <a:solidFill>
                  <a:srgbClr val="5C4826"/>
                </a:solidFill>
              </a:rPr>
              <a:t>Was the work performed within the delegated process?</a:t>
            </a:r>
          </a:p>
        </p:txBody>
      </p:sp>
      <p:sp>
        <p:nvSpPr>
          <p:cNvPr id="8" name="TaxLbl-EXAMPL"/>
          <p:cNvSpPr/>
          <p:nvPr/>
        </p:nvSpPr>
        <p:spPr>
          <a:xfrm>
            <a:off x="274320" y="2926080"/>
            <a:ext cx="1920240" cy="1097280"/>
          </a:xfrm>
          <a:prstGeom prst="rect">
            <a:avLst/>
          </a:prstGeom>
          <a:noFill/>
          <a:ln>
            <a:noFill/>
          </a:ln>
          <a:effectLst/>
        </p:spPr>
        <p:txBody>
          <a:bodyPr wrap="square" lIns="27432" tIns="22860" rIns="27432" bIns="22860" rtlCol="0" anchor="ctr"/>
          <a:lstStyle/>
          <a:p>
            <a:pPr algn="ctr">
              <a:buNone/>
            </a:pPr>
            <a:r>
              <a:rPr lang="en-US" sz="2000" b="1" i="0" dirty="0">
                <a:solidFill>
                  <a:srgbClr val="5C4826"/>
                </a:solidFill>
              </a:rPr>
              <a:t>EXAMPLE</a:t>
            </a:r>
          </a:p>
        </p:txBody>
      </p:sp>
      <p:sp>
        <p:nvSpPr>
          <p:cNvPr id="9" name="TaxC1-EXAMPL"/>
          <p:cNvSpPr/>
          <p:nvPr/>
        </p:nvSpPr>
        <p:spPr>
          <a:xfrm>
            <a:off x="2286000" y="2926080"/>
            <a:ext cx="3200400" cy="109728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1" dirty="0">
                <a:solidFill>
                  <a:srgbClr val="555960"/>
                </a:solidFill>
              </a:rPr>
              <a:t>Existing API behavior changes</a:t>
            </a:r>
          </a:p>
        </p:txBody>
      </p:sp>
      <p:sp>
        <p:nvSpPr>
          <p:cNvPr id="10" name="TaxC2-EXAMPL"/>
          <p:cNvSpPr/>
          <p:nvPr/>
        </p:nvSpPr>
        <p:spPr>
          <a:xfrm>
            <a:off x="5577840" y="2926080"/>
            <a:ext cx="3291840" cy="109728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1" dirty="0">
                <a:solidFill>
                  <a:srgbClr val="555960"/>
                </a:solidFill>
              </a:rPr>
              <a:t>Agent modifies a forbidden dependency</a:t>
            </a:r>
          </a:p>
        </p:txBody>
      </p:sp>
      <p:sp>
        <p:nvSpPr>
          <p:cNvPr id="11" name="TaxLbl-VALIDA"/>
          <p:cNvSpPr/>
          <p:nvPr/>
        </p:nvSpPr>
        <p:spPr>
          <a:xfrm>
            <a:off x="274320" y="4114800"/>
            <a:ext cx="1920240" cy="1097280"/>
          </a:xfrm>
          <a:prstGeom prst="rect">
            <a:avLst/>
          </a:prstGeom>
          <a:noFill/>
          <a:ln>
            <a:noFill/>
          </a:ln>
          <a:effectLst/>
        </p:spPr>
        <p:txBody>
          <a:bodyPr wrap="square" lIns="27432" tIns="22860" rIns="27432" bIns="22860" rtlCol="0" anchor="ctr"/>
          <a:lstStyle/>
          <a:p>
            <a:pPr algn="ctr">
              <a:buNone/>
            </a:pPr>
            <a:r>
              <a:rPr lang="en-US" sz="2000" b="1" i="0" dirty="0">
                <a:solidFill>
                  <a:srgbClr val="5C4826"/>
                </a:solidFill>
              </a:rPr>
              <a:t>VALIDATION TARGET</a:t>
            </a:r>
          </a:p>
        </p:txBody>
      </p:sp>
      <p:sp>
        <p:nvSpPr>
          <p:cNvPr id="12" name="TaxC1-VALIDA"/>
          <p:cNvSpPr/>
          <p:nvPr/>
        </p:nvSpPr>
        <p:spPr>
          <a:xfrm>
            <a:off x="2286000" y="4114800"/>
            <a:ext cx="3200400" cy="109728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0" dirty="0">
                <a:solidFill>
                  <a:srgbClr val="5C4826"/>
                </a:solidFill>
              </a:rPr>
              <a:t>Artifact / system state</a:t>
            </a:r>
          </a:p>
        </p:txBody>
      </p:sp>
      <p:sp>
        <p:nvSpPr>
          <p:cNvPr id="13" name="TaxC2-VALIDA"/>
          <p:cNvSpPr/>
          <p:nvPr/>
        </p:nvSpPr>
        <p:spPr>
          <a:xfrm>
            <a:off x="5577840" y="4114800"/>
            <a:ext cx="3291840" cy="109728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0" dirty="0">
                <a:solidFill>
                  <a:srgbClr val="5C4826"/>
                </a:solidFill>
              </a:rPr>
              <a:t>Actions / evidence / authority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dirty="0"/>
              <a:t>Wrong result</a:t>
            </a:r>
          </a:p>
        </p:txBody>
      </p:sp>
      <p:sp>
        <p:nvSpPr>
          <p:cNvPr id="4" name="Example"/>
          <p:cNvSpPr txBox="1"/>
          <p:nvPr/>
        </p:nvSpPr>
        <p:spPr>
          <a:xfrm>
            <a:off x="274320" y="932688"/>
            <a:ext cx="8595360" cy="731520"/>
          </a:xfrm>
          <a:prstGeom prst="rect">
            <a:avLst/>
          </a:prstGeom>
          <a:noFill/>
        </p:spPr>
        <p:txBody>
          <a:bodyPr wrap="square" anchor="t">
            <a:spAutoFit/>
          </a:bodyPr>
          <a:lstStyle/>
          <a:p>
            <a:pPr algn="l"/>
            <a:r>
              <a:rPr sz="2000" b="0" i="1" dirty="0">
                <a:solidFill>
                  <a:srgbClr val="555960"/>
                </a:solidFill>
              </a:rPr>
              <a:t>Requirement: existing clients continue to behave identically.</a:t>
            </a:r>
          </a:p>
          <a:p>
            <a:pPr algn="l"/>
            <a:r>
              <a:rPr sz="2000" b="0" i="1" dirty="0">
                <a:solidFill>
                  <a:srgbClr val="555960"/>
                </a:solidFill>
              </a:rPr>
              <a:t>The agent changes response semantics.</a:t>
            </a:r>
          </a:p>
        </p:txBody>
      </p:sp>
      <p:sp>
        <p:nvSpPr>
          <p:cNvPr id="5" name="FRequest"/>
          <p:cNvSpPr/>
          <p:nvPr/>
        </p:nvSpPr>
        <p:spPr>
          <a:xfrm>
            <a:off x="1097280" y="1965960"/>
            <a:ext cx="173736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REQUEST</a:t>
            </a:r>
          </a:p>
        </p:txBody>
      </p:sp>
      <p:cxnSp>
        <p:nvCxnSpPr>
          <p:cNvPr id="6" name="Connector 5"/>
          <p:cNvCxnSpPr/>
          <p:nvPr/>
        </p:nvCxnSpPr>
        <p:spPr>
          <a:xfrm>
            <a:off x="2834640" y="2249424"/>
            <a:ext cx="411480"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7" name="FImpl"/>
          <p:cNvSpPr/>
          <p:nvPr/>
        </p:nvSpPr>
        <p:spPr>
          <a:xfrm>
            <a:off x="3246120" y="1965960"/>
            <a:ext cx="219456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IMPLEMENTATION</a:t>
            </a:r>
          </a:p>
        </p:txBody>
      </p:sp>
      <p:cxnSp>
        <p:nvCxnSpPr>
          <p:cNvPr id="8" name="Connector 7"/>
          <p:cNvCxnSpPr/>
          <p:nvPr/>
        </p:nvCxnSpPr>
        <p:spPr>
          <a:xfrm>
            <a:off x="4343400" y="2532888"/>
            <a:ext cx="0" cy="484632"/>
          </a:xfrm>
          <a:prstGeom prst="line">
            <a:avLst/>
          </a:prstGeom>
          <a:ln w="28575">
            <a:solidFill>
              <a:srgbClr val="8E6F3E"/>
            </a:solidFill>
          </a:ln>
          <a:effectLst/>
        </p:spPr>
        <p:style>
          <a:lnRef idx="2">
            <a:schemeClr val="accent1"/>
          </a:lnRef>
          <a:fillRef idx="0">
            <a:schemeClr val="accent1"/>
          </a:fillRef>
          <a:effectRef idx="1">
            <a:schemeClr val="accent1"/>
          </a:effectRef>
          <a:fontRef idx="minor">
            <a:schemeClr val="tx1"/>
          </a:fontRef>
        </p:style>
      </p:cxnSp>
      <p:sp>
        <p:nvSpPr>
          <p:cNvPr id="9" name="FX"/>
          <p:cNvSpPr txBox="1"/>
          <p:nvPr/>
        </p:nvSpPr>
        <p:spPr>
          <a:xfrm>
            <a:off x="4114800" y="2788920"/>
            <a:ext cx="457200" cy="384048"/>
          </a:xfrm>
          <a:prstGeom prst="rect">
            <a:avLst/>
          </a:prstGeom>
          <a:noFill/>
        </p:spPr>
        <p:txBody>
          <a:bodyPr wrap="square" anchor="t">
            <a:spAutoFit/>
          </a:bodyPr>
          <a:lstStyle/>
          <a:p>
            <a:pPr algn="ctr"/>
            <a:r>
              <a:rPr sz="2400" b="1" i="0" dirty="0">
                <a:solidFill>
                  <a:srgbClr val="5C4826"/>
                </a:solidFill>
              </a:rPr>
              <a:t>✗</a:t>
            </a:r>
          </a:p>
        </p:txBody>
      </p:sp>
      <p:sp>
        <p:nvSpPr>
          <p:cNvPr id="10" name="FReq"/>
          <p:cNvSpPr txBox="1"/>
          <p:nvPr/>
        </p:nvSpPr>
        <p:spPr>
          <a:xfrm>
            <a:off x="3291840" y="3246120"/>
            <a:ext cx="2103120" cy="548640"/>
          </a:xfrm>
          <a:prstGeom prst="rect">
            <a:avLst/>
          </a:prstGeom>
          <a:noFill/>
        </p:spPr>
        <p:txBody>
          <a:bodyPr wrap="square" anchor="t">
            <a:spAutoFit/>
          </a:bodyPr>
          <a:lstStyle/>
          <a:p>
            <a:pPr algn="ctr"/>
            <a:r>
              <a:rPr sz="2000" b="0" i="0" dirty="0">
                <a:solidFill>
                  <a:srgbClr val="555960"/>
                </a:solidFill>
              </a:rPr>
              <a:t>required behavior</a:t>
            </a:r>
          </a:p>
        </p:txBody>
      </p:sp>
      <p:sp>
        <p:nvSpPr>
          <p:cNvPr id="11" name="FailLabel"/>
          <p:cNvSpPr/>
          <p:nvPr/>
        </p:nvSpPr>
        <p:spPr>
          <a:xfrm>
            <a:off x="502920" y="4069080"/>
            <a:ext cx="2560320" cy="5943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ARTIFACT FAILURE</a:t>
            </a:r>
          </a:p>
        </p:txBody>
      </p:sp>
      <p:sp>
        <p:nvSpPr>
          <p:cNvPr id="12" name="FailDef"/>
          <p:cNvSpPr txBox="1"/>
          <p:nvPr/>
        </p:nvSpPr>
        <p:spPr>
          <a:xfrm>
            <a:off x="3246120" y="4133087"/>
            <a:ext cx="5394960" cy="502920"/>
          </a:xfrm>
          <a:prstGeom prst="rect">
            <a:avLst/>
          </a:prstGeom>
          <a:noFill/>
        </p:spPr>
        <p:txBody>
          <a:bodyPr wrap="square" anchor="t">
            <a:spAutoFit/>
          </a:bodyPr>
          <a:lstStyle/>
          <a:p>
            <a:pPr algn="l"/>
            <a:r>
              <a:rPr sz="2000" b="0" i="0" dirty="0">
                <a:solidFill>
                  <a:srgbClr val="5C4826"/>
                </a:solidFill>
              </a:rPr>
              <a:t>The resulting system violates an obligation.</a:t>
            </a:r>
          </a:p>
        </p:txBody>
      </p:sp>
      <p:sp>
        <p:nvSpPr>
          <p:cNvPr id="13" name="FailKinds"/>
          <p:cNvSpPr txBox="1"/>
          <p:nvPr/>
        </p:nvSpPr>
        <p:spPr>
          <a:xfrm>
            <a:off x="274320" y="4983480"/>
            <a:ext cx="8595360" cy="1015663"/>
          </a:xfrm>
          <a:prstGeom prst="rect">
            <a:avLst/>
          </a:prstGeom>
          <a:noFill/>
        </p:spPr>
        <p:txBody>
          <a:bodyPr wrap="square" anchor="t">
            <a:spAutoFit/>
          </a:bodyPr>
          <a:lstStyle/>
          <a:p>
            <a:pPr algn="ctr"/>
            <a:r>
              <a:rPr sz="2000" b="0" i="1" dirty="0">
                <a:solidFill>
                  <a:srgbClr val="555960"/>
                </a:solidFill>
              </a:rPr>
              <a:t>wrong behavior · excessive memory · incompatible API</a:t>
            </a:r>
            <a:endParaRPr lang="en-US" sz="2000" b="0" i="1" dirty="0">
              <a:solidFill>
                <a:srgbClr val="555960"/>
              </a:solidFill>
            </a:endParaRPr>
          </a:p>
          <a:p>
            <a:pPr algn="ctr"/>
            <a:endParaRPr lang="en-US" sz="2000" i="1" dirty="0">
              <a:solidFill>
                <a:srgbClr val="555960"/>
              </a:solidFill>
            </a:endParaRPr>
          </a:p>
          <a:p>
            <a:pPr algn="ctr"/>
            <a:r>
              <a:rPr lang="en-US" sz="2000" i="1" dirty="0">
                <a:solidFill>
                  <a:srgbClr val="555960"/>
                </a:solidFill>
              </a:rPr>
              <a:t>(measurable – hopefully, you notice before you ship)</a:t>
            </a:r>
            <a:endParaRPr sz="2000" b="0" i="1" dirty="0">
              <a:solidFill>
                <a:srgbClr val="5559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9" grpId="0"/>
      <p:bldP spid="10" grpId="0"/>
      <p:bldP spid="11" grpId="0" animBg="1"/>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dirty="0"/>
              <a:t>Wrong process can fail in different ways</a:t>
            </a:r>
          </a:p>
        </p:txBody>
      </p:sp>
      <p:sp>
        <p:nvSpPr>
          <p:cNvPr id="911" name="Card-scope"/>
          <p:cNvSpPr/>
          <p:nvPr/>
        </p:nvSpPr>
        <p:spPr>
          <a:xfrm>
            <a:off x="274320" y="1051560"/>
            <a:ext cx="2743200" cy="4206240"/>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3200" b="1" i="0" dirty="0">
                <a:solidFill>
                  <a:srgbClr val="5C4826"/>
                </a:solidFill>
              </a:rPr>
              <a:t>SCOPE</a:t>
            </a:r>
          </a:p>
          <a:p>
            <a:pPr algn="l">
              <a:spcBef>
                <a:spcPts val="900"/>
              </a:spcBef>
              <a:buNone/>
            </a:pPr>
            <a:r>
              <a:rPr lang="en-US" sz="3200" b="0" i="0" dirty="0">
                <a:solidFill>
                  <a:srgbClr val="5C4826"/>
                </a:solidFill>
              </a:rPr>
              <a:t>Work exceeds the work order</a:t>
            </a:r>
          </a:p>
          <a:p>
            <a:pPr algn="l">
              <a:spcBef>
                <a:spcPts val="900"/>
              </a:spcBef>
              <a:buNone/>
            </a:pPr>
            <a:endParaRPr lang="en-US" sz="3200" b="0" i="0" dirty="0">
              <a:solidFill>
                <a:srgbClr val="5C4826"/>
              </a:solidFill>
            </a:endParaRPr>
          </a:p>
          <a:p>
            <a:pPr algn="l">
              <a:spcBef>
                <a:spcPts val="900"/>
              </a:spcBef>
              <a:buNone/>
            </a:pPr>
            <a:r>
              <a:rPr lang="en-US" sz="3200" b="0" i="1" dirty="0">
                <a:solidFill>
                  <a:srgbClr val="555960"/>
                </a:solidFill>
              </a:rPr>
              <a:t>forbidden file · altered test</a:t>
            </a:r>
          </a:p>
        </p:txBody>
      </p:sp>
      <p:sp>
        <p:nvSpPr>
          <p:cNvPr id="912" name="Card-authority"/>
          <p:cNvSpPr/>
          <p:nvPr/>
        </p:nvSpPr>
        <p:spPr>
          <a:xfrm>
            <a:off x="3200400" y="1051560"/>
            <a:ext cx="2743200" cy="4206240"/>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3200" b="1" i="0" dirty="0">
                <a:solidFill>
                  <a:srgbClr val="5C4826"/>
                </a:solidFill>
              </a:rPr>
              <a:t>AUTHORITY</a:t>
            </a:r>
          </a:p>
          <a:p>
            <a:pPr algn="l">
              <a:spcBef>
                <a:spcPts val="900"/>
              </a:spcBef>
              <a:buNone/>
            </a:pPr>
            <a:r>
              <a:rPr lang="en-US" sz="3200" b="0" i="0" dirty="0">
                <a:solidFill>
                  <a:srgbClr val="5C4826"/>
                </a:solidFill>
              </a:rPr>
              <a:t>Work exceeds delegated authority</a:t>
            </a:r>
          </a:p>
          <a:p>
            <a:pPr algn="l">
              <a:spcBef>
                <a:spcPts val="900"/>
              </a:spcBef>
              <a:buNone/>
            </a:pPr>
            <a:r>
              <a:rPr lang="en-US" sz="1000" dirty="0">
                <a:solidFill>
                  <a:srgbClr val="5C4826"/>
                </a:solidFill>
              </a:rPr>
              <a:t> </a:t>
            </a:r>
            <a:endParaRPr lang="en-US" sz="1000" b="0" i="0" dirty="0">
              <a:solidFill>
                <a:srgbClr val="5C4826"/>
              </a:solidFill>
            </a:endParaRPr>
          </a:p>
          <a:p>
            <a:pPr algn="l">
              <a:spcBef>
                <a:spcPts val="900"/>
              </a:spcBef>
              <a:buNone/>
            </a:pPr>
            <a:r>
              <a:rPr lang="en-US" sz="3200" b="0" i="1" dirty="0">
                <a:solidFill>
                  <a:srgbClr val="555960"/>
                </a:solidFill>
              </a:rPr>
              <a:t>merge · deploy</a:t>
            </a:r>
          </a:p>
        </p:txBody>
      </p:sp>
      <p:sp>
        <p:nvSpPr>
          <p:cNvPr id="913" name="Card-evidence"/>
          <p:cNvSpPr/>
          <p:nvPr/>
        </p:nvSpPr>
        <p:spPr>
          <a:xfrm>
            <a:off x="6126480" y="1051560"/>
            <a:ext cx="2743200" cy="4206240"/>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3200" b="1" i="0" dirty="0">
                <a:solidFill>
                  <a:srgbClr val="5C4826"/>
                </a:solidFill>
              </a:rPr>
              <a:t>EVIDENCE</a:t>
            </a:r>
          </a:p>
          <a:p>
            <a:pPr algn="l">
              <a:spcBef>
                <a:spcPts val="900"/>
              </a:spcBef>
              <a:buNone/>
            </a:pPr>
            <a:r>
              <a:rPr lang="en-US" sz="3200" b="0" i="0" dirty="0">
                <a:solidFill>
                  <a:srgbClr val="5C4826"/>
                </a:solidFill>
              </a:rPr>
              <a:t>Evidence does not establish the obligation</a:t>
            </a:r>
          </a:p>
          <a:p>
            <a:pPr algn="l">
              <a:spcBef>
                <a:spcPts val="900"/>
              </a:spcBef>
              <a:buNone/>
            </a:pPr>
            <a:r>
              <a:rPr lang="en-US" sz="3200" b="0" i="1" dirty="0">
                <a:solidFill>
                  <a:srgbClr val="555960"/>
                </a:solidFill>
              </a:rPr>
              <a:t>“all tests pass” without saying what was tested</a:t>
            </a:r>
          </a:p>
        </p:txBody>
      </p:sp>
      <p:sp>
        <p:nvSpPr>
          <p:cNvPr id="914" name="FooterBand"/>
          <p:cNvSpPr/>
          <p:nvPr/>
        </p:nvSpPr>
        <p:spPr>
          <a:xfrm>
            <a:off x="274320" y="5852160"/>
            <a:ext cx="8595360" cy="566928"/>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Can the result be correct while the process is wrong?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 grpId="0" animBg="1"/>
      <p:bldP spid="912" grpId="0" animBg="1"/>
      <p:bldP spid="913" grpId="0" animBg="1"/>
      <p:bldP spid="9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E6F3E"/>
                </a:solidFill>
                <a:effectLst/>
                <a:uLnTx/>
                <a:uFillTx/>
                <a:latin typeface="Calibri" panose="020F0502020204030204"/>
                <a:ea typeface="+mn-ea"/>
                <a:cs typeface="+mn-cs"/>
              </a:rPr>
              <a:t>SECTION 3</a:t>
            </a:r>
          </a:p>
        </p:txBody>
      </p:sp>
      <p:sp>
        <p:nvSpPr>
          <p:cNvPr id="2" name="Title 1"/>
          <p:cNvSpPr>
            <a:spLocks noGrp="1"/>
          </p:cNvSpPr>
          <p:nvPr>
            <p:ph type="title"/>
          </p:nvPr>
        </p:nvSpPr>
        <p:spPr>
          <a:xfrm>
            <a:off x="685800" y="1700784"/>
            <a:ext cx="7772400" cy="1005840"/>
          </a:xfrm>
        </p:spPr>
        <p:txBody>
          <a:bodyPr>
            <a:normAutofit/>
          </a:bodyPr>
          <a:lstStyle/>
          <a:p>
            <a:pPr algn="ctr">
              <a:buNone/>
              <a:defRPr b="0"/>
            </a:pPr>
            <a:r>
              <a:rPr lang="en-US" sz="4000" b="0" i="0" dirty="0">
                <a:solidFill>
                  <a:srgbClr val="000000"/>
                </a:solidFill>
              </a:rPr>
              <a:t>From failures to controls</a:t>
            </a:r>
          </a:p>
        </p:txBody>
      </p:sp>
      <p:sp>
        <p:nvSpPr>
          <p:cNvPr id="3" name="Slide Number Placeholder 3"/>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01" name="Question"/>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C4826"/>
                </a:solidFill>
                <a:effectLst/>
                <a:uLnTx/>
                <a:uFillTx/>
                <a:latin typeface="Calibri" panose="020F0502020204030204"/>
                <a:ea typeface="+mn-ea"/>
                <a:cs typeface="+mn-cs"/>
              </a:rPr>
              <a:t>What should the engineered environment do about them?</a:t>
            </a:r>
          </a:p>
        </p:txBody>
      </p:sp>
      <p:sp>
        <p:nvSpPr>
          <p:cNvPr id="103" name="Rule"/>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sz="2400" b="0" dirty="0">
                <a:solidFill>
                  <a:srgbClr val="000000"/>
                </a:solidFill>
              </a:rPr>
              <a:t>Prevent or detect?</a:t>
            </a:r>
          </a:p>
        </p:txBody>
      </p:sp>
      <p:sp>
        <p:nvSpPr>
          <p:cNvPr id="4" name="Slide Number Placeholder 5"/>
          <p:cNvSpPr>
            <a:spLocks noGrp="1"/>
          </p:cNvSpPr>
          <p:nvPr>
            <p:ph type="sldNum" sz="quarter" idx="4"/>
          </p:nvPr>
        </p:nvSpPr>
        <p:spPr/>
        <p:txBody>
          <a:bodyPr/>
          <a:lstStyle/>
          <a:p>
            <a:fld id="{B7EB45DA-9A0D-DC49-8E02-F30A5DDC21C3}" type="slidenum">
              <a:rPr lang="en-US" smtClean="0"/>
              <a:t>15</a:t>
            </a:fld>
            <a:endParaRPr lang="en-US" dirty="0"/>
          </a:p>
        </p:txBody>
      </p:sp>
      <p:sp>
        <p:nvSpPr>
          <p:cNvPr id="8" name="FooterBand"/>
          <p:cNvSpPr/>
          <p:nvPr/>
        </p:nvSpPr>
        <p:spPr>
          <a:xfrm>
            <a:off x="274320" y="5641870"/>
            <a:ext cx="8595360" cy="77721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000" b="1" i="0" dirty="0">
                <a:solidFill>
                  <a:srgbClr val="FFFFFF"/>
                </a:solidFill>
              </a:rPr>
              <a:t>Constraints: </a:t>
            </a:r>
            <a:r>
              <a:rPr sz="2000" b="1" i="0" dirty="0">
                <a:solidFill>
                  <a:srgbClr val="FFFFFF"/>
                </a:solidFill>
              </a:rPr>
              <a:t>If you can make the wrong state impossible, do</a:t>
            </a:r>
            <a:r>
              <a:rPr lang="en-US" sz="2000" b="1" i="0" dirty="0">
                <a:solidFill>
                  <a:srgbClr val="FFFFFF"/>
                </a:solidFill>
              </a:rPr>
              <a:t> so</a:t>
            </a:r>
            <a:r>
              <a:rPr sz="2000" b="1" i="0" dirty="0">
                <a:solidFill>
                  <a:srgbClr val="FFFFFF"/>
                </a:solidFill>
              </a:rPr>
              <a:t>.</a:t>
            </a:r>
            <a:endParaRPr lang="en-US" sz="2000" b="1" i="0" dirty="0">
              <a:solidFill>
                <a:srgbClr val="FFFFFF"/>
              </a:solidFill>
            </a:endParaRPr>
          </a:p>
          <a:p>
            <a:pPr algn="ctr"/>
            <a:r>
              <a:rPr sz="2000" b="1" i="0" dirty="0">
                <a:solidFill>
                  <a:srgbClr val="FFFFFF"/>
                </a:solidFill>
              </a:rPr>
              <a:t>Otherwise</a:t>
            </a:r>
            <a:r>
              <a:rPr lang="en-US" sz="2000" b="1" dirty="0">
                <a:solidFill>
                  <a:srgbClr val="FFFFFF"/>
                </a:solidFill>
              </a:rPr>
              <a:t>, d</a:t>
            </a:r>
            <a:r>
              <a:rPr lang="en-US" sz="2000" b="1" i="0" dirty="0">
                <a:solidFill>
                  <a:srgbClr val="FFFFFF"/>
                </a:solidFill>
              </a:rPr>
              <a:t>emand </a:t>
            </a:r>
            <a:r>
              <a:rPr lang="en-US" sz="2000" b="1" dirty="0">
                <a:solidFill>
                  <a:srgbClr val="FFFFFF"/>
                </a:solidFill>
              </a:rPr>
              <a:t>Evidence + Evaluation</a:t>
            </a:r>
            <a:endParaRPr sz="2000" b="1" i="0" dirty="0">
              <a:solidFill>
                <a:srgbClr val="FFFFFF"/>
              </a:solidFill>
            </a:endParaRPr>
          </a:p>
        </p:txBody>
      </p:sp>
      <p:sp>
        <p:nvSpPr>
          <p:cNvPr id="24" name="Obligation">
            <a:extLst>
              <a:ext uri="{FF2B5EF4-FFF2-40B4-BE49-F238E27FC236}">
                <a16:creationId xmlns:a16="http://schemas.microsoft.com/office/drawing/2014/main" id="{77357C34-9262-EF41-F619-49F944CC5B90}"/>
              </a:ext>
            </a:extLst>
          </p:cNvPr>
          <p:cNvSpPr/>
          <p:nvPr/>
        </p:nvSpPr>
        <p:spPr>
          <a:xfrm>
            <a:off x="2530602" y="849799"/>
            <a:ext cx="4005072" cy="875646"/>
          </a:xfrm>
          <a:prstGeom prst="roundRect">
            <a:avLst>
              <a:gd name="adj" fmla="val 10256"/>
            </a:avLst>
          </a:prstGeom>
          <a:solidFill>
            <a:srgbClr val="FBF1E8"/>
          </a:solidFill>
          <a:ln w="25400">
            <a:solidFill>
              <a:srgbClr val="B5532A"/>
            </a:solidFill>
          </a:ln>
          <a:effectLst>
            <a:outerShdw blurRad="50800" dist="25400" dir="5400000" algn="bl" rotWithShape="0">
              <a:srgbClr val="000000">
                <a:alpha val="12000"/>
              </a:srgbClr>
            </a:outerShdw>
          </a:effectLst>
        </p:spPr>
        <p:txBody>
          <a:bodyPr wrap="square" lIns="1016" tIns="1016" rIns="1016" bIns="1016" rtlCol="0" anchor="ctr"/>
          <a:lstStyle/>
          <a:p>
            <a:pPr marL="0" indent="0" algn="ctr">
              <a:buNone/>
            </a:pPr>
            <a:r>
              <a:rPr lang="en-US" sz="2200" b="1" dirty="0">
                <a:solidFill>
                  <a:srgbClr val="9A3F14"/>
                </a:solidFill>
                <a:latin typeface="Calibri" pitchFamily="34" charset="0"/>
                <a:ea typeface="Calibri" pitchFamily="34" charset="-122"/>
                <a:cs typeface="Calibri" pitchFamily="34" charset="-120"/>
              </a:rPr>
              <a:t>ENGINEERING OBLIGATION</a:t>
            </a:r>
            <a:endParaRPr lang="en-US" sz="2200" dirty="0"/>
          </a:p>
          <a:p>
            <a:pPr marL="0" indent="0" algn="ctr">
              <a:buNone/>
            </a:pPr>
            <a:r>
              <a:rPr lang="en-US" sz="1700" i="1" dirty="0">
                <a:solidFill>
                  <a:srgbClr val="6E6E6E"/>
                </a:solidFill>
                <a:latin typeface="Calibri" pitchFamily="34" charset="0"/>
                <a:ea typeface="Calibri" pitchFamily="34" charset="-122"/>
                <a:cs typeface="Calibri" pitchFamily="34" charset="-120"/>
              </a:rPr>
              <a:t>the property you must hold</a:t>
            </a:r>
            <a:endParaRPr lang="en-US" sz="2200" dirty="0"/>
          </a:p>
        </p:txBody>
      </p:sp>
      <p:sp>
        <p:nvSpPr>
          <p:cNvPr id="25" name="Arrow Down">
            <a:extLst>
              <a:ext uri="{FF2B5EF4-FFF2-40B4-BE49-F238E27FC236}">
                <a16:creationId xmlns:a16="http://schemas.microsoft.com/office/drawing/2014/main" id="{1C37B941-5A72-1CB7-A1C9-9B3BEAC1975E}"/>
              </a:ext>
            </a:extLst>
          </p:cNvPr>
          <p:cNvSpPr/>
          <p:nvPr/>
        </p:nvSpPr>
        <p:spPr>
          <a:xfrm>
            <a:off x="4558538" y="1725445"/>
            <a:ext cx="0" cy="438912"/>
          </a:xfrm>
          <a:prstGeom prst="line">
            <a:avLst/>
          </a:prstGeom>
          <a:noFill/>
          <a:ln w="19050">
            <a:solidFill>
              <a:srgbClr val="1F1F1F"/>
            </a:solidFill>
            <a:prstDash val="solid"/>
            <a:tailEnd type="triangle"/>
          </a:ln>
        </p:spPr>
        <p:txBody>
          <a:bodyPr/>
          <a:lstStyle/>
          <a:p>
            <a:endParaRPr lang="en-US" dirty="0"/>
          </a:p>
        </p:txBody>
      </p:sp>
      <p:sp>
        <p:nvSpPr>
          <p:cNvPr id="26" name="Decision">
            <a:extLst>
              <a:ext uri="{FF2B5EF4-FFF2-40B4-BE49-F238E27FC236}">
                <a16:creationId xmlns:a16="http://schemas.microsoft.com/office/drawing/2014/main" id="{6A1D6DB1-C5E4-1458-5D0A-68CD931A8278}"/>
              </a:ext>
            </a:extLst>
          </p:cNvPr>
          <p:cNvSpPr/>
          <p:nvPr/>
        </p:nvSpPr>
        <p:spPr>
          <a:xfrm>
            <a:off x="1634489" y="2170685"/>
            <a:ext cx="5797296" cy="777218"/>
          </a:xfrm>
          <a:prstGeom prst="roundRect">
            <a:avLst>
              <a:gd name="adj" fmla="val 11765"/>
            </a:avLst>
          </a:prstGeom>
          <a:solidFill>
            <a:srgbClr val="F4F3EF"/>
          </a:solidFill>
          <a:ln w="25400">
            <a:solidFill>
              <a:srgbClr val="5A5853"/>
            </a:solidFill>
          </a:ln>
          <a:effectLst>
            <a:outerShdw blurRad="50800" dist="25400" dir="5400000" algn="bl" rotWithShape="0">
              <a:srgbClr val="000000">
                <a:alpha val="12000"/>
              </a:srgbClr>
            </a:outerShdw>
          </a:effectLst>
        </p:spPr>
        <p:txBody>
          <a:bodyPr wrap="square" lIns="1016" tIns="1016" rIns="1016" bIns="1016" rtlCol="0" anchor="ctr"/>
          <a:lstStyle/>
          <a:p>
            <a:pPr marL="0" indent="0" algn="ctr">
              <a:buNone/>
            </a:pPr>
            <a:r>
              <a:rPr lang="en-US" sz="2000" b="1" dirty="0">
                <a:solidFill>
                  <a:srgbClr val="1F1F1F"/>
                </a:solidFill>
                <a:latin typeface="Calibri" pitchFamily="34" charset="0"/>
                <a:ea typeface="Calibri" pitchFamily="34" charset="-122"/>
                <a:cs typeface="Calibri" pitchFamily="34" charset="-120"/>
              </a:rPr>
              <a:t>Can the unwanted state be excluded cleanly?</a:t>
            </a:r>
            <a:endParaRPr lang="en-US" sz="2000" dirty="0"/>
          </a:p>
        </p:txBody>
      </p:sp>
      <p:sp>
        <p:nvSpPr>
          <p:cNvPr id="27" name="Arrow Yes">
            <a:extLst>
              <a:ext uri="{FF2B5EF4-FFF2-40B4-BE49-F238E27FC236}">
                <a16:creationId xmlns:a16="http://schemas.microsoft.com/office/drawing/2014/main" id="{E159185C-D70C-F30A-9879-3335DB5238AB}"/>
              </a:ext>
            </a:extLst>
          </p:cNvPr>
          <p:cNvSpPr/>
          <p:nvPr/>
        </p:nvSpPr>
        <p:spPr>
          <a:xfrm>
            <a:off x="2767075" y="2953512"/>
            <a:ext cx="993393" cy="648589"/>
          </a:xfrm>
          <a:custGeom>
            <a:avLst/>
            <a:gdLst/>
            <a:ahLst/>
            <a:cxnLst/>
            <a:rect l="l" t="t" r="r" b="b"/>
            <a:pathLst>
              <a:path w="1417320" h="950976">
                <a:moveTo>
                  <a:pt x="1417320" y="0"/>
                </a:moveTo>
                <a:cubicBezTo>
                  <a:pt x="708660" y="380390"/>
                  <a:pt x="212598" y="570586"/>
                  <a:pt x="0" y="950976"/>
                </a:cubicBezTo>
              </a:path>
            </a:pathLst>
          </a:custGeom>
          <a:noFill/>
          <a:ln w="19050">
            <a:solidFill>
              <a:srgbClr val="1F1F1F"/>
            </a:solidFill>
            <a:prstDash val="solid"/>
            <a:tailEnd type="triangle"/>
          </a:ln>
        </p:spPr>
        <p:txBody>
          <a:bodyPr/>
          <a:lstStyle/>
          <a:p>
            <a:endParaRPr lang="en-US" dirty="0"/>
          </a:p>
        </p:txBody>
      </p:sp>
      <p:sp>
        <p:nvSpPr>
          <p:cNvPr id="28" name="Arrow No">
            <a:extLst>
              <a:ext uri="{FF2B5EF4-FFF2-40B4-BE49-F238E27FC236}">
                <a16:creationId xmlns:a16="http://schemas.microsoft.com/office/drawing/2014/main" id="{BF7C48A6-A3F9-02EA-9DF9-25770833EC53}"/>
              </a:ext>
            </a:extLst>
          </p:cNvPr>
          <p:cNvSpPr/>
          <p:nvPr/>
        </p:nvSpPr>
        <p:spPr>
          <a:xfrm>
            <a:off x="5383532" y="2947903"/>
            <a:ext cx="993392" cy="557784"/>
          </a:xfrm>
          <a:custGeom>
            <a:avLst/>
            <a:gdLst/>
            <a:ahLst/>
            <a:cxnLst/>
            <a:rect l="l" t="t" r="r" b="b"/>
            <a:pathLst>
              <a:path w="1417320" h="950976">
                <a:moveTo>
                  <a:pt x="0" y="0"/>
                </a:moveTo>
                <a:cubicBezTo>
                  <a:pt x="708660" y="380390"/>
                  <a:pt x="1204722" y="570586"/>
                  <a:pt x="1417320" y="950976"/>
                </a:cubicBezTo>
              </a:path>
            </a:pathLst>
          </a:custGeom>
          <a:noFill/>
          <a:ln w="19050">
            <a:solidFill>
              <a:srgbClr val="1F1F1F"/>
            </a:solidFill>
            <a:prstDash val="solid"/>
            <a:tailEnd type="triangle"/>
          </a:ln>
        </p:spPr>
        <p:txBody>
          <a:bodyPr/>
          <a:lstStyle/>
          <a:p>
            <a:endParaRPr lang="en-US" dirty="0"/>
          </a:p>
        </p:txBody>
      </p:sp>
      <p:sp>
        <p:nvSpPr>
          <p:cNvPr id="29" name="Label Yes">
            <a:extLst>
              <a:ext uri="{FF2B5EF4-FFF2-40B4-BE49-F238E27FC236}">
                <a16:creationId xmlns:a16="http://schemas.microsoft.com/office/drawing/2014/main" id="{C673FD50-427B-50BC-A927-77840584EEE4}"/>
              </a:ext>
            </a:extLst>
          </p:cNvPr>
          <p:cNvSpPr txBox="1"/>
          <p:nvPr/>
        </p:nvSpPr>
        <p:spPr>
          <a:xfrm>
            <a:off x="2480309" y="3145536"/>
            <a:ext cx="731520" cy="365760"/>
          </a:xfrm>
          <a:prstGeom prst="rect">
            <a:avLst/>
          </a:prstGeom>
          <a:noFill/>
          <a:ln/>
        </p:spPr>
        <p:txBody>
          <a:bodyPr wrap="square" lIns="0" tIns="0" rIns="0" bIns="0" rtlCol="0" anchor="ctr"/>
          <a:lstStyle/>
          <a:p>
            <a:pPr marL="0" indent="0" algn="ctr">
              <a:buNone/>
            </a:pPr>
            <a:r>
              <a:rPr lang="en-US" sz="1800" b="1" dirty="0">
                <a:solidFill>
                  <a:srgbClr val="2E4A66"/>
                </a:solidFill>
                <a:latin typeface="Calibri" pitchFamily="34" charset="0"/>
                <a:ea typeface="Calibri" pitchFamily="34" charset="-122"/>
                <a:cs typeface="Calibri" pitchFamily="34" charset="-120"/>
              </a:rPr>
              <a:t>YES</a:t>
            </a:r>
            <a:endParaRPr lang="en-US" sz="1800" dirty="0"/>
          </a:p>
        </p:txBody>
      </p:sp>
      <p:sp>
        <p:nvSpPr>
          <p:cNvPr id="30" name="Label No">
            <a:extLst>
              <a:ext uri="{FF2B5EF4-FFF2-40B4-BE49-F238E27FC236}">
                <a16:creationId xmlns:a16="http://schemas.microsoft.com/office/drawing/2014/main" id="{730E638B-09E2-012C-CCC8-2BF6C90B9FCD}"/>
              </a:ext>
            </a:extLst>
          </p:cNvPr>
          <p:cNvSpPr txBox="1"/>
          <p:nvPr/>
        </p:nvSpPr>
        <p:spPr>
          <a:xfrm>
            <a:off x="5804154" y="2988416"/>
            <a:ext cx="731520" cy="365760"/>
          </a:xfrm>
          <a:prstGeom prst="rect">
            <a:avLst/>
          </a:prstGeom>
          <a:noFill/>
          <a:ln/>
        </p:spPr>
        <p:txBody>
          <a:bodyPr wrap="square" lIns="0" tIns="0" rIns="0" bIns="0" rtlCol="0" anchor="ctr"/>
          <a:lstStyle/>
          <a:p>
            <a:pPr marL="0" indent="0" algn="ctr">
              <a:buNone/>
            </a:pPr>
            <a:r>
              <a:rPr lang="en-US" sz="1800" b="1" dirty="0">
                <a:solidFill>
                  <a:srgbClr val="2E4A66"/>
                </a:solidFill>
                <a:latin typeface="Calibri" pitchFamily="34" charset="0"/>
                <a:ea typeface="Calibri" pitchFamily="34" charset="-122"/>
                <a:cs typeface="Calibri" pitchFamily="34" charset="-120"/>
              </a:rPr>
              <a:t>NO</a:t>
            </a:r>
            <a:endParaRPr lang="en-US" sz="1800" dirty="0"/>
          </a:p>
        </p:txBody>
      </p:sp>
      <p:sp>
        <p:nvSpPr>
          <p:cNvPr id="31" name="Constraint">
            <a:extLst>
              <a:ext uri="{FF2B5EF4-FFF2-40B4-BE49-F238E27FC236}">
                <a16:creationId xmlns:a16="http://schemas.microsoft.com/office/drawing/2014/main" id="{93A08F96-0AC0-C72C-A77D-0B2CE48B6978}"/>
              </a:ext>
            </a:extLst>
          </p:cNvPr>
          <p:cNvSpPr/>
          <p:nvPr/>
        </p:nvSpPr>
        <p:spPr>
          <a:xfrm>
            <a:off x="160277" y="3620389"/>
            <a:ext cx="4138802" cy="1200764"/>
          </a:xfrm>
          <a:prstGeom prst="roundRect">
            <a:avLst>
              <a:gd name="adj" fmla="val 5310"/>
            </a:avLst>
          </a:prstGeom>
          <a:solidFill>
            <a:srgbClr val="E8EDF3"/>
          </a:solidFill>
          <a:ln w="25400">
            <a:solidFill>
              <a:srgbClr val="3A5878"/>
            </a:solidFill>
          </a:ln>
          <a:effectLst>
            <a:outerShdw blurRad="50800" dist="25400" dir="5400000" algn="bl" rotWithShape="0">
              <a:srgbClr val="000000">
                <a:alpha val="12000"/>
              </a:srgbClr>
            </a:outerShdw>
          </a:effectLst>
        </p:spPr>
        <p:txBody>
          <a:bodyPr wrap="square" lIns="1016" tIns="1016" rIns="1016" bIns="1016" rtlCol="0" anchor="ctr"/>
          <a:lstStyle/>
          <a:p>
            <a:pPr marL="0" indent="0" algn="ctr">
              <a:spcAft>
                <a:spcPts val="600"/>
              </a:spcAft>
              <a:buNone/>
            </a:pPr>
            <a:r>
              <a:rPr lang="en-US" sz="2200" b="1" dirty="0">
                <a:solidFill>
                  <a:srgbClr val="2E4A66"/>
                </a:solidFill>
                <a:latin typeface="Calibri" pitchFamily="34" charset="0"/>
                <a:ea typeface="Calibri" pitchFamily="34" charset="-122"/>
                <a:cs typeface="Calibri" pitchFamily="34" charset="-120"/>
              </a:rPr>
              <a:t>CONSTRAINT</a:t>
            </a:r>
            <a:endParaRPr lang="en-US" sz="2200" dirty="0"/>
          </a:p>
          <a:p>
            <a:pPr marL="0" indent="0" algn="ctr">
              <a:spcAft>
                <a:spcPts val="1000"/>
              </a:spcAft>
              <a:buNone/>
            </a:pPr>
            <a:r>
              <a:rPr lang="en-US" sz="1800" dirty="0">
                <a:solidFill>
                  <a:srgbClr val="1F1F1F"/>
                </a:solidFill>
                <a:latin typeface="Calibri" pitchFamily="34" charset="0"/>
                <a:ea typeface="Calibri" pitchFamily="34" charset="-122"/>
                <a:cs typeface="Calibri" pitchFamily="34" charset="-120"/>
              </a:rPr>
              <a:t>narrows what may happen</a:t>
            </a:r>
            <a:endParaRPr lang="en-US" sz="2200" dirty="0"/>
          </a:p>
          <a:p>
            <a:pPr marL="0" indent="0" algn="ctr">
              <a:buNone/>
            </a:pPr>
            <a:r>
              <a:rPr lang="en-US" sz="1600" i="1" dirty="0">
                <a:solidFill>
                  <a:srgbClr val="6E6E6E"/>
                </a:solidFill>
                <a:latin typeface="Calibri" pitchFamily="34" charset="0"/>
                <a:ea typeface="Calibri" pitchFamily="34" charset="-122"/>
                <a:cs typeface="Calibri" pitchFamily="34" charset="-120"/>
              </a:rPr>
              <a:t>typed enum · permission · narrow API</a:t>
            </a:r>
            <a:endParaRPr lang="en-US" sz="2200" dirty="0"/>
          </a:p>
        </p:txBody>
      </p:sp>
      <p:sp>
        <p:nvSpPr>
          <p:cNvPr id="32" name="Evidence">
            <a:extLst>
              <a:ext uri="{FF2B5EF4-FFF2-40B4-BE49-F238E27FC236}">
                <a16:creationId xmlns:a16="http://schemas.microsoft.com/office/drawing/2014/main" id="{516C10D3-A5E7-D4FD-4638-69E0CDAA4421}"/>
              </a:ext>
            </a:extLst>
          </p:cNvPr>
          <p:cNvSpPr/>
          <p:nvPr/>
        </p:nvSpPr>
        <p:spPr>
          <a:xfrm>
            <a:off x="4558538" y="3546200"/>
            <a:ext cx="4293106" cy="1588263"/>
          </a:xfrm>
          <a:prstGeom prst="roundRect">
            <a:avLst>
              <a:gd name="adj" fmla="val 5310"/>
            </a:avLst>
          </a:prstGeom>
          <a:solidFill>
            <a:srgbClr val="E8EDF3"/>
          </a:solidFill>
          <a:ln w="25400">
            <a:solidFill>
              <a:srgbClr val="3A5878"/>
            </a:solidFill>
          </a:ln>
          <a:effectLst>
            <a:outerShdw blurRad="50800" dist="25400" dir="5400000" algn="bl" rotWithShape="0">
              <a:srgbClr val="000000">
                <a:alpha val="12000"/>
              </a:srgbClr>
            </a:outerShdw>
          </a:effectLst>
        </p:spPr>
        <p:txBody>
          <a:bodyPr wrap="square" lIns="1016" tIns="1016" rIns="1016" bIns="1016" rtlCol="0" anchor="ctr"/>
          <a:lstStyle/>
          <a:p>
            <a:pPr marL="0" indent="0" algn="ctr">
              <a:spcAft>
                <a:spcPts val="600"/>
              </a:spcAft>
              <a:buNone/>
            </a:pPr>
            <a:r>
              <a:rPr lang="en-US" sz="2200" b="1" dirty="0">
                <a:solidFill>
                  <a:srgbClr val="2E4A66"/>
                </a:solidFill>
                <a:latin typeface="Calibri" pitchFamily="34" charset="0"/>
                <a:ea typeface="Calibri" pitchFamily="34" charset="-122"/>
                <a:cs typeface="Calibri" pitchFamily="34" charset="-120"/>
              </a:rPr>
              <a:t>EVIDENCE + EVALUATION</a:t>
            </a:r>
            <a:endParaRPr lang="en-US" sz="2200" dirty="0"/>
          </a:p>
          <a:p>
            <a:pPr marL="0" indent="0" algn="ctr">
              <a:spcAft>
                <a:spcPts val="1000"/>
              </a:spcAft>
              <a:buNone/>
            </a:pPr>
            <a:r>
              <a:rPr lang="en-US" sz="1800" dirty="0">
                <a:solidFill>
                  <a:srgbClr val="1F1F1F"/>
                </a:solidFill>
                <a:latin typeface="Calibri" pitchFamily="34" charset="0"/>
                <a:ea typeface="Calibri" pitchFamily="34" charset="-122"/>
                <a:cs typeface="Calibri" pitchFamily="34" charset="-120"/>
              </a:rPr>
              <a:t>observe what happened and decide whether it satisfies the obligation</a:t>
            </a:r>
            <a:endParaRPr lang="en-US" sz="2200" dirty="0"/>
          </a:p>
          <a:p>
            <a:pPr marL="0" indent="0" algn="ctr">
              <a:buNone/>
            </a:pPr>
            <a:r>
              <a:rPr lang="en-US" sz="1600" i="1" dirty="0">
                <a:solidFill>
                  <a:srgbClr val="6E6E6E"/>
                </a:solidFill>
                <a:latin typeface="Calibri" pitchFamily="34" charset="0"/>
                <a:ea typeface="Calibri" pitchFamily="34" charset="-122"/>
                <a:cs typeface="Calibri" pitchFamily="34" charset="-120"/>
              </a:rPr>
              <a:t>metric · trace · call scan · log</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sz="2400" b="0" dirty="0">
                <a:solidFill>
                  <a:srgbClr val="000000"/>
                </a:solidFill>
              </a:rPr>
              <a:t>Four roles in a control system</a:t>
            </a:r>
          </a:p>
        </p:txBody>
      </p:sp>
      <p:sp>
        <p:nvSpPr>
          <p:cNvPr id="4" name="Slide Number Placeholder 5"/>
          <p:cNvSpPr>
            <a:spLocks noGrp="1"/>
          </p:cNvSpPr>
          <p:nvPr>
            <p:ph type="sldNum" sz="quarter" idx="4"/>
          </p:nvPr>
        </p:nvSpPr>
        <p:spPr/>
        <p:txBody>
          <a:bodyPr/>
          <a:lstStyle/>
          <a:p>
            <a:fld id="{B7EB45DA-9A0D-DC49-8E02-F30A5DDC21C3}" type="slidenum">
              <a:rPr lang="en-US" smtClean="0"/>
              <a:t>16</a:t>
            </a:fld>
            <a:endParaRPr lang="en-US" dirty="0"/>
          </a:p>
        </p:txBody>
      </p:sp>
      <p:sp>
        <p:nvSpPr>
          <p:cNvPr id="2" name="Pipe-WORK"/>
          <p:cNvSpPr/>
          <p:nvPr/>
        </p:nvSpPr>
        <p:spPr>
          <a:xfrm>
            <a:off x="274320" y="2700000"/>
            <a:ext cx="1500000" cy="64008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1" i="0" dirty="0">
                <a:solidFill>
                  <a:srgbClr val="5C4826"/>
                </a:solidFill>
              </a:rPr>
              <a:t>WORK</a:t>
            </a:r>
          </a:p>
        </p:txBody>
      </p:sp>
      <p:sp>
        <p:nvSpPr>
          <p:cNvPr id="5" name="Pipe-SENSOR"/>
          <p:cNvSpPr/>
          <p:nvPr/>
        </p:nvSpPr>
        <p:spPr>
          <a:xfrm>
            <a:off x="2048160" y="2700000"/>
            <a:ext cx="1500000" cy="64008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SENSOR</a:t>
            </a:r>
          </a:p>
        </p:txBody>
      </p:sp>
      <p:sp>
        <p:nvSpPr>
          <p:cNvPr id="6" name="Pipe-VALIDATOR"/>
          <p:cNvSpPr/>
          <p:nvPr/>
        </p:nvSpPr>
        <p:spPr>
          <a:xfrm>
            <a:off x="3822000" y="2700000"/>
            <a:ext cx="1500000" cy="64008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VALIDATOR</a:t>
            </a:r>
          </a:p>
        </p:txBody>
      </p:sp>
      <p:sp>
        <p:nvSpPr>
          <p:cNvPr id="7" name="Pipe-GATE"/>
          <p:cNvSpPr/>
          <p:nvPr/>
        </p:nvSpPr>
        <p:spPr>
          <a:xfrm>
            <a:off x="5595840" y="2700000"/>
            <a:ext cx="1500000" cy="64008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GATE</a:t>
            </a:r>
          </a:p>
        </p:txBody>
      </p:sp>
      <p:sp>
        <p:nvSpPr>
          <p:cNvPr id="8" name="Pipe-MERGE-DEPLOY"/>
          <p:cNvSpPr/>
          <p:nvPr/>
        </p:nvSpPr>
        <p:spPr>
          <a:xfrm>
            <a:off x="7287768" y="2560320"/>
            <a:ext cx="1719072" cy="914400"/>
          </a:xfrm>
          <a:prstGeom prst="rect">
            <a:avLst/>
          </a:prstGeom>
          <a:solidFill>
            <a:srgbClr val="F5F1E8"/>
          </a:solidFill>
          <a:ln w="12700">
            <a:solidFill>
              <a:srgbClr val="C9B991"/>
            </a:solidFill>
          </a:ln>
          <a:effectLst/>
        </p:spPr>
        <p:txBody>
          <a:bodyPr wrap="square" lIns="12700" tIns="22860" rIns="12700" bIns="22860" rtlCol="0" anchor="ctr"/>
          <a:lstStyle/>
          <a:p>
            <a:pPr algn="ctr">
              <a:buNone/>
            </a:pPr>
            <a:r>
              <a:rPr lang="en-US" sz="2000" b="1" i="0" dirty="0">
                <a:solidFill>
                  <a:srgbClr val="5C4826"/>
                </a:solidFill>
              </a:rPr>
              <a:t>CONSEQUENCE</a:t>
            </a:r>
          </a:p>
          <a:p>
            <a:pPr algn="ctr">
              <a:buNone/>
            </a:pPr>
            <a:r>
              <a:rPr lang="en-US" sz="2000" b="0" i="0" dirty="0">
                <a:solidFill>
                  <a:srgbClr val="5C4826"/>
                </a:solidFill>
              </a:rPr>
              <a:t>merge · deploy</a:t>
            </a:r>
          </a:p>
        </p:txBody>
      </p:sp>
      <p:cxnSp>
        <p:nvCxnSpPr>
          <p:cNvPr id="9" name="PipeArrow0"/>
          <p:cNvCxnSpPr/>
          <p:nvPr/>
        </p:nvCxnSpPr>
        <p:spPr>
          <a:xfrm>
            <a:off x="1774320" y="3020040"/>
            <a:ext cx="273840" cy="0"/>
          </a:xfrm>
          <a:prstGeom prst="straightConnector1">
            <a:avLst/>
          </a:prstGeom>
          <a:ln w="19050">
            <a:solidFill>
              <a:srgbClr val="8E6F3E"/>
            </a:solidFill>
            <a:tailEnd type="triangle"/>
          </a:ln>
        </p:spPr>
      </p:cxnSp>
      <p:cxnSp>
        <p:nvCxnSpPr>
          <p:cNvPr id="10" name="PipeArrow1"/>
          <p:cNvCxnSpPr/>
          <p:nvPr/>
        </p:nvCxnSpPr>
        <p:spPr>
          <a:xfrm>
            <a:off x="3548160" y="3020040"/>
            <a:ext cx="273840" cy="0"/>
          </a:xfrm>
          <a:prstGeom prst="straightConnector1">
            <a:avLst/>
          </a:prstGeom>
          <a:ln w="19050">
            <a:solidFill>
              <a:srgbClr val="8E6F3E"/>
            </a:solidFill>
            <a:tailEnd type="triangle"/>
          </a:ln>
        </p:spPr>
      </p:cxnSp>
      <p:cxnSp>
        <p:nvCxnSpPr>
          <p:cNvPr id="11" name="PipeArrow2"/>
          <p:cNvCxnSpPr/>
          <p:nvPr/>
        </p:nvCxnSpPr>
        <p:spPr>
          <a:xfrm>
            <a:off x="5322000" y="3020040"/>
            <a:ext cx="273840" cy="0"/>
          </a:xfrm>
          <a:prstGeom prst="straightConnector1">
            <a:avLst/>
          </a:prstGeom>
          <a:ln w="19050">
            <a:solidFill>
              <a:srgbClr val="8E6F3E"/>
            </a:solidFill>
            <a:tailEnd type="triangle"/>
          </a:ln>
        </p:spPr>
      </p:cxnSp>
      <p:cxnSp>
        <p:nvCxnSpPr>
          <p:cNvPr id="12" name="PipeArrow3"/>
          <p:cNvCxnSpPr>
            <a:cxnSpLocks/>
            <a:stCxn id="7" idx="3"/>
            <a:endCxn id="8" idx="1"/>
          </p:cNvCxnSpPr>
          <p:nvPr/>
        </p:nvCxnSpPr>
        <p:spPr>
          <a:xfrm flipV="1">
            <a:off x="7095840" y="3017520"/>
            <a:ext cx="191928" cy="2520"/>
          </a:xfrm>
          <a:prstGeom prst="straightConnector1">
            <a:avLst/>
          </a:prstGeom>
          <a:ln w="19050">
            <a:solidFill>
              <a:srgbClr val="8E6F3E"/>
            </a:solidFill>
            <a:tailEnd type="triangle"/>
          </a:ln>
        </p:spPr>
      </p:cxnSp>
      <p:sp>
        <p:nvSpPr>
          <p:cNvPr id="13" name="Pipe-evidence"/>
          <p:cNvSpPr/>
          <p:nvPr/>
        </p:nvSpPr>
        <p:spPr>
          <a:xfrm>
            <a:off x="3136680" y="2151360"/>
            <a:ext cx="1096800" cy="457200"/>
          </a:xfrm>
          <a:prstGeom prst="rect">
            <a:avLst/>
          </a:prstGeom>
          <a:noFill/>
          <a:ln>
            <a:noFill/>
          </a:ln>
          <a:effectLst/>
        </p:spPr>
        <p:txBody>
          <a:bodyPr wrap="square" lIns="27432" tIns="22860" rIns="27432" bIns="22860" rtlCol="0" anchor="ctr"/>
          <a:lstStyle/>
          <a:p>
            <a:pPr algn="ctr">
              <a:buNone/>
            </a:pPr>
            <a:r>
              <a:rPr lang="en-US" sz="2000" b="0" i="0" dirty="0">
                <a:solidFill>
                  <a:srgbClr val="5C4826"/>
                </a:solidFill>
              </a:rPr>
              <a:t>evidence</a:t>
            </a:r>
          </a:p>
        </p:txBody>
      </p:sp>
      <p:sp>
        <p:nvSpPr>
          <p:cNvPr id="14" name="Pipe-verdict"/>
          <p:cNvSpPr/>
          <p:nvPr/>
        </p:nvSpPr>
        <p:spPr>
          <a:xfrm>
            <a:off x="4910520" y="2151360"/>
            <a:ext cx="1096800" cy="457200"/>
          </a:xfrm>
          <a:prstGeom prst="rect">
            <a:avLst/>
          </a:prstGeom>
          <a:noFill/>
          <a:ln>
            <a:noFill/>
          </a:ln>
          <a:effectLst/>
        </p:spPr>
        <p:txBody>
          <a:bodyPr wrap="square" lIns="27432" tIns="22860" rIns="27432" bIns="22860" rtlCol="0" anchor="ctr"/>
          <a:lstStyle/>
          <a:p>
            <a:pPr algn="ctr">
              <a:buNone/>
            </a:pPr>
            <a:r>
              <a:rPr lang="en-US" sz="2000" b="0" i="0" dirty="0">
                <a:solidFill>
                  <a:srgbClr val="5C4826"/>
                </a:solidFill>
              </a:rPr>
              <a:t>verdict</a:t>
            </a:r>
          </a:p>
        </p:txBody>
      </p:sp>
      <p:sp>
        <p:nvSpPr>
          <p:cNvPr id="15" name="Pipe-obligation"/>
          <p:cNvSpPr/>
          <p:nvPr/>
        </p:nvSpPr>
        <p:spPr>
          <a:xfrm>
            <a:off x="3822191" y="1325880"/>
            <a:ext cx="1500000" cy="457200"/>
          </a:xfrm>
          <a:prstGeom prst="rect">
            <a:avLst/>
          </a:prstGeom>
          <a:noFill/>
          <a:ln>
            <a:noFill/>
          </a:ln>
          <a:effectLst/>
        </p:spPr>
        <p:txBody>
          <a:bodyPr wrap="square" lIns="27432" tIns="22860" rIns="27432" bIns="22860" rtlCol="0" anchor="ctr"/>
          <a:lstStyle/>
          <a:p>
            <a:pPr algn="ctr">
              <a:buNone/>
            </a:pPr>
            <a:r>
              <a:rPr lang="en-US" sz="2000" b="1" i="0" dirty="0">
                <a:solidFill>
                  <a:srgbClr val="5C4826"/>
                </a:solidFill>
              </a:rPr>
              <a:t>obligation</a:t>
            </a:r>
          </a:p>
        </p:txBody>
      </p:sp>
      <p:cxnSp>
        <p:nvCxnSpPr>
          <p:cNvPr id="16" name="PipeArrowObl"/>
          <p:cNvCxnSpPr/>
          <p:nvPr/>
        </p:nvCxnSpPr>
        <p:spPr>
          <a:xfrm>
            <a:off x="4572000" y="1783080"/>
            <a:ext cx="0" cy="914400"/>
          </a:xfrm>
          <a:prstGeom prst="straightConnector1">
            <a:avLst/>
          </a:prstGeom>
          <a:ln w="19050">
            <a:solidFill>
              <a:srgbClr val="8E6F3E"/>
            </a:solidFill>
            <a:tailEnd type="triangle"/>
          </a:ln>
        </p:spPr>
      </p:cxnSp>
      <p:sp>
        <p:nvSpPr>
          <p:cNvPr id="17" name="Pipe-CONSTRAINT"/>
          <p:cNvSpPr/>
          <p:nvPr/>
        </p:nvSpPr>
        <p:spPr>
          <a:xfrm>
            <a:off x="274320" y="4206240"/>
            <a:ext cx="1500000" cy="64008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CONSTRAINT</a:t>
            </a:r>
          </a:p>
        </p:txBody>
      </p:sp>
      <p:cxnSp>
        <p:nvCxnSpPr>
          <p:cNvPr id="18" name="PipeArrowCon"/>
          <p:cNvCxnSpPr/>
          <p:nvPr/>
        </p:nvCxnSpPr>
        <p:spPr>
          <a:xfrm flipV="1">
            <a:off x="1024320" y="3340080"/>
            <a:ext cx="0" cy="866160"/>
          </a:xfrm>
          <a:prstGeom prst="straightConnector1">
            <a:avLst/>
          </a:prstGeom>
          <a:ln w="19050">
            <a:solidFill>
              <a:srgbClr val="8E6F3E"/>
            </a:solidFill>
            <a:tailEnd type="triangle"/>
          </a:ln>
        </p:spPr>
      </p:cxnSp>
      <p:sp>
        <p:nvSpPr>
          <p:cNvPr id="903" name="Pipe-admits"/>
          <p:cNvSpPr/>
          <p:nvPr/>
        </p:nvSpPr>
        <p:spPr>
          <a:xfrm>
            <a:off x="6684360" y="2151360"/>
            <a:ext cx="1096800" cy="457200"/>
          </a:xfrm>
          <a:prstGeom prst="rect">
            <a:avLst/>
          </a:prstGeom>
          <a:noFill/>
          <a:ln>
            <a:noFill/>
          </a:ln>
          <a:effectLst/>
        </p:spPr>
        <p:txBody>
          <a:bodyPr wrap="square" lIns="27432" tIns="22860" rIns="27432" bIns="22860" rtlCol="0" anchor="ctr"/>
          <a:lstStyle/>
          <a:p>
            <a:pPr algn="ctr">
              <a:buNone/>
            </a:pPr>
            <a:r>
              <a:rPr lang="en-US" sz="2000" b="0" i="0" dirty="0">
                <a:solidFill>
                  <a:srgbClr val="5C4826"/>
                </a:solidFill>
              </a:rPr>
              <a:t>admits</a:t>
            </a:r>
          </a:p>
        </p:txBody>
      </p:sp>
      <p:sp>
        <p:nvSpPr>
          <p:cNvPr id="904" name="TextBox 5"/>
          <p:cNvSpPr txBox="1"/>
          <p:nvPr/>
        </p:nvSpPr>
        <p:spPr>
          <a:xfrm>
            <a:off x="1911095" y="3474720"/>
            <a:ext cx="1773936" cy="1463040"/>
          </a:xfrm>
          <a:prstGeom prst="rect">
            <a:avLst/>
          </a:prstGeom>
          <a:noFill/>
        </p:spPr>
        <p:txBody>
          <a:bodyPr wrap="square" anchor="ctr">
            <a:spAutoFit/>
          </a:bodyPr>
          <a:lstStyle/>
          <a:p>
            <a:pPr algn="ctr"/>
            <a:r>
              <a:rPr sz="2000" b="0" dirty="0">
                <a:solidFill>
                  <a:srgbClr val="555960"/>
                </a:solidFill>
              </a:rPr>
              <a:t>observes what happened and produces evidence</a:t>
            </a:r>
          </a:p>
        </p:txBody>
      </p:sp>
      <p:sp>
        <p:nvSpPr>
          <p:cNvPr id="905" name="TextBox 5"/>
          <p:cNvSpPr txBox="1"/>
          <p:nvPr/>
        </p:nvSpPr>
        <p:spPr>
          <a:xfrm>
            <a:off x="3685032" y="3474720"/>
            <a:ext cx="1773936" cy="1463040"/>
          </a:xfrm>
          <a:prstGeom prst="rect">
            <a:avLst/>
          </a:prstGeom>
          <a:noFill/>
        </p:spPr>
        <p:txBody>
          <a:bodyPr wrap="square" anchor="ctr">
            <a:spAutoFit/>
          </a:bodyPr>
          <a:lstStyle/>
          <a:p>
            <a:pPr algn="ctr"/>
            <a:r>
              <a:rPr sz="2000" b="0" dirty="0">
                <a:solidFill>
                  <a:srgbClr val="555960"/>
                </a:solidFill>
              </a:rPr>
              <a:t>evaluates evidence against an obligation</a:t>
            </a:r>
          </a:p>
        </p:txBody>
      </p:sp>
      <p:sp>
        <p:nvSpPr>
          <p:cNvPr id="906" name="TextBox 5"/>
          <p:cNvSpPr txBox="1"/>
          <p:nvPr/>
        </p:nvSpPr>
        <p:spPr>
          <a:xfrm>
            <a:off x="5458968" y="3474720"/>
            <a:ext cx="1773936" cy="1463040"/>
          </a:xfrm>
          <a:prstGeom prst="rect">
            <a:avLst/>
          </a:prstGeom>
          <a:noFill/>
        </p:spPr>
        <p:txBody>
          <a:bodyPr wrap="square" anchor="ctr">
            <a:spAutoFit/>
          </a:bodyPr>
          <a:lstStyle/>
          <a:p>
            <a:pPr algn="ctr"/>
            <a:r>
              <a:rPr lang="en-US" sz="2000" b="0" dirty="0">
                <a:solidFill>
                  <a:srgbClr val="555960"/>
                </a:solidFill>
              </a:rPr>
              <a:t>c</a:t>
            </a:r>
            <a:r>
              <a:rPr sz="2000" b="0" dirty="0">
                <a:solidFill>
                  <a:srgbClr val="555960"/>
                </a:solidFill>
              </a:rPr>
              <a:t>ontrols whether work crosses a boundary</a:t>
            </a:r>
          </a:p>
        </p:txBody>
      </p:sp>
      <p:sp>
        <p:nvSpPr>
          <p:cNvPr id="907" name="TextBox 5"/>
          <p:cNvSpPr txBox="1"/>
          <p:nvPr/>
        </p:nvSpPr>
        <p:spPr>
          <a:xfrm>
            <a:off x="45720" y="4919472"/>
            <a:ext cx="1956816" cy="731520"/>
          </a:xfrm>
          <a:prstGeom prst="rect">
            <a:avLst/>
          </a:prstGeom>
          <a:noFill/>
        </p:spPr>
        <p:txBody>
          <a:bodyPr wrap="square" anchor="ctr">
            <a:spAutoFit/>
          </a:bodyPr>
          <a:lstStyle/>
          <a:p>
            <a:pPr algn="ctr"/>
            <a:r>
              <a:rPr sz="2000" b="0" dirty="0">
                <a:solidFill>
                  <a:srgbClr val="555960"/>
                </a:solidFill>
              </a:rPr>
              <a:t>narrows what may happen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0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0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0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0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0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13" grpId="0"/>
      <p:bldP spid="14" grpId="0"/>
      <p:bldP spid="15" grpId="0"/>
      <p:bldP spid="17" grpId="0" animBg="1"/>
      <p:bldP spid="903" grpId="0"/>
      <p:bldP spid="904" grpId="0"/>
      <p:bldP spid="905" grpId="0"/>
      <p:bldP spid="906" grpId="0"/>
      <p:bldP spid="90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E6F3E"/>
                </a:solidFill>
                <a:effectLst/>
                <a:uLnTx/>
                <a:uFillTx/>
                <a:latin typeface="Calibri" panose="020F0502020204030204"/>
                <a:ea typeface="+mn-ea"/>
                <a:cs typeface="+mn-cs"/>
              </a:rPr>
              <a:t>SECTION 4</a:t>
            </a:r>
          </a:p>
        </p:txBody>
      </p:sp>
      <p:sp>
        <p:nvSpPr>
          <p:cNvPr id="2" name="Title 1"/>
          <p:cNvSpPr>
            <a:spLocks noGrp="1"/>
          </p:cNvSpPr>
          <p:nvPr>
            <p:ph type="title"/>
          </p:nvPr>
        </p:nvSpPr>
        <p:spPr>
          <a:xfrm>
            <a:off x="685800" y="1700784"/>
            <a:ext cx="7772400" cy="1005840"/>
          </a:xfrm>
        </p:spPr>
        <p:txBody>
          <a:bodyPr>
            <a:normAutofit/>
          </a:bodyPr>
          <a:lstStyle/>
          <a:p>
            <a:pPr algn="ctr">
              <a:buNone/>
              <a:defRPr b="0"/>
            </a:pPr>
            <a:r>
              <a:rPr lang="en-US" sz="4000" b="0" i="0" dirty="0">
                <a:solidFill>
                  <a:srgbClr val="000000"/>
                </a:solidFill>
              </a:rPr>
              <a:t>Check it where you can know</a:t>
            </a:r>
          </a:p>
        </p:txBody>
      </p:sp>
      <p:sp>
        <p:nvSpPr>
          <p:cNvPr id="3" name="Slide Number Placeholder 3"/>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01" name="Question"/>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C4826"/>
                </a:solidFill>
                <a:effectLst/>
                <a:uLnTx/>
                <a:uFillTx/>
                <a:latin typeface="Calibri" panose="020F0502020204030204"/>
                <a:ea typeface="+mn-ea"/>
                <a:cs typeface="+mn-cs"/>
              </a:rPr>
              <a:t>Where can each obligation be decided?</a:t>
            </a:r>
          </a:p>
        </p:txBody>
      </p:sp>
      <p:sp>
        <p:nvSpPr>
          <p:cNvPr id="103" name="Rule"/>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sz="2400" b="0" dirty="0">
                <a:solidFill>
                  <a:srgbClr val="000000"/>
                </a:solidFill>
              </a:rPr>
              <a:t>Where can you decide?</a:t>
            </a:r>
          </a:p>
        </p:txBody>
      </p:sp>
      <p:sp>
        <p:nvSpPr>
          <p:cNvPr id="4" name="Slide Number Placeholder 5"/>
          <p:cNvSpPr>
            <a:spLocks noGrp="1"/>
          </p:cNvSpPr>
          <p:nvPr>
            <p:ph type="sldNum" sz="quarter" idx="4"/>
          </p:nvPr>
        </p:nvSpPr>
        <p:spPr/>
        <p:txBody>
          <a:bodyPr/>
          <a:lstStyle/>
          <a:p>
            <a:fld id="{B7EB45DA-9A0D-DC49-8E02-F30A5DDC21C3}" type="slidenum">
              <a:rPr lang="en-US" smtClean="0"/>
              <a:t>18</a:t>
            </a:fld>
            <a:endParaRPr lang="en-US" dirty="0"/>
          </a:p>
        </p:txBody>
      </p:sp>
      <p:sp>
        <p:nvSpPr>
          <p:cNvPr id="5" name="Rectangle 4"/>
          <p:cNvSpPr/>
          <p:nvPr/>
        </p:nvSpPr>
        <p:spPr>
          <a:xfrm>
            <a:off x="292608" y="1188720"/>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EDIT</a:t>
            </a:r>
          </a:p>
        </p:txBody>
      </p:sp>
      <p:cxnSp>
        <p:nvCxnSpPr>
          <p:cNvPr id="6" name="Connector 5"/>
          <p:cNvCxnSpPr/>
          <p:nvPr/>
        </p:nvCxnSpPr>
        <p:spPr>
          <a:xfrm>
            <a:off x="1490472" y="1472184"/>
            <a:ext cx="237744"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1737360" y="1188720"/>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COMMIT</a:t>
            </a:r>
          </a:p>
        </p:txBody>
      </p:sp>
      <p:cxnSp>
        <p:nvCxnSpPr>
          <p:cNvPr id="8" name="Connector 7"/>
          <p:cNvCxnSpPr/>
          <p:nvPr/>
        </p:nvCxnSpPr>
        <p:spPr>
          <a:xfrm>
            <a:off x="2935224" y="1472184"/>
            <a:ext cx="237744"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3182112" y="1188720"/>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PUSH</a:t>
            </a:r>
          </a:p>
        </p:txBody>
      </p:sp>
      <p:cxnSp>
        <p:nvCxnSpPr>
          <p:cNvPr id="10" name="Connector 9"/>
          <p:cNvCxnSpPr/>
          <p:nvPr/>
        </p:nvCxnSpPr>
        <p:spPr>
          <a:xfrm>
            <a:off x="4379976" y="1472184"/>
            <a:ext cx="237744"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4626864" y="1188720"/>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MERGE</a:t>
            </a:r>
          </a:p>
        </p:txBody>
      </p:sp>
      <p:cxnSp>
        <p:nvCxnSpPr>
          <p:cNvPr id="12" name="Connector 11"/>
          <p:cNvCxnSpPr/>
          <p:nvPr/>
        </p:nvCxnSpPr>
        <p:spPr>
          <a:xfrm>
            <a:off x="5824728" y="1472184"/>
            <a:ext cx="237744"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6071616" y="1188720"/>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DEPLOY</a:t>
            </a:r>
          </a:p>
        </p:txBody>
      </p:sp>
      <p:cxnSp>
        <p:nvCxnSpPr>
          <p:cNvPr id="14" name="Connector 13"/>
          <p:cNvCxnSpPr/>
          <p:nvPr/>
        </p:nvCxnSpPr>
        <p:spPr>
          <a:xfrm>
            <a:off x="7269480" y="1472184"/>
            <a:ext cx="237744"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7516368" y="1188720"/>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RUNTIME</a:t>
            </a:r>
          </a:p>
        </p:txBody>
      </p:sp>
      <p:cxnSp>
        <p:nvCxnSpPr>
          <p:cNvPr id="16" name="Connector 15"/>
          <p:cNvCxnSpPr/>
          <p:nvPr/>
        </p:nvCxnSpPr>
        <p:spPr>
          <a:xfrm flipV="1">
            <a:off x="886968" y="1783080"/>
            <a:ext cx="0" cy="100584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168656" y="2834640"/>
            <a:ext cx="1436624" cy="86868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0" tIns="22860" rIns="0" bIns="22860" rtlCol="0" anchor="ctr"/>
          <a:lstStyle/>
          <a:p>
            <a:pPr algn="ctr"/>
            <a:r>
              <a:rPr sz="2000" b="0" i="0" dirty="0">
                <a:solidFill>
                  <a:srgbClr val="5C4826"/>
                </a:solidFill>
              </a:rPr>
              <a:t>type</a:t>
            </a:r>
          </a:p>
          <a:p>
            <a:pPr algn="ctr"/>
            <a:r>
              <a:rPr sz="2000" b="0" i="0" dirty="0">
                <a:solidFill>
                  <a:srgbClr val="5C4826"/>
                </a:solidFill>
              </a:rPr>
              <a:t>property</a:t>
            </a:r>
          </a:p>
        </p:txBody>
      </p:sp>
      <p:cxnSp>
        <p:nvCxnSpPr>
          <p:cNvPr id="18" name="Connector 17"/>
          <p:cNvCxnSpPr/>
          <p:nvPr/>
        </p:nvCxnSpPr>
        <p:spPr>
          <a:xfrm flipV="1">
            <a:off x="2590138" y="1783080"/>
            <a:ext cx="0" cy="100584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1871825" y="2834639"/>
            <a:ext cx="1845393" cy="985203"/>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0" tIns="22860" rIns="0" bIns="22860" rtlCol="0" anchor="ctr"/>
          <a:lstStyle/>
          <a:p>
            <a:pPr algn="ctr"/>
            <a:r>
              <a:rPr lang="en-US" sz="2000" b="0" i="0" dirty="0" err="1">
                <a:solidFill>
                  <a:srgbClr val="5C4826"/>
                </a:solidFill>
              </a:rPr>
              <a:t>Precommit</a:t>
            </a:r>
            <a:r>
              <a:rPr lang="en-US" sz="2000" b="0" i="0" dirty="0">
                <a:solidFill>
                  <a:srgbClr val="5C4826"/>
                </a:solidFill>
              </a:rPr>
              <a:t> hook:</a:t>
            </a:r>
            <a:endParaRPr sz="2000" b="0" i="0" dirty="0">
              <a:solidFill>
                <a:srgbClr val="5C4826"/>
              </a:solidFill>
            </a:endParaRPr>
          </a:p>
          <a:p>
            <a:pPr algn="ctr"/>
            <a:r>
              <a:rPr lang="en-US" sz="2000" b="0" i="0" dirty="0">
                <a:solidFill>
                  <a:srgbClr val="5C4826"/>
                </a:solidFill>
              </a:rPr>
              <a:t>D</a:t>
            </a:r>
            <a:r>
              <a:rPr sz="2000" b="0" i="0" dirty="0">
                <a:solidFill>
                  <a:srgbClr val="5C4826"/>
                </a:solidFill>
              </a:rPr>
              <a:t>ependency</a:t>
            </a:r>
            <a:r>
              <a:rPr lang="en-US" sz="2000" b="0" i="0" dirty="0">
                <a:solidFill>
                  <a:srgbClr val="5C4826"/>
                </a:solidFill>
              </a:rPr>
              <a:t> checks</a:t>
            </a:r>
            <a:endParaRPr sz="2000" b="0" i="0" dirty="0">
              <a:solidFill>
                <a:srgbClr val="5C4826"/>
              </a:solidFill>
            </a:endParaRPr>
          </a:p>
        </p:txBody>
      </p:sp>
      <p:cxnSp>
        <p:nvCxnSpPr>
          <p:cNvPr id="20" name="Connector 19"/>
          <p:cNvCxnSpPr/>
          <p:nvPr/>
        </p:nvCxnSpPr>
        <p:spPr>
          <a:xfrm flipV="1">
            <a:off x="5221224" y="1783080"/>
            <a:ext cx="0" cy="100584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4502912" y="2834640"/>
            <a:ext cx="1436624" cy="86868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0" tIns="22860" rIns="0" bIns="22860" rtlCol="0" anchor="ctr"/>
          <a:lstStyle/>
          <a:p>
            <a:pPr algn="ctr"/>
            <a:r>
              <a:rPr sz="2000" b="0" i="0" dirty="0">
                <a:solidFill>
                  <a:srgbClr val="5C4826"/>
                </a:solidFill>
              </a:rPr>
              <a:t>integration</a:t>
            </a:r>
          </a:p>
          <a:p>
            <a:pPr algn="ctr"/>
            <a:r>
              <a:rPr sz="2000" b="0" i="0" dirty="0">
                <a:solidFill>
                  <a:srgbClr val="5C4826"/>
                </a:solidFill>
              </a:rPr>
              <a:t>behavior</a:t>
            </a:r>
          </a:p>
        </p:txBody>
      </p:sp>
      <p:cxnSp>
        <p:nvCxnSpPr>
          <p:cNvPr id="22" name="Connector 21"/>
          <p:cNvCxnSpPr/>
          <p:nvPr/>
        </p:nvCxnSpPr>
        <p:spPr>
          <a:xfrm flipV="1">
            <a:off x="6665976" y="1783080"/>
            <a:ext cx="0" cy="100584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5947664" y="2834640"/>
            <a:ext cx="1436624" cy="86868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0" tIns="22860" rIns="0" bIns="22860" rtlCol="0" anchor="ctr"/>
          <a:lstStyle/>
          <a:p>
            <a:pPr algn="ctr"/>
            <a:r>
              <a:rPr sz="2000" b="0" i="0" dirty="0">
                <a:solidFill>
                  <a:srgbClr val="5C4826"/>
                </a:solidFill>
              </a:rPr>
              <a:t>latency</a:t>
            </a:r>
          </a:p>
          <a:p>
            <a:pPr algn="ctr"/>
            <a:r>
              <a:rPr sz="2000" b="0" i="0" dirty="0">
                <a:solidFill>
                  <a:srgbClr val="5C4826"/>
                </a:solidFill>
              </a:rPr>
              <a:t>under load</a:t>
            </a:r>
          </a:p>
        </p:txBody>
      </p:sp>
      <p:cxnSp>
        <p:nvCxnSpPr>
          <p:cNvPr id="24" name="Connector 23"/>
          <p:cNvCxnSpPr/>
          <p:nvPr/>
        </p:nvCxnSpPr>
        <p:spPr>
          <a:xfrm flipV="1">
            <a:off x="8110728" y="1783080"/>
            <a:ext cx="0" cy="100584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7392416" y="2834640"/>
            <a:ext cx="1436624" cy="86868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0" tIns="22860" rIns="0" bIns="22860" rtlCol="0" anchor="ctr"/>
          <a:lstStyle/>
          <a:p>
            <a:pPr algn="ctr"/>
            <a:r>
              <a:rPr sz="2000" b="0" i="0" dirty="0">
                <a:solidFill>
                  <a:srgbClr val="5C4826"/>
                </a:solidFill>
              </a:rPr>
              <a:t>deployed</a:t>
            </a:r>
          </a:p>
          <a:p>
            <a:pPr algn="ctr"/>
            <a:r>
              <a:rPr sz="2000" b="0" i="0" dirty="0">
                <a:solidFill>
                  <a:srgbClr val="5C4826"/>
                </a:solidFill>
              </a:rPr>
              <a:t>configuration</a:t>
            </a:r>
          </a:p>
        </p:txBody>
      </p:sp>
      <p:sp>
        <p:nvSpPr>
          <p:cNvPr id="27" name="FooterBand"/>
          <p:cNvSpPr/>
          <p:nvPr/>
        </p:nvSpPr>
        <p:spPr>
          <a:xfrm>
            <a:off x="274320" y="5852160"/>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000" b="1" i="0" dirty="0">
                <a:solidFill>
                  <a:srgbClr val="FFFFFF"/>
                </a:solidFill>
              </a:rPr>
              <a:t>What is the tradeoff between controls and velocity? How to decide?</a:t>
            </a:r>
            <a:endParaRPr sz="2000" b="1" i="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3" grpId="0" animBg="1"/>
      <p:bldP spid="15" grpId="0" animBg="1"/>
      <p:bldP spid="17" grpId="0" animBg="1"/>
      <p:bldP spid="19" grpId="0" animBg="1"/>
      <p:bldP spid="21" grpId="0" animBg="1"/>
      <p:bldP spid="23" grpId="0" animBg="1"/>
      <p:bldP spid="25"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sz="2400" b="0" dirty="0">
                <a:solidFill>
                  <a:srgbClr val="000000"/>
                </a:solidFill>
              </a:rPr>
              <a:t>Earlier is not always possible</a:t>
            </a:r>
          </a:p>
        </p:txBody>
      </p:sp>
      <p:sp>
        <p:nvSpPr>
          <p:cNvPr id="4" name="Slide Number Placeholder 5"/>
          <p:cNvSpPr>
            <a:spLocks noGrp="1"/>
          </p:cNvSpPr>
          <p:nvPr>
            <p:ph type="sldNum" sz="quarter" idx="4"/>
          </p:nvPr>
        </p:nvSpPr>
        <p:spPr/>
        <p:txBody>
          <a:bodyPr/>
          <a:lstStyle/>
          <a:p>
            <a:fld id="{B7EB45DA-9A0D-DC49-8E02-F30A5DDC21C3}" type="slidenum">
              <a:rPr lang="en-US" smtClean="0"/>
              <a:t>19</a:t>
            </a:fld>
            <a:endParaRPr lang="en-US" dirty="0"/>
          </a:p>
        </p:txBody>
      </p:sp>
      <p:sp>
        <p:nvSpPr>
          <p:cNvPr id="10" name="SemanticGapTakeaway"/>
          <p:cNvSpPr txBox="1"/>
          <p:nvPr/>
        </p:nvSpPr>
        <p:spPr>
          <a:xfrm>
            <a:off x="274320" y="5029200"/>
            <a:ext cx="8595360" cy="640080"/>
          </a:xfrm>
          <a:prstGeom prst="rect">
            <a:avLst/>
          </a:prstGeom>
          <a:noFill/>
        </p:spPr>
        <p:txBody>
          <a:bodyPr wrap="square" lIns="27432" tIns="22860" rIns="27432" bIns="22860" anchor="t">
            <a:spAutoFit/>
          </a:bodyPr>
          <a:lstStyle/>
          <a:p>
            <a:pPr algn="ctr"/>
            <a:r>
              <a:rPr sz="2000" b="0" i="0" dirty="0">
                <a:solidFill>
                  <a:srgbClr val="5C4826"/>
                </a:solidFill>
              </a:rPr>
              <a:t>The obligation is right. The earlier boundary cannot decide it yet.</a:t>
            </a:r>
          </a:p>
        </p:txBody>
      </p:sp>
      <p:sp>
        <p:nvSpPr>
          <p:cNvPr id="19" name="SG-Unit"/>
          <p:cNvSpPr/>
          <p:nvPr/>
        </p:nvSpPr>
        <p:spPr>
          <a:xfrm>
            <a:off x="2317805" y="3749040"/>
            <a:ext cx="4937760" cy="9000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COMPLETED UNIT OF WORK</a:t>
            </a:r>
          </a:p>
          <a:p>
            <a:pPr algn="ctr"/>
            <a:r>
              <a:rPr sz="2000" b="0" i="1" dirty="0">
                <a:solidFill>
                  <a:srgbClr val="FBF8F2"/>
                </a:solidFill>
              </a:rPr>
              <a:t>✓  obligation decidable here</a:t>
            </a:r>
          </a:p>
        </p:txBody>
      </p:sp>
      <p:cxnSp>
        <p:nvCxnSpPr>
          <p:cNvPr id="20" name="SG-Lift"/>
          <p:cNvCxnSpPr>
            <a:cxnSpLocks/>
          </p:cNvCxnSpPr>
          <p:nvPr/>
        </p:nvCxnSpPr>
        <p:spPr>
          <a:xfrm>
            <a:off x="4522304" y="3081131"/>
            <a:ext cx="0" cy="58716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1" name="SG-Caption"/>
          <p:cNvSpPr txBox="1"/>
          <p:nvPr/>
        </p:nvSpPr>
        <p:spPr>
          <a:xfrm>
            <a:off x="242515" y="2743200"/>
            <a:ext cx="8595360" cy="457200"/>
          </a:xfrm>
          <a:prstGeom prst="rect">
            <a:avLst/>
          </a:prstGeom>
          <a:noFill/>
        </p:spPr>
        <p:txBody>
          <a:bodyPr wrap="square" lIns="27432" tIns="22860" rIns="27432" bIns="22860" anchor="t">
            <a:spAutoFit/>
          </a:bodyPr>
          <a:lstStyle/>
          <a:p>
            <a:pPr algn="ctr"/>
            <a:r>
              <a:rPr sz="2000" b="0" i="1" dirty="0">
                <a:solidFill>
                  <a:srgbClr val="8E6F3E"/>
                </a:solidFill>
              </a:rPr>
              <a:t>✗  not decidable at any individual commit</a:t>
            </a:r>
          </a:p>
        </p:txBody>
      </p:sp>
      <p:sp>
        <p:nvSpPr>
          <p:cNvPr id="22" name="SG-Commit1"/>
          <p:cNvSpPr/>
          <p:nvPr/>
        </p:nvSpPr>
        <p:spPr>
          <a:xfrm>
            <a:off x="1723445" y="1975104"/>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0" dirty="0">
                <a:solidFill>
                  <a:srgbClr val="5C4826"/>
                </a:solidFill>
              </a:rPr>
              <a:t>commit</a:t>
            </a:r>
          </a:p>
        </p:txBody>
      </p:sp>
      <p:sp>
        <p:nvSpPr>
          <p:cNvPr id="23" name="SG-Commit2"/>
          <p:cNvSpPr/>
          <p:nvPr/>
        </p:nvSpPr>
        <p:spPr>
          <a:xfrm>
            <a:off x="3159053" y="1975104"/>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0" dirty="0">
                <a:solidFill>
                  <a:srgbClr val="5C4826"/>
                </a:solidFill>
              </a:rPr>
              <a:t>commit</a:t>
            </a:r>
          </a:p>
        </p:txBody>
      </p:sp>
      <p:sp>
        <p:nvSpPr>
          <p:cNvPr id="24" name="SG-Commit3"/>
          <p:cNvSpPr/>
          <p:nvPr/>
        </p:nvSpPr>
        <p:spPr>
          <a:xfrm>
            <a:off x="4594661" y="1975104"/>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0" dirty="0">
                <a:solidFill>
                  <a:srgbClr val="5C4826"/>
                </a:solidFill>
              </a:rPr>
              <a:t>commit</a:t>
            </a:r>
          </a:p>
        </p:txBody>
      </p:sp>
      <p:sp>
        <p:nvSpPr>
          <p:cNvPr id="25" name="SG-Commit4"/>
          <p:cNvSpPr/>
          <p:nvPr/>
        </p:nvSpPr>
        <p:spPr>
          <a:xfrm>
            <a:off x="6030269" y="1975104"/>
            <a:ext cx="118872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0" dirty="0">
                <a:solidFill>
                  <a:srgbClr val="5C4826"/>
                </a:solidFill>
              </a:rPr>
              <a:t>commit</a:t>
            </a:r>
          </a:p>
        </p:txBody>
      </p:sp>
      <p:cxnSp>
        <p:nvCxnSpPr>
          <p:cNvPr id="26" name="SG-Arrow1"/>
          <p:cNvCxnSpPr/>
          <p:nvPr/>
        </p:nvCxnSpPr>
        <p:spPr>
          <a:xfrm>
            <a:off x="2921309" y="2258568"/>
            <a:ext cx="237744"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7" name="SG-Arrow2"/>
          <p:cNvCxnSpPr/>
          <p:nvPr/>
        </p:nvCxnSpPr>
        <p:spPr>
          <a:xfrm>
            <a:off x="4356917" y="2258568"/>
            <a:ext cx="237744"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8" name="SG-Arrow3"/>
          <p:cNvCxnSpPr/>
          <p:nvPr/>
        </p:nvCxnSpPr>
        <p:spPr>
          <a:xfrm>
            <a:off x="5792525" y="2258568"/>
            <a:ext cx="237744" cy="0"/>
          </a:xfrm>
          <a:prstGeom prst="line">
            <a:avLst/>
          </a:prstGeom>
          <a:ln w="2857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1" name="Rectangle 4"/>
          <p:cNvSpPr/>
          <p:nvPr/>
        </p:nvSpPr>
        <p:spPr>
          <a:xfrm>
            <a:off x="274320" y="896112"/>
            <a:ext cx="8595360" cy="73152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37160" tIns="73152" rIns="27432" bIns="22860" rtlCol="0" anchor="ctr"/>
          <a:lstStyle/>
          <a:p>
            <a:pPr algn="l"/>
            <a:r>
              <a:rPr sz="2000" b="1" i="0" dirty="0">
                <a:solidFill>
                  <a:srgbClr val="8E6F3E"/>
                </a:solidFill>
              </a:rPr>
              <a:t>OBLIGATION  </a:t>
            </a:r>
            <a:r>
              <a:rPr sz="2000" b="0" i="0" dirty="0">
                <a:solidFill>
                  <a:srgbClr val="5C4826"/>
                </a:solidFill>
              </a:rPr>
              <a:t>Code and architectural model must agree when the task completes.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animBg="1"/>
      <p:bldP spid="21" grpId="0"/>
      <p:bldP spid="22"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39696"/>
            <a:ext cx="7772400" cy="1444752"/>
          </a:xfrm>
        </p:spPr>
        <p:txBody>
          <a:bodyPr wrap="square"/>
          <a:lstStyle/>
          <a:p>
            <a:pPr algn="ctr"/>
            <a:r>
              <a:rPr sz="3400" dirty="0">
                <a:solidFill>
                  <a:srgbClr val="000000"/>
                </a:solidFill>
              </a:rPr>
              <a:t>Stretch break</a:t>
            </a:r>
          </a:p>
        </p:txBody>
      </p:sp>
      <p:sp>
        <p:nvSpPr>
          <p:cNvPr id="3" name="Slide Number Placeholder 5"/>
          <p:cNvSpPr>
            <a:spLocks noGrp="1"/>
          </p:cNvSpPr>
          <p:nvPr>
            <p:ph type="sldNum" sz="quarter" idx="4"/>
          </p:nvPr>
        </p:nvSpPr>
        <p:spPr/>
        <p:txBody>
          <a:bodyPr/>
          <a:lstStyle/>
          <a:p>
            <a:fld id="{B7EB45DA-9A0D-DC49-8E02-F30A5DDC21C3}" type="slidenum">
              <a:rPr lang="en-US" smtClean="0"/>
              <a:t>20</a:t>
            </a:fld>
            <a:endParaRPr lang="en-US" dirty="0"/>
          </a:p>
        </p:txBody>
      </p:sp>
      <p:sp>
        <p:nvSpPr>
          <p:cNvPr id="4" name="Rectangle 3"/>
          <p:cNvSpPr/>
          <p:nvPr/>
        </p:nvSpPr>
        <p:spPr>
          <a:xfrm>
            <a:off x="3429000" y="3383280"/>
            <a:ext cx="2286000" cy="5486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E6F3E"/>
                </a:solidFill>
                <a:effectLst/>
                <a:uLnTx/>
                <a:uFillTx/>
                <a:latin typeface="Calibri" panose="020F0502020204030204"/>
                <a:ea typeface="+mn-ea"/>
                <a:cs typeface="+mn-cs"/>
              </a:rPr>
              <a:t>SECTION 5</a:t>
            </a:r>
          </a:p>
        </p:txBody>
      </p:sp>
      <p:sp>
        <p:nvSpPr>
          <p:cNvPr id="2" name="Title 1"/>
          <p:cNvSpPr>
            <a:spLocks noGrp="1"/>
          </p:cNvSpPr>
          <p:nvPr>
            <p:ph type="title"/>
          </p:nvPr>
        </p:nvSpPr>
        <p:spPr>
          <a:xfrm>
            <a:off x="685800" y="1700784"/>
            <a:ext cx="7772400" cy="1005840"/>
          </a:xfrm>
        </p:spPr>
        <p:txBody>
          <a:bodyPr>
            <a:normAutofit/>
          </a:bodyPr>
          <a:lstStyle/>
          <a:p>
            <a:pPr algn="ctr">
              <a:buNone/>
              <a:defRPr b="0"/>
            </a:pPr>
            <a:r>
              <a:rPr lang="en-US" sz="4000" b="0" i="0" dirty="0">
                <a:solidFill>
                  <a:srgbClr val="000000"/>
                </a:solidFill>
              </a:rPr>
              <a:t>Models as validation surfaces</a:t>
            </a:r>
          </a:p>
        </p:txBody>
      </p:sp>
      <p:sp>
        <p:nvSpPr>
          <p:cNvPr id="3" name="Slide Number Placeholder 3"/>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01" name="Question"/>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C4826"/>
                </a:solidFill>
                <a:effectLst/>
                <a:uLnTx/>
                <a:uFillTx/>
                <a:latin typeface="Calibri" panose="020F0502020204030204"/>
                <a:ea typeface="+mn-ea"/>
                <a:cs typeface="+mn-cs"/>
              </a:rPr>
              <a:t>How can explicit models help us establish obligations?</a:t>
            </a:r>
          </a:p>
        </p:txBody>
      </p:sp>
      <p:sp>
        <p:nvSpPr>
          <p:cNvPr id="103" name="Rule"/>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lang="en-US" sz="2400" b="0" dirty="0">
                <a:solidFill>
                  <a:srgbClr val="000000"/>
                </a:solidFill>
              </a:rPr>
              <a:t>Recall Modeling </a:t>
            </a:r>
            <a:r>
              <a:rPr lang="en-US" sz="2400" dirty="0">
                <a:solidFill>
                  <a:srgbClr val="000000"/>
                </a:solidFill>
              </a:rPr>
              <a:t>L</a:t>
            </a:r>
            <a:r>
              <a:rPr lang="en-US" sz="2400" b="0" dirty="0">
                <a:solidFill>
                  <a:srgbClr val="000000"/>
                </a:solidFill>
              </a:rPr>
              <a:t>ab, Activity 1</a:t>
            </a:r>
            <a:endParaRPr sz="2400" b="0" dirty="0">
              <a:solidFill>
                <a:srgbClr val="000000"/>
              </a:solidFill>
            </a:endParaRPr>
          </a:p>
        </p:txBody>
      </p:sp>
      <p:sp>
        <p:nvSpPr>
          <p:cNvPr id="4" name="Slide Number Placeholder 5"/>
          <p:cNvSpPr>
            <a:spLocks noGrp="1"/>
          </p:cNvSpPr>
          <p:nvPr>
            <p:ph type="sldNum" sz="quarter" idx="4"/>
          </p:nvPr>
        </p:nvSpPr>
        <p:spPr/>
        <p:txBody>
          <a:bodyPr/>
          <a:lstStyle/>
          <a:p>
            <a:fld id="{B7EB45DA-9A0D-DC49-8E02-F30A5DDC21C3}" type="slidenum">
              <a:rPr lang="en-US" smtClean="0"/>
              <a:t>22</a:t>
            </a:fld>
            <a:endParaRPr lang="en-US" dirty="0"/>
          </a:p>
        </p:txBody>
      </p:sp>
      <p:sp>
        <p:nvSpPr>
          <p:cNvPr id="5" name="Card-memory"/>
          <p:cNvSpPr/>
          <p:nvPr/>
        </p:nvSpPr>
        <p:spPr>
          <a:xfrm>
            <a:off x="274320" y="1369613"/>
            <a:ext cx="4206239" cy="3429000"/>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2000" b="1" i="0" dirty="0">
                <a:solidFill>
                  <a:srgbClr val="5C4826"/>
                </a:solidFill>
              </a:rPr>
              <a:t>DEVICE FIRMWARE</a:t>
            </a:r>
          </a:p>
          <a:p>
            <a:pPr algn="ctr">
              <a:spcBef>
                <a:spcPts val="900"/>
              </a:spcBef>
              <a:buNone/>
            </a:pPr>
            <a:r>
              <a:rPr lang="en-US" sz="2000" b="0" i="1" dirty="0">
                <a:solidFill>
                  <a:srgbClr val="555960"/>
                </a:solidFill>
              </a:rPr>
              <a:t>working memory view</a:t>
            </a:r>
          </a:p>
          <a:p>
            <a:pPr algn="l">
              <a:spcBef>
                <a:spcPts val="900"/>
              </a:spcBef>
              <a:buNone/>
            </a:pPr>
            <a:r>
              <a:rPr lang="en-US" sz="2000" b="0" i="0" dirty="0">
                <a:solidFill>
                  <a:srgbClr val="5C4826"/>
                </a:solidFill>
              </a:rPr>
              <a:t>Sense · Analyze · Transmit</a:t>
            </a:r>
          </a:p>
          <a:p>
            <a:pPr algn="l">
              <a:spcBef>
                <a:spcPts val="900"/>
              </a:spcBef>
              <a:buNone/>
            </a:pPr>
            <a:r>
              <a:rPr lang="en-US" sz="2000" b="0" i="0" dirty="0">
                <a:solidFill>
                  <a:srgbClr val="5C4826"/>
                </a:solidFill>
              </a:rPr>
              <a:t>max working memory 20 / </a:t>
            </a:r>
            <a:r>
              <a:rPr lang="en-US" sz="2000" dirty="0">
                <a:solidFill>
                  <a:srgbClr val="5C4826"/>
                </a:solidFill>
              </a:rPr>
              <a:t>24</a:t>
            </a:r>
            <a:r>
              <a:rPr lang="en-US" sz="2000" b="0" i="0" dirty="0">
                <a:solidFill>
                  <a:srgbClr val="5C4826"/>
                </a:solidFill>
              </a:rPr>
              <a:t> / 27 KB</a:t>
            </a:r>
          </a:p>
          <a:p>
            <a:pPr algn="l">
              <a:spcBef>
                <a:spcPts val="900"/>
              </a:spcBef>
              <a:buNone/>
            </a:pPr>
            <a:r>
              <a:rPr lang="en-US" sz="2000" b="0" i="0" dirty="0">
                <a:solidFill>
                  <a:srgbClr val="5C4826"/>
                </a:solidFill>
              </a:rPr>
              <a:t>device ceiling 48 KB</a:t>
            </a:r>
          </a:p>
          <a:p>
            <a:pPr algn="l">
              <a:spcBef>
                <a:spcPts val="900"/>
              </a:spcBef>
              <a:buNone/>
            </a:pPr>
            <a:r>
              <a:rPr lang="en-US" sz="2000" b="0" i="1" dirty="0">
                <a:solidFill>
                  <a:srgbClr val="555960"/>
                </a:solidFill>
              </a:rPr>
              <a:t>omits: who decides a thread may run?</a:t>
            </a:r>
          </a:p>
        </p:txBody>
      </p:sp>
      <p:sp>
        <p:nvSpPr>
          <p:cNvPr id="6" name="Card-control"/>
          <p:cNvSpPr/>
          <p:nvPr/>
        </p:nvSpPr>
        <p:spPr>
          <a:xfrm>
            <a:off x="4663440" y="1369613"/>
            <a:ext cx="4206239" cy="3429000"/>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2000" b="1" i="0" dirty="0">
                <a:solidFill>
                  <a:srgbClr val="5C4826"/>
                </a:solidFill>
              </a:rPr>
              <a:t>THREAD ADMISSION CONTROL</a:t>
            </a:r>
          </a:p>
          <a:p>
            <a:pPr algn="ctr">
              <a:spcBef>
                <a:spcPts val="900"/>
              </a:spcBef>
              <a:buNone/>
            </a:pPr>
            <a:r>
              <a:rPr lang="en-US" sz="2000" b="0" i="1" dirty="0">
                <a:solidFill>
                  <a:srgbClr val="555960"/>
                </a:solidFill>
              </a:rPr>
              <a:t>lifecycle view</a:t>
            </a:r>
          </a:p>
          <a:p>
            <a:pPr algn="l">
              <a:spcBef>
                <a:spcPts val="900"/>
              </a:spcBef>
              <a:buNone/>
            </a:pPr>
            <a:r>
              <a:rPr lang="en-US" sz="2000" b="0" i="0" dirty="0">
                <a:solidFill>
                  <a:srgbClr val="5C4826"/>
                </a:solidFill>
              </a:rPr>
              <a:t>each thread: Asleep ⇄ Awake</a:t>
            </a:r>
          </a:p>
          <a:p>
            <a:pPr algn="l">
              <a:spcBef>
                <a:spcPts val="900"/>
              </a:spcBef>
              <a:buNone/>
            </a:pPr>
            <a:r>
              <a:rPr lang="en-US" sz="2000" b="0" i="0" dirty="0">
                <a:solidFill>
                  <a:srgbClr val="5C4826"/>
                </a:solidFill>
              </a:rPr>
              <a:t>asleep holds no working memory; awake holds up to its maximum</a:t>
            </a:r>
          </a:p>
          <a:p>
            <a:pPr algn="l">
              <a:spcBef>
                <a:spcPts val="900"/>
              </a:spcBef>
              <a:buNone/>
            </a:pPr>
            <a:r>
              <a:rPr lang="en-US" sz="2000" b="0" i="0" dirty="0">
                <a:solidFill>
                  <a:srgbClr val="5C4826"/>
                </a:solidFill>
              </a:rPr>
              <a:t>the Scheduler admits at most two threads awake</a:t>
            </a:r>
          </a:p>
          <a:p>
            <a:pPr algn="l">
              <a:spcBef>
                <a:spcPts val="900"/>
              </a:spcBef>
              <a:buNone/>
            </a:pPr>
            <a:r>
              <a:rPr lang="en-US" sz="2000" b="0" i="1" dirty="0">
                <a:solidFill>
                  <a:srgbClr val="555960"/>
                </a:solidFill>
              </a:rPr>
              <a:t>omits: what any thread costs in working memory</a:t>
            </a:r>
          </a:p>
        </p:txBody>
      </p:sp>
      <p:sp>
        <p:nvSpPr>
          <p:cNvPr id="7" name="FooterBand"/>
          <p:cNvSpPr/>
          <p:nvPr/>
        </p:nvSpPr>
        <p:spPr>
          <a:xfrm>
            <a:off x="274319" y="5827313"/>
            <a:ext cx="8595360" cy="59436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Quick Chat ·  How can we use these models in validation?</a:t>
            </a:r>
          </a:p>
        </p:txBody>
      </p:sp>
      <p:sp>
        <p:nvSpPr>
          <p:cNvPr id="8" name="TPSbadge">
            <a:extLst>
              <a:ext uri="{FF2B5EF4-FFF2-40B4-BE49-F238E27FC236}">
                <a16:creationId xmlns:a16="http://schemas.microsoft.com/office/drawing/2014/main" id="{A9081514-6DCF-3545-C354-5B7DE00E9A43}"/>
              </a:ext>
            </a:extLst>
          </p:cNvPr>
          <p:cNvSpPr/>
          <p:nvPr/>
        </p:nvSpPr>
        <p:spPr>
          <a:xfrm>
            <a:off x="3154680" y="5093570"/>
            <a:ext cx="3017520" cy="470000"/>
          </a:xfrm>
          <a:prstGeom prst="roundRect">
            <a:avLst/>
          </a:prstGeom>
          <a:solidFill>
            <a:srgbClr val="FBF8F2"/>
          </a:solidFill>
          <a:ln w="15875">
            <a:solidFill>
              <a:srgbClr val="8E6F3E"/>
            </a:solidFill>
          </a:ln>
        </p:spPr>
        <p:txBody>
          <a:bodyPr wrap="square" lIns="27432" tIns="22860" rIns="27432" bIns="22860" anchor="ctr"/>
          <a:lstStyle/>
          <a:p>
            <a:pPr algn="ctr">
              <a:buNone/>
            </a:pPr>
            <a:r>
              <a:rPr lang="en-US" sz="2000" b="1" i="0" dirty="0">
                <a:solidFill>
                  <a:srgbClr val="6B3FA0"/>
                </a:solidFill>
              </a:rPr>
              <a:t>THINK</a:t>
            </a:r>
            <a:r>
              <a:rPr lang="en-US" sz="2000" b="1" i="0" dirty="0">
                <a:solidFill>
                  <a:srgbClr val="9A9A9A"/>
                </a:solidFill>
              </a:rPr>
              <a:t>  ·  </a:t>
            </a:r>
            <a:r>
              <a:rPr lang="en-US" sz="2000" b="1" i="0" dirty="0">
                <a:solidFill>
                  <a:srgbClr val="2E74B5"/>
                </a:solidFill>
              </a:rPr>
              <a:t>PAIR</a:t>
            </a:r>
            <a:r>
              <a:rPr lang="en-US" sz="2000" b="1" i="0" dirty="0">
                <a:solidFill>
                  <a:srgbClr val="9A9A9A"/>
                </a:solidFill>
              </a:rPr>
              <a:t>  ·  </a:t>
            </a:r>
            <a:r>
              <a:rPr lang="en-US" sz="2000" b="1" i="0" dirty="0">
                <a:solidFill>
                  <a:srgbClr val="B8860B"/>
                </a:solidFill>
              </a:rPr>
              <a:t>SHARE</a:t>
            </a:r>
          </a:p>
        </p:txBody>
      </p:sp>
      <p:sp>
        <p:nvSpPr>
          <p:cNvPr id="2" name="TextBox 1">
            <a:extLst>
              <a:ext uri="{FF2B5EF4-FFF2-40B4-BE49-F238E27FC236}">
                <a16:creationId xmlns:a16="http://schemas.microsoft.com/office/drawing/2014/main" id="{32C2FDDD-452A-9740-5EB3-2CF437510207}"/>
              </a:ext>
            </a:extLst>
          </p:cNvPr>
          <p:cNvSpPr txBox="1"/>
          <p:nvPr/>
        </p:nvSpPr>
        <p:spPr>
          <a:xfrm>
            <a:off x="645244" y="875037"/>
            <a:ext cx="8158837" cy="461665"/>
          </a:xfrm>
          <a:prstGeom prst="rect">
            <a:avLst/>
          </a:prstGeom>
          <a:noFill/>
        </p:spPr>
        <p:txBody>
          <a:bodyPr wrap="none" rtlCol="0">
            <a:spAutoFit/>
          </a:bodyPr>
          <a:lstStyle/>
          <a:p>
            <a:r>
              <a:rPr lang="en-US" sz="2400" i="1" dirty="0"/>
              <a:t>You want to schedule 3 threads on your device but only 2 can fit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lang="en-US" sz="2400" b="0" dirty="0">
                <a:solidFill>
                  <a:srgbClr val="000000"/>
                </a:solidFill>
              </a:rPr>
              <a:t>Key idea: </a:t>
            </a:r>
            <a:r>
              <a:rPr sz="2400" b="0" dirty="0">
                <a:solidFill>
                  <a:srgbClr val="000000"/>
                </a:solidFill>
              </a:rPr>
              <a:t>Models give us something to check against</a:t>
            </a:r>
          </a:p>
        </p:txBody>
      </p:sp>
      <p:sp>
        <p:nvSpPr>
          <p:cNvPr id="4" name="Slide Number Placeholder 5"/>
          <p:cNvSpPr>
            <a:spLocks noGrp="1"/>
          </p:cNvSpPr>
          <p:nvPr>
            <p:ph type="sldNum" sz="quarter" idx="4"/>
          </p:nvPr>
        </p:nvSpPr>
        <p:spPr/>
        <p:txBody>
          <a:bodyPr/>
          <a:lstStyle/>
          <a:p>
            <a:fld id="{B7EB45DA-9A0D-DC49-8E02-F30A5DDC21C3}" type="slidenum">
              <a:rPr lang="en-US" smtClean="0"/>
              <a:t>23</a:t>
            </a:fld>
            <a:endParaRPr lang="en-US" dirty="0"/>
          </a:p>
        </p:txBody>
      </p:sp>
      <p:sp>
        <p:nvSpPr>
          <p:cNvPr id="2" name="Mr-MODEL"/>
          <p:cNvSpPr/>
          <p:nvPr/>
        </p:nvSpPr>
        <p:spPr>
          <a:xfrm>
            <a:off x="502920" y="1005840"/>
            <a:ext cx="3200400" cy="64008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MODEL</a:t>
            </a:r>
          </a:p>
        </p:txBody>
      </p:sp>
      <p:sp>
        <p:nvSpPr>
          <p:cNvPr id="5" name="Mr-REALIZATION"/>
          <p:cNvSpPr/>
          <p:nvPr/>
        </p:nvSpPr>
        <p:spPr>
          <a:xfrm>
            <a:off x="5440680" y="1005840"/>
            <a:ext cx="3200400" cy="64008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REALIZATION</a:t>
            </a:r>
          </a:p>
        </p:txBody>
      </p:sp>
      <p:sp>
        <p:nvSpPr>
          <p:cNvPr id="6" name="Mr-ModelCap"/>
          <p:cNvSpPr/>
          <p:nvPr/>
        </p:nvSpPr>
        <p:spPr>
          <a:xfrm>
            <a:off x="502920" y="1737360"/>
            <a:ext cx="3200400" cy="105156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1" dirty="0">
                <a:solidFill>
                  <a:srgbClr val="5C4826"/>
                </a:solidFill>
              </a:rPr>
              <a:t>what should be true</a:t>
            </a:r>
          </a:p>
          <a:p>
            <a:pPr algn="ctr">
              <a:spcBef>
                <a:spcPts val="600"/>
              </a:spcBef>
              <a:buNone/>
            </a:pPr>
            <a:r>
              <a:rPr lang="en-US" sz="2000" b="0" i="0" dirty="0">
                <a:solidFill>
                  <a:srgbClr val="5C4826"/>
                </a:solidFill>
              </a:rPr>
              <a:t>lifecycle · memory bounds · admission rule</a:t>
            </a:r>
          </a:p>
        </p:txBody>
      </p:sp>
      <p:sp>
        <p:nvSpPr>
          <p:cNvPr id="7" name="Mr-RealCap"/>
          <p:cNvSpPr/>
          <p:nvPr/>
        </p:nvSpPr>
        <p:spPr>
          <a:xfrm>
            <a:off x="5440680" y="1737360"/>
            <a:ext cx="3200400" cy="105156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1" dirty="0">
                <a:solidFill>
                  <a:srgbClr val="5C4826"/>
                </a:solidFill>
              </a:rPr>
              <a:t>what was built</a:t>
            </a:r>
          </a:p>
          <a:p>
            <a:pPr algn="ctr">
              <a:spcBef>
                <a:spcPts val="600"/>
              </a:spcBef>
              <a:buNone/>
            </a:pPr>
            <a:r>
              <a:rPr lang="en-US" sz="2000" b="0" i="0" dirty="0">
                <a:solidFill>
                  <a:srgbClr val="5C4826"/>
                </a:solidFill>
              </a:rPr>
              <a:t>source code · configuration · execution</a:t>
            </a:r>
          </a:p>
        </p:txBody>
      </p:sp>
      <p:cxnSp>
        <p:nvCxnSpPr>
          <p:cNvPr id="8" name="Mr-A1"/>
          <p:cNvCxnSpPr/>
          <p:nvPr/>
        </p:nvCxnSpPr>
        <p:spPr>
          <a:xfrm>
            <a:off x="2103120" y="2788920"/>
            <a:ext cx="0" cy="301752"/>
          </a:xfrm>
          <a:prstGeom prst="straightConnector1">
            <a:avLst/>
          </a:prstGeom>
          <a:ln w="19050">
            <a:solidFill>
              <a:srgbClr val="8E6F3E"/>
            </a:solidFill>
            <a:tailEnd type="triangle"/>
          </a:ln>
        </p:spPr>
      </p:cxnSp>
      <p:cxnSp>
        <p:nvCxnSpPr>
          <p:cNvPr id="9" name="Mr-A2"/>
          <p:cNvCxnSpPr/>
          <p:nvPr/>
        </p:nvCxnSpPr>
        <p:spPr>
          <a:xfrm>
            <a:off x="7040880" y="2788920"/>
            <a:ext cx="0" cy="301752"/>
          </a:xfrm>
          <a:prstGeom prst="straightConnector1">
            <a:avLst/>
          </a:prstGeom>
          <a:ln w="19050">
            <a:solidFill>
              <a:srgbClr val="8E6F3E"/>
            </a:solidFill>
            <a:tailEnd type="triangle"/>
          </a:ln>
        </p:spPr>
      </p:cxnSp>
      <p:sp>
        <p:nvSpPr>
          <p:cNvPr id="10" name="Mr-CHECK"/>
          <p:cNvSpPr/>
          <p:nvPr/>
        </p:nvSpPr>
        <p:spPr>
          <a:xfrm>
            <a:off x="1371600" y="3090672"/>
            <a:ext cx="6400800" cy="86868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1" i="0" dirty="0">
                <a:solidFill>
                  <a:srgbClr val="5C4826"/>
                </a:solidFill>
              </a:rPr>
              <a:t>CHECK</a:t>
            </a:r>
          </a:p>
          <a:p>
            <a:pPr algn="ctr">
              <a:spcBef>
                <a:spcPts val="600"/>
              </a:spcBef>
              <a:buNone/>
            </a:pPr>
            <a:r>
              <a:rPr lang="en-US" sz="2000" b="0" i="0" dirty="0">
                <a:solidFill>
                  <a:srgbClr val="5C4826"/>
                </a:solidFill>
              </a:rPr>
              <a:t>Does the realization correspond where the model matters?</a:t>
            </a:r>
          </a:p>
        </p:txBody>
      </p:sp>
      <p:cxnSp>
        <p:nvCxnSpPr>
          <p:cNvPr id="11" name="Mr-A3"/>
          <p:cNvCxnSpPr/>
          <p:nvPr/>
        </p:nvCxnSpPr>
        <p:spPr>
          <a:xfrm>
            <a:off x="4572000" y="3959352"/>
            <a:ext cx="0" cy="301752"/>
          </a:xfrm>
          <a:prstGeom prst="straightConnector1">
            <a:avLst/>
          </a:prstGeom>
          <a:ln w="19050">
            <a:solidFill>
              <a:srgbClr val="8E6F3E"/>
            </a:solidFill>
            <a:tailEnd type="triangle"/>
          </a:ln>
        </p:spPr>
      </p:cxnSp>
      <p:sp>
        <p:nvSpPr>
          <p:cNvPr id="12" name="Mr-VERDICT"/>
          <p:cNvSpPr/>
          <p:nvPr/>
        </p:nvSpPr>
        <p:spPr>
          <a:xfrm>
            <a:off x="3657600" y="4261104"/>
            <a:ext cx="1828800" cy="64008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VERDICT</a:t>
            </a:r>
          </a:p>
        </p:txBody>
      </p:sp>
      <p:sp>
        <p:nvSpPr>
          <p:cNvPr id="13" name="FooterBand"/>
          <p:cNvSpPr/>
          <p:nvPr/>
        </p:nvSpPr>
        <p:spPr>
          <a:xfrm>
            <a:off x="274320" y="5577840"/>
            <a:ext cx="8595360" cy="7772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A model makes expected structure or behavior explicit so </a:t>
            </a:r>
          </a:p>
          <a:p>
            <a:pPr algn="ctr">
              <a:buNone/>
            </a:pPr>
            <a:r>
              <a:rPr lang="en-US" sz="2000" b="1" i="0" dirty="0">
                <a:solidFill>
                  <a:srgbClr val="FFFFFF"/>
                </a:solidFill>
              </a:rPr>
              <a:t>the realization can be checked against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lang="en-US" sz="2400" b="0" dirty="0">
                <a:solidFill>
                  <a:srgbClr val="000000"/>
                </a:solidFill>
              </a:rPr>
              <a:t>You can c</a:t>
            </a:r>
            <a:r>
              <a:rPr sz="2400" b="0" dirty="0">
                <a:solidFill>
                  <a:srgbClr val="000000"/>
                </a:solidFill>
              </a:rPr>
              <a:t>heck correspondence statically</a:t>
            </a:r>
          </a:p>
        </p:txBody>
      </p:sp>
      <p:sp>
        <p:nvSpPr>
          <p:cNvPr id="4" name="Slide Number Placeholder 5"/>
          <p:cNvSpPr>
            <a:spLocks noGrp="1"/>
          </p:cNvSpPr>
          <p:nvPr>
            <p:ph type="sldNum" sz="quarter" idx="4"/>
          </p:nvPr>
        </p:nvSpPr>
        <p:spPr/>
        <p:txBody>
          <a:bodyPr/>
          <a:lstStyle/>
          <a:p>
            <a:fld id="{B7EB45DA-9A0D-DC49-8E02-F30A5DDC21C3}" type="slidenum">
              <a:rPr lang="en-US" smtClean="0"/>
              <a:t>24</a:t>
            </a:fld>
            <a:endParaRPr lang="en-US" dirty="0"/>
          </a:p>
        </p:txBody>
      </p:sp>
      <p:sp>
        <p:nvSpPr>
          <p:cNvPr id="2" name="Sc-MODEL"/>
          <p:cNvSpPr/>
          <p:nvPr/>
        </p:nvSpPr>
        <p:spPr>
          <a:xfrm>
            <a:off x="502920" y="1005840"/>
            <a:ext cx="3200400" cy="5486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MODEL</a:t>
            </a:r>
          </a:p>
        </p:txBody>
      </p:sp>
      <p:sp>
        <p:nvSpPr>
          <p:cNvPr id="5" name="Sc-REALIZATION"/>
          <p:cNvSpPr/>
          <p:nvPr/>
        </p:nvSpPr>
        <p:spPr>
          <a:xfrm>
            <a:off x="5440680" y="1005840"/>
            <a:ext cx="3200400" cy="5486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REALIZATION</a:t>
            </a:r>
          </a:p>
        </p:txBody>
      </p:sp>
      <p:sp>
        <p:nvSpPr>
          <p:cNvPr id="6" name="Sc-ModelItems"/>
          <p:cNvSpPr/>
          <p:nvPr/>
        </p:nvSpPr>
        <p:spPr>
          <a:xfrm>
            <a:off x="502920" y="1645920"/>
            <a:ext cx="3200400" cy="73152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0" dirty="0">
                <a:solidFill>
                  <a:srgbClr val="5C4826"/>
                </a:solidFill>
              </a:rPr>
              <a:t>lifecycle / bounds</a:t>
            </a:r>
          </a:p>
          <a:p>
            <a:pPr algn="ctr">
              <a:spcBef>
                <a:spcPts val="300"/>
              </a:spcBef>
              <a:buNone/>
            </a:pPr>
            <a:r>
              <a:rPr lang="en-US" sz="2000" b="0" i="0" dirty="0">
                <a:solidFill>
                  <a:srgbClr val="5C4826"/>
                </a:solidFill>
              </a:rPr>
              <a:t>architectural rules</a:t>
            </a:r>
          </a:p>
        </p:txBody>
      </p:sp>
      <p:sp>
        <p:nvSpPr>
          <p:cNvPr id="7" name="Sc-RealItems"/>
          <p:cNvSpPr/>
          <p:nvPr/>
        </p:nvSpPr>
        <p:spPr>
          <a:xfrm>
            <a:off x="5440680" y="1645920"/>
            <a:ext cx="3200400" cy="73152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0" dirty="0">
                <a:solidFill>
                  <a:srgbClr val="5C4826"/>
                </a:solidFill>
              </a:rPr>
              <a:t>source code</a:t>
            </a:r>
          </a:p>
          <a:p>
            <a:pPr algn="ctr">
              <a:spcBef>
                <a:spcPts val="300"/>
              </a:spcBef>
              <a:buNone/>
            </a:pPr>
            <a:r>
              <a:rPr lang="en-US" sz="2000" b="0" i="0" dirty="0">
                <a:solidFill>
                  <a:srgbClr val="5C4826"/>
                </a:solidFill>
              </a:rPr>
              <a:t>configuration</a:t>
            </a:r>
          </a:p>
        </p:txBody>
      </p:sp>
      <p:cxnSp>
        <p:nvCxnSpPr>
          <p:cNvPr id="8" name="Sc-A1"/>
          <p:cNvCxnSpPr/>
          <p:nvPr/>
        </p:nvCxnSpPr>
        <p:spPr>
          <a:xfrm>
            <a:off x="2103120" y="2377440"/>
            <a:ext cx="0" cy="274320"/>
          </a:xfrm>
          <a:prstGeom prst="straightConnector1">
            <a:avLst/>
          </a:prstGeom>
          <a:ln w="19050">
            <a:solidFill>
              <a:srgbClr val="8E6F3E"/>
            </a:solidFill>
            <a:tailEnd type="triangle"/>
          </a:ln>
        </p:spPr>
      </p:cxnSp>
      <p:cxnSp>
        <p:nvCxnSpPr>
          <p:cNvPr id="9" name="Sc-A2"/>
          <p:cNvCxnSpPr/>
          <p:nvPr/>
        </p:nvCxnSpPr>
        <p:spPr>
          <a:xfrm>
            <a:off x="7040880" y="2377440"/>
            <a:ext cx="0" cy="274320"/>
          </a:xfrm>
          <a:prstGeom prst="straightConnector1">
            <a:avLst/>
          </a:prstGeom>
          <a:ln w="19050">
            <a:solidFill>
              <a:srgbClr val="8E6F3E"/>
            </a:solidFill>
            <a:tailEnd type="triangle"/>
          </a:ln>
        </p:spPr>
      </p:cxnSp>
      <p:sp>
        <p:nvSpPr>
          <p:cNvPr id="10" name="Sc-CHECK"/>
          <p:cNvSpPr/>
          <p:nvPr/>
        </p:nvSpPr>
        <p:spPr>
          <a:xfrm>
            <a:off x="1828800" y="2651760"/>
            <a:ext cx="5486400" cy="54864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1" i="0" dirty="0">
                <a:solidFill>
                  <a:srgbClr val="5C4826"/>
                </a:solidFill>
              </a:rPr>
              <a:t>STATIC CHECK</a:t>
            </a:r>
          </a:p>
        </p:txBody>
      </p:sp>
      <p:cxnSp>
        <p:nvCxnSpPr>
          <p:cNvPr id="11" name="Sc-A3"/>
          <p:cNvCxnSpPr/>
          <p:nvPr/>
        </p:nvCxnSpPr>
        <p:spPr>
          <a:xfrm>
            <a:off x="4572000" y="3200400"/>
            <a:ext cx="0" cy="274320"/>
          </a:xfrm>
          <a:prstGeom prst="straightConnector1">
            <a:avLst/>
          </a:prstGeom>
          <a:ln w="19050">
            <a:solidFill>
              <a:srgbClr val="8E6F3E"/>
            </a:solidFill>
            <a:tailEnd type="triangle"/>
          </a:ln>
        </p:spPr>
      </p:cxnSp>
      <p:sp>
        <p:nvSpPr>
          <p:cNvPr id="12" name="Sc-VERDICT"/>
          <p:cNvSpPr/>
          <p:nvPr/>
        </p:nvSpPr>
        <p:spPr>
          <a:xfrm>
            <a:off x="3657600" y="3474720"/>
            <a:ext cx="1828800" cy="5486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VERDICT</a:t>
            </a:r>
          </a:p>
        </p:txBody>
      </p:sp>
      <p:sp>
        <p:nvSpPr>
          <p:cNvPr id="13" name="Sc-Questions"/>
          <p:cNvSpPr/>
          <p:nvPr/>
        </p:nvSpPr>
        <p:spPr>
          <a:xfrm>
            <a:off x="502920" y="4114800"/>
            <a:ext cx="8138160" cy="1371600"/>
          </a:xfrm>
          <a:prstGeom prst="rect">
            <a:avLst/>
          </a:prstGeom>
          <a:noFill/>
          <a:ln w="12700">
            <a:noFill/>
          </a:ln>
          <a:effectLst/>
        </p:spPr>
        <p:txBody>
          <a:bodyPr wrap="square" lIns="27432" tIns="22860" rIns="27432" bIns="22860" rtlCol="0" anchor="ctr"/>
          <a:lstStyle/>
          <a:p>
            <a:pPr algn="l">
              <a:buNone/>
            </a:pPr>
            <a:r>
              <a:rPr lang="en-US" sz="2000" b="0" i="0" dirty="0">
                <a:solidFill>
                  <a:srgbClr val="5C4826"/>
                </a:solidFill>
              </a:rPr>
              <a:t>Is there any declared correspondence between the model and its realization?</a:t>
            </a:r>
          </a:p>
          <a:p>
            <a:pPr algn="l">
              <a:buNone/>
            </a:pPr>
            <a:r>
              <a:rPr lang="en-US" sz="2000" b="0" i="0" dirty="0">
                <a:solidFill>
                  <a:srgbClr val="5C4826"/>
                </a:solidFill>
              </a:rPr>
              <a:t>Can any code path admit a third Awake thread?</a:t>
            </a:r>
          </a:p>
          <a:p>
            <a:pPr algn="l">
              <a:spcBef>
                <a:spcPts val="300"/>
              </a:spcBef>
              <a:buNone/>
            </a:pPr>
            <a:r>
              <a:rPr lang="en-US" sz="2000" b="0" i="0" dirty="0">
                <a:solidFill>
                  <a:srgbClr val="5C4826"/>
                </a:solidFill>
              </a:rPr>
              <a:t>Does the implementation permit a lifecycle transition absent from the model?</a:t>
            </a:r>
          </a:p>
        </p:txBody>
      </p:sp>
      <p:sp>
        <p:nvSpPr>
          <p:cNvPr id="14" name="FooterBand"/>
          <p:cNvSpPr/>
          <p:nvPr/>
        </p:nvSpPr>
        <p:spPr>
          <a:xfrm>
            <a:off x="274320" y="5623560"/>
            <a:ext cx="8595360" cy="7772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Static evidence can show correspondence </a:t>
            </a:r>
            <a:r>
              <a:rPr lang="en-US" sz="2000" b="1" dirty="0">
                <a:solidFill>
                  <a:srgbClr val="FFFFFF"/>
                </a:solidFill>
              </a:rPr>
              <a:t>of structure</a:t>
            </a:r>
            <a:r>
              <a:rPr lang="en-US" sz="2000" b="1" i="0" dirty="0">
                <a:solidFill>
                  <a:srgbClr val="FFFFFF"/>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lang="en-US" sz="2400" b="0" dirty="0">
                <a:solidFill>
                  <a:srgbClr val="000000"/>
                </a:solidFill>
              </a:rPr>
              <a:t>You can check</a:t>
            </a:r>
            <a:r>
              <a:rPr sz="2400" b="0" dirty="0">
                <a:solidFill>
                  <a:srgbClr val="000000"/>
                </a:solidFill>
              </a:rPr>
              <a:t> correspondence dynamically</a:t>
            </a:r>
          </a:p>
        </p:txBody>
      </p:sp>
      <p:sp>
        <p:nvSpPr>
          <p:cNvPr id="4" name="Slide Number Placeholder 5"/>
          <p:cNvSpPr>
            <a:spLocks noGrp="1"/>
          </p:cNvSpPr>
          <p:nvPr>
            <p:ph type="sldNum" sz="quarter" idx="4"/>
          </p:nvPr>
        </p:nvSpPr>
        <p:spPr/>
        <p:txBody>
          <a:bodyPr/>
          <a:lstStyle/>
          <a:p>
            <a:fld id="{B7EB45DA-9A0D-DC49-8E02-F30A5DDC21C3}" type="slidenum">
              <a:rPr lang="en-US" smtClean="0"/>
              <a:t>25</a:t>
            </a:fld>
            <a:endParaRPr lang="en-US" dirty="0"/>
          </a:p>
        </p:txBody>
      </p:sp>
      <p:sp>
        <p:nvSpPr>
          <p:cNvPr id="2" name="Dy-MODEL"/>
          <p:cNvSpPr/>
          <p:nvPr/>
        </p:nvSpPr>
        <p:spPr>
          <a:xfrm>
            <a:off x="502920" y="1005840"/>
            <a:ext cx="3200400" cy="5486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MODEL</a:t>
            </a:r>
          </a:p>
        </p:txBody>
      </p:sp>
      <p:sp>
        <p:nvSpPr>
          <p:cNvPr id="5" name="Dy-ModelCap"/>
          <p:cNvSpPr/>
          <p:nvPr/>
        </p:nvSpPr>
        <p:spPr>
          <a:xfrm>
            <a:off x="502920" y="1645920"/>
            <a:ext cx="3200400" cy="45720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0" i="1" dirty="0">
                <a:solidFill>
                  <a:srgbClr val="5C4826"/>
                </a:solidFill>
              </a:rPr>
              <a:t>expected behavior</a:t>
            </a:r>
          </a:p>
        </p:txBody>
      </p:sp>
      <p:sp>
        <p:nvSpPr>
          <p:cNvPr id="6" name="Dy-EXECUTION"/>
          <p:cNvSpPr/>
          <p:nvPr/>
        </p:nvSpPr>
        <p:spPr>
          <a:xfrm>
            <a:off x="5440680" y="1005840"/>
            <a:ext cx="3200400" cy="5486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EXECUTION</a:t>
            </a:r>
          </a:p>
        </p:txBody>
      </p:sp>
      <p:cxnSp>
        <p:nvCxnSpPr>
          <p:cNvPr id="7" name="Dy-A0"/>
          <p:cNvCxnSpPr/>
          <p:nvPr/>
        </p:nvCxnSpPr>
        <p:spPr>
          <a:xfrm>
            <a:off x="7040880" y="1554480"/>
            <a:ext cx="0" cy="228600"/>
          </a:xfrm>
          <a:prstGeom prst="straightConnector1">
            <a:avLst/>
          </a:prstGeom>
          <a:ln w="19050">
            <a:solidFill>
              <a:srgbClr val="8E6F3E"/>
            </a:solidFill>
            <a:tailEnd type="triangle"/>
          </a:ln>
        </p:spPr>
      </p:cxnSp>
      <p:sp>
        <p:nvSpPr>
          <p:cNvPr id="8" name="Dy-SENSOR"/>
          <p:cNvSpPr/>
          <p:nvPr/>
        </p:nvSpPr>
        <p:spPr>
          <a:xfrm>
            <a:off x="5440680" y="1783080"/>
            <a:ext cx="3200400" cy="45720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1" i="0" dirty="0">
                <a:solidFill>
                  <a:srgbClr val="5C4826"/>
                </a:solidFill>
              </a:rPr>
              <a:t>SENSOR</a:t>
            </a:r>
          </a:p>
        </p:txBody>
      </p:sp>
      <p:cxnSp>
        <p:nvCxnSpPr>
          <p:cNvPr id="9" name="Dy-A1"/>
          <p:cNvCxnSpPr/>
          <p:nvPr/>
        </p:nvCxnSpPr>
        <p:spPr>
          <a:xfrm>
            <a:off x="7040880" y="2240280"/>
            <a:ext cx="0" cy="228600"/>
          </a:xfrm>
          <a:prstGeom prst="straightConnector1">
            <a:avLst/>
          </a:prstGeom>
          <a:ln w="19050">
            <a:solidFill>
              <a:srgbClr val="8E6F3E"/>
            </a:solidFill>
            <a:tailEnd type="triangle"/>
          </a:ln>
        </p:spPr>
      </p:cxnSp>
      <p:sp>
        <p:nvSpPr>
          <p:cNvPr id="10" name="Dy-TRACE"/>
          <p:cNvSpPr/>
          <p:nvPr/>
        </p:nvSpPr>
        <p:spPr>
          <a:xfrm>
            <a:off x="5440680" y="2468880"/>
            <a:ext cx="3200400" cy="45720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1" i="0" dirty="0">
                <a:solidFill>
                  <a:srgbClr val="5C4826"/>
                </a:solidFill>
              </a:rPr>
              <a:t>TRACE</a:t>
            </a:r>
          </a:p>
        </p:txBody>
      </p:sp>
      <p:cxnSp>
        <p:nvCxnSpPr>
          <p:cNvPr id="11" name="Dy-A2"/>
          <p:cNvCxnSpPr/>
          <p:nvPr/>
        </p:nvCxnSpPr>
        <p:spPr>
          <a:xfrm>
            <a:off x="7040880" y="2926080"/>
            <a:ext cx="0" cy="365760"/>
          </a:xfrm>
          <a:prstGeom prst="straightConnector1">
            <a:avLst/>
          </a:prstGeom>
          <a:ln w="19050">
            <a:solidFill>
              <a:srgbClr val="8E6F3E"/>
            </a:solidFill>
            <a:tailEnd type="triangle"/>
          </a:ln>
        </p:spPr>
      </p:cxnSp>
      <p:cxnSp>
        <p:nvCxnSpPr>
          <p:cNvPr id="12" name="Dy-A3"/>
          <p:cNvCxnSpPr/>
          <p:nvPr/>
        </p:nvCxnSpPr>
        <p:spPr>
          <a:xfrm>
            <a:off x="2103120" y="2103120"/>
            <a:ext cx="0" cy="1188720"/>
          </a:xfrm>
          <a:prstGeom prst="straightConnector1">
            <a:avLst/>
          </a:prstGeom>
          <a:ln w="19050">
            <a:solidFill>
              <a:srgbClr val="8E6F3E"/>
            </a:solidFill>
            <a:tailEnd type="triangle"/>
          </a:ln>
        </p:spPr>
      </p:cxnSp>
      <p:sp>
        <p:nvSpPr>
          <p:cNvPr id="13" name="Dy-VALIDATOR"/>
          <p:cNvSpPr/>
          <p:nvPr/>
        </p:nvSpPr>
        <p:spPr>
          <a:xfrm>
            <a:off x="1828800" y="3291840"/>
            <a:ext cx="5486400" cy="548640"/>
          </a:xfrm>
          <a:prstGeom prst="rect">
            <a:avLst/>
          </a:prstGeom>
          <a:solidFill>
            <a:srgbClr val="F5F1E8"/>
          </a:solidFill>
          <a:ln w="12700">
            <a:solidFill>
              <a:srgbClr val="C9B991"/>
            </a:solidFill>
          </a:ln>
          <a:effectLst/>
        </p:spPr>
        <p:txBody>
          <a:bodyPr wrap="square" lIns="27432" tIns="22860" rIns="27432" bIns="22860" rtlCol="0" anchor="ctr"/>
          <a:lstStyle/>
          <a:p>
            <a:pPr algn="ctr">
              <a:buNone/>
            </a:pPr>
            <a:r>
              <a:rPr lang="en-US" sz="2000" b="1" i="0" dirty="0">
                <a:solidFill>
                  <a:srgbClr val="5C4826"/>
                </a:solidFill>
              </a:rPr>
              <a:t>VALIDATOR</a:t>
            </a:r>
          </a:p>
        </p:txBody>
      </p:sp>
      <p:cxnSp>
        <p:nvCxnSpPr>
          <p:cNvPr id="14" name="Dy-A4"/>
          <p:cNvCxnSpPr/>
          <p:nvPr/>
        </p:nvCxnSpPr>
        <p:spPr>
          <a:xfrm>
            <a:off x="4572000" y="3840480"/>
            <a:ext cx="0" cy="274320"/>
          </a:xfrm>
          <a:prstGeom prst="straightConnector1">
            <a:avLst/>
          </a:prstGeom>
          <a:ln w="19050">
            <a:solidFill>
              <a:srgbClr val="8E6F3E"/>
            </a:solidFill>
            <a:tailEnd type="triangle"/>
          </a:ln>
        </p:spPr>
      </p:cxnSp>
      <p:sp>
        <p:nvSpPr>
          <p:cNvPr id="15" name="Dy-VERDICT"/>
          <p:cNvSpPr/>
          <p:nvPr/>
        </p:nvSpPr>
        <p:spPr>
          <a:xfrm>
            <a:off x="3657600" y="4114800"/>
            <a:ext cx="1828800" cy="54864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VERDICT</a:t>
            </a:r>
          </a:p>
        </p:txBody>
      </p:sp>
      <p:sp>
        <p:nvSpPr>
          <p:cNvPr id="16" name="Dy-Questions"/>
          <p:cNvSpPr/>
          <p:nvPr/>
        </p:nvSpPr>
        <p:spPr>
          <a:xfrm>
            <a:off x="502920" y="4785360"/>
            <a:ext cx="8138160" cy="655320"/>
          </a:xfrm>
          <a:prstGeom prst="rect">
            <a:avLst/>
          </a:prstGeom>
          <a:noFill/>
          <a:ln w="12700">
            <a:noFill/>
          </a:ln>
          <a:effectLst/>
        </p:spPr>
        <p:txBody>
          <a:bodyPr wrap="square" lIns="27432" tIns="22860" rIns="27432" bIns="22860" rtlCol="0" anchor="ctr"/>
          <a:lstStyle/>
          <a:p>
            <a:pPr algn="l">
              <a:buNone/>
            </a:pPr>
            <a:r>
              <a:rPr lang="en-US" sz="2000" b="0" i="0" dirty="0">
                <a:solidFill>
                  <a:srgbClr val="5C4826"/>
                </a:solidFill>
              </a:rPr>
              <a:t>Did the Scheduler ever admit three Awake threads?</a:t>
            </a:r>
          </a:p>
          <a:p>
            <a:pPr algn="l">
              <a:spcBef>
                <a:spcPts val="300"/>
              </a:spcBef>
              <a:buNone/>
            </a:pPr>
            <a:r>
              <a:rPr lang="en-US" sz="2000" b="0" i="0" dirty="0">
                <a:solidFill>
                  <a:srgbClr val="5C4826"/>
                </a:solidFill>
              </a:rPr>
              <a:t>Did an observed lifecycle transition violate the modeled lifecycle?</a:t>
            </a:r>
          </a:p>
        </p:txBody>
      </p:sp>
      <p:sp>
        <p:nvSpPr>
          <p:cNvPr id="17" name="FooterBand"/>
          <p:cNvSpPr/>
          <p:nvPr/>
        </p:nvSpPr>
        <p:spPr>
          <a:xfrm>
            <a:off x="274320" y="5760720"/>
            <a:ext cx="8595360" cy="594360"/>
          </a:xfrm>
          <a:prstGeom prst="rect">
            <a:avLst/>
          </a:prstGeom>
          <a:solidFill>
            <a:srgbClr val="8E6F3E"/>
          </a:solidFill>
          <a:ln>
            <a:noFill/>
          </a:ln>
          <a:effectLst/>
        </p:spPr>
        <p:txBody>
          <a:bodyPr wrap="square" lIns="27432" tIns="22860" rIns="27432" bIns="22860" rtlCol="0" anchor="ctr"/>
          <a:lstStyle/>
          <a:p>
            <a:pPr algn="ctr">
              <a:buNone/>
            </a:pPr>
            <a:r>
              <a:rPr lang="en-US" sz="2000" b="1" i="0" dirty="0">
                <a:solidFill>
                  <a:srgbClr val="FFFFFF"/>
                </a:solidFill>
              </a:rPr>
              <a:t>Dynamic evidence can show correspondence of observed </a:t>
            </a:r>
            <a:r>
              <a:rPr lang="en-US" sz="2000" b="1" dirty="0">
                <a:solidFill>
                  <a:srgbClr val="FFFFFF"/>
                </a:solidFill>
              </a:rPr>
              <a:t>behavior</a:t>
            </a:r>
            <a:r>
              <a:rPr lang="en-US" sz="2000" b="1" i="0" dirty="0">
                <a:solidFill>
                  <a:srgbClr val="FFFFFF"/>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lang="en-US" sz="2400" i="1" dirty="0">
                <a:solidFill>
                  <a:srgbClr val="000000"/>
                </a:solidFill>
              </a:rPr>
              <a:t>Active </a:t>
            </a:r>
            <a:r>
              <a:rPr lang="en-US" sz="2400" dirty="0">
                <a:solidFill>
                  <a:srgbClr val="000000"/>
                </a:solidFill>
              </a:rPr>
              <a:t>a</a:t>
            </a:r>
            <a:r>
              <a:rPr sz="2400" b="0" dirty="0">
                <a:solidFill>
                  <a:srgbClr val="000000"/>
                </a:solidFill>
              </a:rPr>
              <a:t>lignment</a:t>
            </a:r>
            <a:r>
              <a:rPr lang="en-US" sz="2400" b="0" dirty="0">
                <a:solidFill>
                  <a:srgbClr val="000000"/>
                </a:solidFill>
              </a:rPr>
              <a:t>: Use model</a:t>
            </a:r>
            <a:r>
              <a:rPr sz="2400" b="0" dirty="0">
                <a:solidFill>
                  <a:srgbClr val="000000"/>
                </a:solidFill>
              </a:rPr>
              <a:t> </a:t>
            </a:r>
            <a:r>
              <a:rPr lang="en-US" sz="2400" b="0" dirty="0">
                <a:solidFill>
                  <a:srgbClr val="000000"/>
                </a:solidFill>
              </a:rPr>
              <a:t>as a loop target</a:t>
            </a:r>
            <a:endParaRPr sz="2400" b="0" dirty="0">
              <a:solidFill>
                <a:srgbClr val="000000"/>
              </a:solidFill>
            </a:endParaRPr>
          </a:p>
        </p:txBody>
      </p:sp>
      <p:sp>
        <p:nvSpPr>
          <p:cNvPr id="4" name="Slide Number Placeholder 5"/>
          <p:cNvSpPr>
            <a:spLocks noGrp="1"/>
          </p:cNvSpPr>
          <p:nvPr>
            <p:ph type="sldNum" sz="quarter" idx="4"/>
          </p:nvPr>
        </p:nvSpPr>
        <p:spPr/>
        <p:txBody>
          <a:bodyPr/>
          <a:lstStyle/>
          <a:p>
            <a:fld id="{B7EB45DA-9A0D-DC49-8E02-F30A5DDC21C3}" type="slidenum">
              <a:rPr lang="en-US" smtClean="0"/>
              <a:t>26</a:t>
            </a:fld>
            <a:endParaRPr lang="en-US" dirty="0"/>
          </a:p>
        </p:txBody>
      </p:sp>
      <p:pic>
        <p:nvPicPr>
          <p:cNvPr id="5" name="Fig-ActiveAlignment" descr="active-passive-alignment-deck.png"/>
          <p:cNvPicPr>
            <a:picLocks noChangeAspect="1"/>
          </p:cNvPicPr>
          <p:nvPr/>
        </p:nvPicPr>
        <p:blipFill>
          <a:blip r:embed="rId3"/>
          <a:stretch>
            <a:fillRect/>
          </a:stretch>
        </p:blipFill>
        <p:spPr>
          <a:xfrm>
            <a:off x="91439" y="742315"/>
            <a:ext cx="4323531" cy="5002943"/>
          </a:xfrm>
          <a:prstGeom prst="rect">
            <a:avLst/>
          </a:prstGeom>
        </p:spPr>
      </p:pic>
      <p:graphicFrame>
        <p:nvGraphicFramePr>
          <p:cNvPr id="6" name="ActivePassiveCompare"/>
          <p:cNvGraphicFramePr>
            <a:graphicFrameLocks noGrp="1"/>
          </p:cNvGraphicFramePr>
          <p:nvPr>
            <p:extLst>
              <p:ext uri="{D42A27DB-BD31-4B8C-83A1-F6EECF244321}">
                <p14:modId xmlns:p14="http://schemas.microsoft.com/office/powerpoint/2010/main" val="737483233"/>
              </p:ext>
            </p:extLst>
          </p:nvPr>
        </p:nvGraphicFramePr>
        <p:xfrm>
          <a:off x="4620576" y="2725335"/>
          <a:ext cx="4023360" cy="2423160"/>
        </p:xfrm>
        <a:graphic>
          <a:graphicData uri="http://schemas.openxmlformats.org/drawingml/2006/table">
            <a:tbl>
              <a:tblPr>
                <a:tableStyleId>{2D5ABB26-0587-4C30-8999-92F81FD0307C}</a:tableStyleId>
              </a:tblPr>
              <a:tblGrid>
                <a:gridCol w="201168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tblGrid>
              <a:tr h="502920">
                <a:tc>
                  <a:txBody>
                    <a:bodyPr/>
                    <a:lstStyle/>
                    <a:p>
                      <a:pPr algn="ctr"/>
                      <a:r>
                        <a:rPr sz="2000" b="1" i="0" dirty="0">
                          <a:solidFill>
                            <a:srgbClr val="FFFFFF"/>
                          </a:solidFill>
                        </a:rPr>
                        <a:t>ACTIVE</a:t>
                      </a:r>
                    </a:p>
                  </a:txBody>
                  <a:tcPr marL="54864" marR="54864" marT="36576" marB="36576" anchor="ctr">
                    <a:solidFill>
                      <a:srgbClr val="8E6F3E"/>
                    </a:solidFill>
                  </a:tcPr>
                </a:tc>
                <a:tc>
                  <a:txBody>
                    <a:bodyPr/>
                    <a:lstStyle/>
                    <a:p>
                      <a:pPr algn="ctr"/>
                      <a:r>
                        <a:rPr sz="2000" b="1" i="0" dirty="0">
                          <a:solidFill>
                            <a:srgbClr val="FFFFFF"/>
                          </a:solidFill>
                        </a:rPr>
                        <a:t>PASSIVE</a:t>
                      </a:r>
                    </a:p>
                  </a:txBody>
                  <a:tcPr marL="54864" marR="54864" marT="36576" marB="36576" anchor="ctr">
                    <a:solidFill>
                      <a:srgbClr val="8E6F3E"/>
                    </a:solidFill>
                  </a:tcPr>
                </a:tc>
                <a:extLst>
                  <a:ext uri="{0D108BD9-81ED-4DB2-BD59-A6C34878D82A}">
                    <a16:rowId xmlns:a16="http://schemas.microsoft.com/office/drawing/2014/main" val="10000"/>
                  </a:ext>
                </a:extLst>
              </a:tr>
              <a:tr h="960120">
                <a:tc>
                  <a:txBody>
                    <a:bodyPr/>
                    <a:lstStyle/>
                    <a:p>
                      <a:pPr algn="ctr"/>
                      <a:r>
                        <a:rPr sz="2000" b="0" i="1" dirty="0">
                          <a:solidFill>
                            <a:srgbClr val="5C4826"/>
                          </a:solidFill>
                        </a:rPr>
                        <a:t>establish correspondence</a:t>
                      </a:r>
                    </a:p>
                  </a:txBody>
                  <a:tcPr marL="54864" marR="54864" marT="36576" marB="36576" anchor="ctr">
                    <a:solidFill>
                      <a:srgbClr val="F5F1E8"/>
                    </a:solidFill>
                  </a:tcPr>
                </a:tc>
                <a:tc>
                  <a:txBody>
                    <a:bodyPr/>
                    <a:lstStyle/>
                    <a:p>
                      <a:pPr algn="ctr"/>
                      <a:r>
                        <a:rPr sz="2000" b="0" i="1" dirty="0">
                          <a:solidFill>
                            <a:srgbClr val="5C4826"/>
                          </a:solidFill>
                        </a:rPr>
                        <a:t>preserve correspondence</a:t>
                      </a:r>
                    </a:p>
                  </a:txBody>
                  <a:tcPr marL="54864" marR="54864" marT="36576" marB="36576" anchor="ctr">
                    <a:solidFill>
                      <a:srgbClr val="F5F1E8"/>
                    </a:solidFill>
                  </a:tcPr>
                </a:tc>
                <a:extLst>
                  <a:ext uri="{0D108BD9-81ED-4DB2-BD59-A6C34878D82A}">
                    <a16:rowId xmlns:a16="http://schemas.microsoft.com/office/drawing/2014/main" val="10001"/>
                  </a:ext>
                </a:extLst>
              </a:tr>
              <a:tr h="960120">
                <a:tc>
                  <a:txBody>
                    <a:bodyPr/>
                    <a:lstStyle/>
                    <a:p>
                      <a:pPr algn="ctr"/>
                      <a:r>
                        <a:rPr sz="2000" b="0" i="0" dirty="0">
                          <a:solidFill>
                            <a:srgbClr val="5C4826"/>
                          </a:solidFill>
                        </a:rPr>
                        <a:t>S → S′ until M agrees</a:t>
                      </a:r>
                    </a:p>
                  </a:txBody>
                  <a:tcPr marL="54864" marR="54864" marT="36576" marB="36576" anchor="ctr">
                    <a:solidFill>
                      <a:srgbClr val="F5F1E8"/>
                    </a:solidFill>
                  </a:tcPr>
                </a:tc>
                <a:tc>
                  <a:txBody>
                    <a:bodyPr/>
                    <a:lstStyle/>
                    <a:p>
                      <a:pPr algn="ctr"/>
                      <a:r>
                        <a:rPr sz="2000" b="0" i="0" dirty="0">
                          <a:solidFill>
                            <a:srgbClr val="5C4826"/>
                          </a:solidFill>
                        </a:rPr>
                        <a:t>ΔS → check → admit/reject</a:t>
                      </a:r>
                    </a:p>
                  </a:txBody>
                  <a:tcPr marL="54864" marR="54864" marT="36576" marB="36576" anchor="ctr">
                    <a:solidFill>
                      <a:srgbClr val="F5F1E8"/>
                    </a:solidFill>
                  </a:tcPr>
                </a:tc>
                <a:extLst>
                  <a:ext uri="{0D108BD9-81ED-4DB2-BD59-A6C34878D82A}">
                    <a16:rowId xmlns:a16="http://schemas.microsoft.com/office/drawing/2014/main" val="10002"/>
                  </a:ext>
                </a:extLst>
              </a:tr>
            </a:tbl>
          </a:graphicData>
        </a:graphic>
      </p:graphicFrame>
      <p:sp>
        <p:nvSpPr>
          <p:cNvPr id="7" name="FooterBand"/>
          <p:cNvSpPr/>
          <p:nvPr/>
        </p:nvSpPr>
        <p:spPr>
          <a:xfrm>
            <a:off x="322896" y="5601335"/>
            <a:ext cx="8595360" cy="7772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dirty="0">
                <a:solidFill>
                  <a:srgbClr val="FFFFFF"/>
                </a:solidFill>
              </a:rPr>
              <a:t>A model can govern an existing system by first becoming a target for change, then a constraint on later change.</a:t>
            </a:r>
          </a:p>
        </p:txBody>
      </p:sp>
      <p:sp>
        <p:nvSpPr>
          <p:cNvPr id="2" name="TextBox 1">
            <a:extLst>
              <a:ext uri="{FF2B5EF4-FFF2-40B4-BE49-F238E27FC236}">
                <a16:creationId xmlns:a16="http://schemas.microsoft.com/office/drawing/2014/main" id="{C01F10B8-AA70-F2D8-5FA7-B524EB4EE045}"/>
              </a:ext>
            </a:extLst>
          </p:cNvPr>
          <p:cNvSpPr txBox="1"/>
          <p:nvPr/>
        </p:nvSpPr>
        <p:spPr>
          <a:xfrm>
            <a:off x="4572000" y="956139"/>
            <a:ext cx="4442113" cy="1569660"/>
          </a:xfrm>
          <a:prstGeom prst="rect">
            <a:avLst/>
          </a:prstGeom>
          <a:noFill/>
        </p:spPr>
        <p:txBody>
          <a:bodyPr wrap="square" rtlCol="0">
            <a:spAutoFit/>
          </a:bodyPr>
          <a:lstStyle/>
          <a:p>
            <a:r>
              <a:rPr lang="en-US" sz="2400" i="1" dirty="0"/>
              <a:t>“Oops, I forgot to control memory use. That’s a degree of freedom I should not have left open. Here is the model, retrofit the code.”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8866852" cy="638175"/>
          </a:xfrm>
        </p:spPr>
        <p:txBody>
          <a:bodyPr wrap="square">
            <a:normAutofit fontScale="90000"/>
          </a:bodyPr>
          <a:lstStyle/>
          <a:p>
            <a:r>
              <a:rPr lang="en-US" sz="2400" dirty="0">
                <a:solidFill>
                  <a:srgbClr val="000000"/>
                </a:solidFill>
              </a:rPr>
              <a:t>Remember: Alignment answers just one of three questions</a:t>
            </a:r>
            <a:endParaRPr sz="2400" b="0" dirty="0">
              <a:solidFill>
                <a:srgbClr val="000000"/>
              </a:solidFill>
            </a:endParaRPr>
          </a:p>
        </p:txBody>
      </p:sp>
      <p:sp>
        <p:nvSpPr>
          <p:cNvPr id="4" name="Slide Number Placeholder 5"/>
          <p:cNvSpPr>
            <a:spLocks noGrp="1"/>
          </p:cNvSpPr>
          <p:nvPr>
            <p:ph type="sldNum" sz="quarter" idx="4"/>
          </p:nvPr>
        </p:nvSpPr>
        <p:spPr/>
        <p:txBody>
          <a:bodyPr/>
          <a:lstStyle/>
          <a:p>
            <a:fld id="{B7EB45DA-9A0D-DC49-8E02-F30A5DDC21C3}" type="slidenum">
              <a:rPr lang="en-US" smtClean="0"/>
              <a:t>27</a:t>
            </a:fld>
            <a:endParaRPr lang="en-US" dirty="0"/>
          </a:p>
        </p:txBody>
      </p:sp>
      <p:sp>
        <p:nvSpPr>
          <p:cNvPr id="5" name="Rectangle 4"/>
          <p:cNvSpPr/>
          <p:nvPr/>
        </p:nvSpPr>
        <p:spPr>
          <a:xfrm>
            <a:off x="3474720" y="1097280"/>
            <a:ext cx="2194560" cy="6858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OBLIGATION</a:t>
            </a:r>
          </a:p>
        </p:txBody>
      </p:sp>
      <p:sp>
        <p:nvSpPr>
          <p:cNvPr id="6" name="Rectangle 5"/>
          <p:cNvSpPr/>
          <p:nvPr/>
        </p:nvSpPr>
        <p:spPr>
          <a:xfrm>
            <a:off x="914400" y="3566160"/>
            <a:ext cx="2194560" cy="6858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MODEL</a:t>
            </a:r>
          </a:p>
        </p:txBody>
      </p:sp>
      <p:sp>
        <p:nvSpPr>
          <p:cNvPr id="7" name="Rectangle 6"/>
          <p:cNvSpPr/>
          <p:nvPr/>
        </p:nvSpPr>
        <p:spPr>
          <a:xfrm>
            <a:off x="6035040" y="3566160"/>
            <a:ext cx="2194560" cy="6858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REALIZATION</a:t>
            </a:r>
          </a:p>
        </p:txBody>
      </p:sp>
      <p:cxnSp>
        <p:nvCxnSpPr>
          <p:cNvPr id="8" name="Connector 7"/>
          <p:cNvCxnSpPr/>
          <p:nvPr/>
        </p:nvCxnSpPr>
        <p:spPr>
          <a:xfrm flipH="1">
            <a:off x="2011680" y="1440180"/>
            <a:ext cx="1463040" cy="0"/>
          </a:xfrm>
          <a:prstGeom prst="line">
            <a:avLst/>
          </a:prstGeom>
          <a:ln w="28575">
            <a:solidFill>
              <a:srgbClr val="8E6F3E"/>
            </a:solidFill>
            <a:prstDash val="sysDot"/>
            <a:headEnd type="arrow"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2011680" y="1440180"/>
            <a:ext cx="0" cy="2125980"/>
          </a:xfrm>
          <a:prstGeom prst="line">
            <a:avLst/>
          </a:prstGeom>
          <a:ln w="28575">
            <a:solidFill>
              <a:srgbClr val="8E6F3E"/>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5669280" y="1440180"/>
            <a:ext cx="1463040" cy="0"/>
          </a:xfrm>
          <a:prstGeom prst="line">
            <a:avLst/>
          </a:prstGeom>
          <a:ln w="28575">
            <a:solidFill>
              <a:srgbClr val="8E6F3E"/>
            </a:solidFill>
            <a:prstDash val="sysDot"/>
            <a:headEnd type="arrow"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7132320" y="1440180"/>
            <a:ext cx="0" cy="2125980"/>
          </a:xfrm>
          <a:prstGeom prst="line">
            <a:avLst/>
          </a:prstGeom>
          <a:ln w="28575">
            <a:solidFill>
              <a:srgbClr val="8E6F3E"/>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3108960" y="3909060"/>
            <a:ext cx="2926080" cy="0"/>
          </a:xfrm>
          <a:prstGeom prst="line">
            <a:avLst/>
          </a:prstGeom>
          <a:ln w="28575">
            <a:solidFill>
              <a:srgbClr val="8E6F3E"/>
            </a:solidFill>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13232" y="1076643"/>
            <a:ext cx="2395728" cy="461665"/>
          </a:xfrm>
          <a:prstGeom prst="rect">
            <a:avLst/>
          </a:prstGeom>
          <a:noFill/>
        </p:spPr>
        <p:txBody>
          <a:bodyPr wrap="square" anchor="t">
            <a:spAutoFit/>
          </a:bodyPr>
          <a:lstStyle/>
          <a:p>
            <a:pPr algn="l"/>
            <a:r>
              <a:rPr sz="2400" b="0" i="1" dirty="0">
                <a:solidFill>
                  <a:srgbClr val="555960"/>
                </a:solidFill>
              </a:rPr>
              <a:t>captures?</a:t>
            </a:r>
          </a:p>
        </p:txBody>
      </p:sp>
      <p:sp>
        <p:nvSpPr>
          <p:cNvPr id="14" name="TextBox 13"/>
          <p:cNvSpPr txBox="1"/>
          <p:nvPr/>
        </p:nvSpPr>
        <p:spPr>
          <a:xfrm>
            <a:off x="6119622" y="1072187"/>
            <a:ext cx="2395728" cy="461665"/>
          </a:xfrm>
          <a:prstGeom prst="rect">
            <a:avLst/>
          </a:prstGeom>
          <a:noFill/>
        </p:spPr>
        <p:txBody>
          <a:bodyPr wrap="square" anchor="t">
            <a:spAutoFit/>
          </a:bodyPr>
          <a:lstStyle/>
          <a:p>
            <a:pPr algn="r"/>
            <a:r>
              <a:rPr sz="2400" b="0" i="1" dirty="0">
                <a:solidFill>
                  <a:srgbClr val="555960"/>
                </a:solidFill>
              </a:rPr>
              <a:t>satisfies?</a:t>
            </a:r>
          </a:p>
        </p:txBody>
      </p:sp>
      <p:sp>
        <p:nvSpPr>
          <p:cNvPr id="15" name="TextBox 14"/>
          <p:cNvSpPr txBox="1"/>
          <p:nvPr/>
        </p:nvSpPr>
        <p:spPr>
          <a:xfrm>
            <a:off x="3108960" y="4069080"/>
            <a:ext cx="2926080" cy="461665"/>
          </a:xfrm>
          <a:prstGeom prst="rect">
            <a:avLst/>
          </a:prstGeom>
          <a:noFill/>
        </p:spPr>
        <p:txBody>
          <a:bodyPr wrap="square" anchor="t">
            <a:spAutoFit/>
          </a:bodyPr>
          <a:lstStyle/>
          <a:p>
            <a:pPr algn="ctr"/>
            <a:r>
              <a:rPr sz="2400" b="0" dirty="0">
                <a:solidFill>
                  <a:srgbClr val="555960"/>
                </a:solidFill>
              </a:rPr>
              <a:t>corresponds?</a:t>
            </a:r>
          </a:p>
        </p:txBody>
      </p:sp>
      <p:sp>
        <p:nvSpPr>
          <p:cNvPr id="16" name="TextBox 15"/>
          <p:cNvSpPr txBox="1"/>
          <p:nvPr/>
        </p:nvSpPr>
        <p:spPr>
          <a:xfrm>
            <a:off x="274320" y="4774530"/>
            <a:ext cx="8595360" cy="1015663"/>
          </a:xfrm>
          <a:prstGeom prst="rect">
            <a:avLst/>
          </a:prstGeom>
          <a:noFill/>
        </p:spPr>
        <p:txBody>
          <a:bodyPr wrap="square" anchor="t">
            <a:spAutoFit/>
          </a:bodyPr>
          <a:lstStyle/>
          <a:p>
            <a:pPr algn="ctr"/>
            <a:r>
              <a:rPr lang="en-US" sz="2000" b="1" i="1" dirty="0">
                <a:solidFill>
                  <a:srgbClr val="5C4826"/>
                </a:solidFill>
              </a:rPr>
              <a:t>Vocabulary</a:t>
            </a:r>
          </a:p>
          <a:p>
            <a:pPr algn="ctr"/>
            <a:r>
              <a:rPr lang="en-US" sz="2000" dirty="0">
                <a:solidFill>
                  <a:srgbClr val="5C4826"/>
                </a:solidFill>
              </a:rPr>
              <a:t>M</a:t>
            </a:r>
            <a:r>
              <a:rPr sz="2000" b="0" dirty="0">
                <a:solidFill>
                  <a:srgbClr val="5C4826"/>
                </a:solidFill>
              </a:rPr>
              <a:t>odel ↔ realization — </a:t>
            </a:r>
            <a:r>
              <a:rPr sz="2000" b="1" dirty="0">
                <a:solidFill>
                  <a:srgbClr val="8E6F3E"/>
                </a:solidFill>
              </a:rPr>
              <a:t>correspondence</a:t>
            </a:r>
          </a:p>
          <a:p>
            <a:pPr algn="ctr"/>
            <a:r>
              <a:rPr lang="en-US" sz="2000" b="0" dirty="0">
                <a:solidFill>
                  <a:srgbClr val="5C4826"/>
                </a:solidFill>
              </a:rPr>
              <a:t>Model/</a:t>
            </a:r>
            <a:r>
              <a:rPr lang="en-US" sz="2000" dirty="0">
                <a:solidFill>
                  <a:srgbClr val="5C4826"/>
                </a:solidFill>
              </a:rPr>
              <a:t>R</a:t>
            </a:r>
            <a:r>
              <a:rPr sz="2000" b="0" dirty="0">
                <a:solidFill>
                  <a:srgbClr val="5C4826"/>
                </a:solidFill>
              </a:rPr>
              <a:t>ealization ↔ obligation — </a:t>
            </a:r>
            <a:r>
              <a:rPr sz="2000" b="1" dirty="0">
                <a:solidFill>
                  <a:srgbClr val="8E6F3E"/>
                </a:solidFill>
              </a:rPr>
              <a:t>conformance</a:t>
            </a:r>
          </a:p>
        </p:txBody>
      </p:sp>
      <p:sp>
        <p:nvSpPr>
          <p:cNvPr id="17" name="FooterBand"/>
          <p:cNvSpPr/>
          <p:nvPr/>
        </p:nvSpPr>
        <p:spPr>
          <a:xfrm>
            <a:off x="274320" y="5852160"/>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dirty="0">
                <a:solidFill>
                  <a:srgbClr val="FFFFFF"/>
                </a:solidFill>
              </a:rPr>
              <a:t>Correspondence is one edge, not the whole triangle.</a:t>
            </a:r>
          </a:p>
        </p:txBody>
      </p:sp>
      <p:sp>
        <p:nvSpPr>
          <p:cNvPr id="2" name="TextBox 1">
            <a:extLst>
              <a:ext uri="{FF2B5EF4-FFF2-40B4-BE49-F238E27FC236}">
                <a16:creationId xmlns:a16="http://schemas.microsoft.com/office/drawing/2014/main" id="{E51D8973-EDB4-AC8B-A0CE-64034FAE3609}"/>
              </a:ext>
            </a:extLst>
          </p:cNvPr>
          <p:cNvSpPr txBox="1"/>
          <p:nvPr/>
        </p:nvSpPr>
        <p:spPr>
          <a:xfrm>
            <a:off x="3504767" y="3302075"/>
            <a:ext cx="1981633" cy="523220"/>
          </a:xfrm>
          <a:prstGeom prst="rect">
            <a:avLst/>
          </a:prstGeom>
          <a:noFill/>
        </p:spPr>
        <p:txBody>
          <a:bodyPr wrap="none" rtlCol="0">
            <a:spAutoFit/>
          </a:bodyPr>
          <a:lstStyle/>
          <a:p>
            <a:r>
              <a:rPr lang="en-US" sz="2800" dirty="0"/>
              <a:t>ALIGNMENT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F7EA4-4D48-89B1-A5E3-88E6BF3F4BB1}"/>
            </a:ext>
          </a:extLst>
        </p:cNvPr>
        <p:cNvGrpSpPr/>
        <p:nvPr/>
      </p:nvGrpSpPr>
      <p:grpSpPr>
        <a:xfrm>
          <a:off x="0" y="0"/>
          <a:ext cx="0" cy="0"/>
          <a:chOff x="0" y="0"/>
          <a:chExt cx="0" cy="0"/>
        </a:xfrm>
      </p:grpSpPr>
      <p:sp>
        <p:nvSpPr>
          <p:cNvPr id="100" name="SectionLabel">
            <a:extLst>
              <a:ext uri="{FF2B5EF4-FFF2-40B4-BE49-F238E27FC236}">
                <a16:creationId xmlns:a16="http://schemas.microsoft.com/office/drawing/2014/main" id="{23E25E69-C0D2-60D9-A8E8-65BD0EB228A7}"/>
              </a:ext>
            </a:extLst>
          </p:cNvPr>
          <p:cNvSpPr txBox="1"/>
          <p:nvPr/>
        </p:nvSpPr>
        <p:spPr>
          <a:xfrm>
            <a:off x="685800" y="1243584"/>
            <a:ext cx="7772400" cy="365760"/>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E6F3E"/>
                </a:solidFill>
                <a:effectLst/>
                <a:uLnTx/>
                <a:uFillTx/>
                <a:latin typeface="Calibri" panose="020F0502020204030204"/>
                <a:ea typeface="+mn-ea"/>
                <a:cs typeface="+mn-cs"/>
              </a:rPr>
              <a:t>SECTION 6</a:t>
            </a:r>
          </a:p>
        </p:txBody>
      </p:sp>
      <p:sp>
        <p:nvSpPr>
          <p:cNvPr id="2" name="Title 1">
            <a:extLst>
              <a:ext uri="{FF2B5EF4-FFF2-40B4-BE49-F238E27FC236}">
                <a16:creationId xmlns:a16="http://schemas.microsoft.com/office/drawing/2014/main" id="{3D18A01C-4C8B-458E-D305-B9C56F4AE264}"/>
              </a:ext>
            </a:extLst>
          </p:cNvPr>
          <p:cNvSpPr>
            <a:spLocks noGrp="1"/>
          </p:cNvSpPr>
          <p:nvPr>
            <p:ph type="title"/>
          </p:nvPr>
        </p:nvSpPr>
        <p:spPr>
          <a:xfrm>
            <a:off x="685800" y="1700784"/>
            <a:ext cx="7772400" cy="1005840"/>
          </a:xfrm>
        </p:spPr>
        <p:txBody>
          <a:bodyPr>
            <a:normAutofit/>
          </a:bodyPr>
          <a:lstStyle/>
          <a:p>
            <a:pPr algn="ctr">
              <a:buNone/>
              <a:defRPr b="0"/>
            </a:pPr>
            <a:r>
              <a:rPr lang="en-US" sz="4000" b="0" i="0" dirty="0">
                <a:solidFill>
                  <a:srgbClr val="000000"/>
                </a:solidFill>
              </a:rPr>
              <a:t>Exercise</a:t>
            </a:r>
          </a:p>
        </p:txBody>
      </p:sp>
      <p:sp>
        <p:nvSpPr>
          <p:cNvPr id="3" name="Slide Number Placeholder 3">
            <a:extLst>
              <a:ext uri="{FF2B5EF4-FFF2-40B4-BE49-F238E27FC236}">
                <a16:creationId xmlns:a16="http://schemas.microsoft.com/office/drawing/2014/main" id="{E08891BE-4CA1-662C-3512-6F92D608BDBD}"/>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EB45DA-9A0D-DC49-8E02-F30A5DDC21C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101" name="Question">
            <a:extLst>
              <a:ext uri="{FF2B5EF4-FFF2-40B4-BE49-F238E27FC236}">
                <a16:creationId xmlns:a16="http://schemas.microsoft.com/office/drawing/2014/main" id="{D27F6373-DA08-6975-4BBD-73BECC87F026}"/>
              </a:ext>
            </a:extLst>
          </p:cNvPr>
          <p:cNvSpPr txBox="1"/>
          <p:nvPr/>
        </p:nvSpPr>
        <p:spPr>
          <a:xfrm>
            <a:off x="685800" y="2798064"/>
            <a:ext cx="7772400" cy="475488"/>
          </a:xfrm>
          <a:prstGeom prst="rect">
            <a:avLst/>
          </a:prstGeom>
          <a:noFill/>
          <a:ln>
            <a:noFill/>
          </a:ln>
        </p:spPr>
        <p:txBody>
          <a:bodyPr wrap="square" lIns="0" tIns="0" rIns="0" bIns="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C4826"/>
                </a:solidFill>
                <a:effectLst/>
                <a:uLnTx/>
                <a:uFillTx/>
                <a:latin typeface="Calibri" panose="020F0502020204030204"/>
                <a:ea typeface="+mn-ea"/>
                <a:cs typeface="+mn-cs"/>
              </a:rPr>
              <a:t>Design Alignment for the Lab-Activity-1 Models</a:t>
            </a:r>
          </a:p>
        </p:txBody>
      </p:sp>
      <p:sp>
        <p:nvSpPr>
          <p:cNvPr id="103" name="Rule">
            <a:extLst>
              <a:ext uri="{FF2B5EF4-FFF2-40B4-BE49-F238E27FC236}">
                <a16:creationId xmlns:a16="http://schemas.microsoft.com/office/drawing/2014/main" id="{74E5029F-67F9-234B-3FCC-9068D14732D2}"/>
              </a:ext>
            </a:extLst>
          </p:cNvPr>
          <p:cNvSpPr/>
          <p:nvPr/>
        </p:nvSpPr>
        <p:spPr>
          <a:xfrm>
            <a:off x="3429000" y="3584448"/>
            <a:ext cx="2286000" cy="51206"/>
          </a:xfrm>
          <a:prstGeom prst="rect">
            <a:avLst/>
          </a:prstGeom>
          <a:solidFill>
            <a:srgbClr val="8E6F3E"/>
          </a:solidFill>
          <a:ln>
            <a:noFill/>
          </a:ln>
        </p:spPr>
        <p:txBody>
          <a:bodyPr wrap="square" lIns="27432" tIns="22860" rIns="27432" bIns="2286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289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4320" y="18288"/>
            <a:ext cx="8046720" cy="731520"/>
          </a:xfrm>
        </p:spPr>
        <p:txBody>
          <a:bodyPr wrap="square">
            <a:normAutofit fontScale="90000"/>
          </a:bodyPr>
          <a:lstStyle/>
          <a:p>
            <a:r>
              <a:rPr sz="2400" b="0" dirty="0">
                <a:solidFill>
                  <a:srgbClr val="000000"/>
                </a:solidFill>
              </a:rPr>
              <a:t>Back to the lab:</a:t>
            </a:r>
          </a:p>
          <a:p>
            <a:r>
              <a:rPr lang="en-US" sz="2400" dirty="0">
                <a:solidFill>
                  <a:srgbClr val="000000"/>
                </a:solidFill>
              </a:rPr>
              <a:t>D</a:t>
            </a:r>
            <a:r>
              <a:rPr sz="2400" b="0" dirty="0">
                <a:solidFill>
                  <a:srgbClr val="000000"/>
                </a:solidFill>
              </a:rPr>
              <a:t>esign the Alignment</a:t>
            </a:r>
          </a:p>
        </p:txBody>
      </p:sp>
      <p:sp>
        <p:nvSpPr>
          <p:cNvPr id="4" name="Slide Number Placeholder 5"/>
          <p:cNvSpPr>
            <a:spLocks noGrp="1"/>
          </p:cNvSpPr>
          <p:nvPr>
            <p:ph type="sldNum" sz="quarter" idx="4"/>
          </p:nvPr>
        </p:nvSpPr>
        <p:spPr/>
        <p:txBody>
          <a:bodyPr/>
          <a:lstStyle/>
          <a:p>
            <a:fld id="{B7EB45DA-9A0D-DC49-8E02-F30A5DDC21C3}" type="slidenum">
              <a:rPr lang="en-US" smtClean="0"/>
              <a:t>29</a:t>
            </a:fld>
            <a:endParaRPr lang="en-US" dirty="0"/>
          </a:p>
        </p:txBody>
      </p:sp>
      <p:sp>
        <p:nvSpPr>
          <p:cNvPr id="5" name="KickerBadge">
            <a:extLst>
              <a:ext uri="{FF2B5EF4-FFF2-40B4-BE49-F238E27FC236}">
                <a16:creationId xmlns:a16="http://schemas.microsoft.com/office/drawing/2014/main" id="{55489336-5766-22EA-2ADC-D9F38F769456}"/>
              </a:ext>
            </a:extLst>
          </p:cNvPr>
          <p:cNvSpPr/>
          <p:nvPr/>
        </p:nvSpPr>
        <p:spPr>
          <a:xfrm>
            <a:off x="4480560" y="205000"/>
            <a:ext cx="4389120" cy="470000"/>
          </a:xfrm>
          <a:prstGeom prst="roundRect">
            <a:avLst/>
          </a:prstGeom>
          <a:solidFill>
            <a:srgbClr val="FBF8F2"/>
          </a:solidFill>
          <a:ln w="15875">
            <a:solidFill>
              <a:srgbClr val="8E6F3E"/>
            </a:solidFill>
          </a:ln>
        </p:spPr>
        <p:txBody>
          <a:bodyPr wrap="square" lIns="91440" tIns="27432" rIns="91440" bIns="27432" anchor="ctr"/>
          <a:lstStyle/>
          <a:p>
            <a:pPr algn="ctr">
              <a:buNone/>
            </a:pPr>
            <a:r>
              <a:rPr lang="en-US" sz="2000" b="1" i="0" dirty="0">
                <a:solidFill>
                  <a:srgbClr val="8E6F3E"/>
                </a:solidFill>
              </a:rPr>
              <a:t>TEAM ACTIVITY  ·  10 – 12 MINUTES</a:t>
            </a:r>
          </a:p>
        </p:txBody>
      </p:sp>
      <p:sp>
        <p:nvSpPr>
          <p:cNvPr id="12" name="FooterBand"/>
          <p:cNvSpPr/>
          <p:nvPr/>
        </p:nvSpPr>
        <p:spPr>
          <a:xfrm>
            <a:off x="274320" y="5852160"/>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dirty="0">
                <a:solidFill>
                  <a:srgbClr val="FFFFFF"/>
                </a:solidFill>
              </a:rPr>
              <a:t>OBLIGATION  →  MODEL  →  CHECK  →  DECIDE  →  CONTROL</a:t>
            </a:r>
          </a:p>
        </p:txBody>
      </p:sp>
      <p:sp>
        <p:nvSpPr>
          <p:cNvPr id="13" name="Card-memory"/>
          <p:cNvSpPr/>
          <p:nvPr/>
        </p:nvSpPr>
        <p:spPr>
          <a:xfrm>
            <a:off x="274320" y="1051560"/>
            <a:ext cx="4069080" cy="2103120"/>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2000" b="1" i="0" dirty="0">
                <a:solidFill>
                  <a:srgbClr val="5C4826"/>
                </a:solidFill>
              </a:rPr>
              <a:t>DEVICE FIRMWARE</a:t>
            </a:r>
          </a:p>
          <a:p>
            <a:pPr algn="ctr">
              <a:spcBef>
                <a:spcPts val="900"/>
              </a:spcBef>
              <a:buNone/>
            </a:pPr>
            <a:r>
              <a:rPr lang="en-US" sz="2000" b="0" i="1" dirty="0">
                <a:solidFill>
                  <a:srgbClr val="555960"/>
                </a:solidFill>
              </a:rPr>
              <a:t>working memory view</a:t>
            </a:r>
          </a:p>
          <a:p>
            <a:pPr algn="l">
              <a:spcBef>
                <a:spcPts val="900"/>
              </a:spcBef>
              <a:buNone/>
            </a:pPr>
            <a:r>
              <a:rPr lang="en-US" sz="2000" b="0" i="0" dirty="0">
                <a:solidFill>
                  <a:srgbClr val="5C4826"/>
                </a:solidFill>
              </a:rPr>
              <a:t>Sense · Analyze · Transmit</a:t>
            </a:r>
          </a:p>
          <a:p>
            <a:pPr algn="l">
              <a:spcBef>
                <a:spcPts val="900"/>
              </a:spcBef>
              <a:buNone/>
            </a:pPr>
            <a:r>
              <a:rPr lang="en-US" sz="2000" b="0" i="0" dirty="0">
                <a:solidFill>
                  <a:srgbClr val="5C4826"/>
                </a:solidFill>
              </a:rPr>
              <a:t>max working memory 20 / </a:t>
            </a:r>
            <a:r>
              <a:rPr lang="en-US" sz="2000" dirty="0">
                <a:solidFill>
                  <a:srgbClr val="5C4826"/>
                </a:solidFill>
              </a:rPr>
              <a:t>24</a:t>
            </a:r>
            <a:r>
              <a:rPr lang="en-US" sz="2000" b="0" i="0" dirty="0">
                <a:solidFill>
                  <a:srgbClr val="5C4826"/>
                </a:solidFill>
              </a:rPr>
              <a:t> / 27 KB</a:t>
            </a:r>
          </a:p>
          <a:p>
            <a:pPr algn="l">
              <a:spcBef>
                <a:spcPts val="900"/>
              </a:spcBef>
              <a:buNone/>
            </a:pPr>
            <a:r>
              <a:rPr lang="en-US" sz="2000" b="0" i="0" dirty="0">
                <a:solidFill>
                  <a:srgbClr val="5C4826"/>
                </a:solidFill>
              </a:rPr>
              <a:t>device ceiling 48 KB</a:t>
            </a:r>
          </a:p>
        </p:txBody>
      </p:sp>
      <p:sp>
        <p:nvSpPr>
          <p:cNvPr id="14" name="Card-control"/>
          <p:cNvSpPr/>
          <p:nvPr/>
        </p:nvSpPr>
        <p:spPr>
          <a:xfrm>
            <a:off x="274320" y="3291840"/>
            <a:ext cx="4069080" cy="2103120"/>
          </a:xfrm>
          <a:prstGeom prst="rect">
            <a:avLst/>
          </a:prstGeom>
          <a:solidFill>
            <a:srgbClr val="F5F1E8"/>
          </a:solidFill>
          <a:ln w="12700">
            <a:solidFill>
              <a:srgbClr val="C9B991"/>
            </a:solidFill>
          </a:ln>
          <a:effectLst/>
        </p:spPr>
        <p:txBody>
          <a:bodyPr wrap="square" lIns="27432" tIns="22860" rIns="27432" bIns="22860" rtlCol="0" anchor="t"/>
          <a:lstStyle/>
          <a:p>
            <a:pPr algn="ctr">
              <a:buNone/>
            </a:pPr>
            <a:r>
              <a:rPr lang="en-US" sz="2000" b="1" i="0" dirty="0">
                <a:solidFill>
                  <a:srgbClr val="5C4826"/>
                </a:solidFill>
              </a:rPr>
              <a:t>THREAD ADMISSION CONTROL</a:t>
            </a:r>
          </a:p>
          <a:p>
            <a:pPr algn="ctr">
              <a:spcBef>
                <a:spcPts val="900"/>
              </a:spcBef>
              <a:buNone/>
            </a:pPr>
            <a:r>
              <a:rPr lang="en-US" sz="2000" b="0" i="1" dirty="0">
                <a:solidFill>
                  <a:srgbClr val="555960"/>
                </a:solidFill>
              </a:rPr>
              <a:t>lifecycle view</a:t>
            </a:r>
          </a:p>
          <a:p>
            <a:pPr algn="l">
              <a:spcBef>
                <a:spcPts val="900"/>
              </a:spcBef>
              <a:buNone/>
            </a:pPr>
            <a:r>
              <a:rPr lang="en-US" sz="2000" b="0" i="0" dirty="0">
                <a:solidFill>
                  <a:srgbClr val="5C4826"/>
                </a:solidFill>
              </a:rPr>
              <a:t>each thread: Asleep ⇄ Awake</a:t>
            </a:r>
          </a:p>
          <a:p>
            <a:pPr algn="l">
              <a:spcBef>
                <a:spcPts val="900"/>
              </a:spcBef>
              <a:buNone/>
            </a:pPr>
            <a:r>
              <a:rPr lang="en-US" sz="2000" b="0" i="0" dirty="0">
                <a:solidFill>
                  <a:srgbClr val="5C4826"/>
                </a:solidFill>
              </a:rPr>
              <a:t>the Scheduler admits at most two threads awake</a:t>
            </a:r>
          </a:p>
        </p:txBody>
      </p:sp>
      <p:sp>
        <p:nvSpPr>
          <p:cNvPr id="15" name="Card-prompt"/>
          <p:cNvSpPr/>
          <p:nvPr/>
        </p:nvSpPr>
        <p:spPr>
          <a:xfrm>
            <a:off x="4526280" y="1051560"/>
            <a:ext cx="4343400" cy="4343400"/>
          </a:xfrm>
          <a:prstGeom prst="rect">
            <a:avLst/>
          </a:prstGeom>
          <a:solidFill>
            <a:srgbClr val="F5F1E8"/>
          </a:solidFill>
          <a:ln w="12700">
            <a:solidFill>
              <a:srgbClr val="C9B991"/>
            </a:solidFill>
          </a:ln>
          <a:effectLst/>
        </p:spPr>
        <p:txBody>
          <a:bodyPr wrap="square" lIns="27432" tIns="22860" rIns="27432" bIns="22860" rtlCol="0" anchor="t"/>
          <a:lstStyle/>
          <a:p>
            <a:pPr algn="l">
              <a:buNone/>
            </a:pPr>
            <a:r>
              <a:rPr lang="en-US" sz="2000" b="1" i="0" dirty="0">
                <a:solidFill>
                  <a:srgbClr val="5C4826"/>
                </a:solidFill>
              </a:rPr>
              <a:t>Choose one obligation from the lab.</a:t>
            </a:r>
          </a:p>
          <a:p>
            <a:pPr algn="l">
              <a:spcBef>
                <a:spcPts val="900"/>
              </a:spcBef>
              <a:buNone/>
            </a:pPr>
            <a:r>
              <a:rPr lang="en-US" sz="2000" b="0" i="0" dirty="0">
                <a:solidFill>
                  <a:srgbClr val="5C4826"/>
                </a:solidFill>
              </a:rPr>
              <a:t>1  ·  How could the realization violate it?</a:t>
            </a:r>
          </a:p>
          <a:p>
            <a:pPr algn="l">
              <a:spcBef>
                <a:spcPts val="900"/>
              </a:spcBef>
              <a:buNone/>
            </a:pPr>
            <a:r>
              <a:rPr lang="en-US" sz="2000" b="0" i="0" dirty="0">
                <a:solidFill>
                  <a:srgbClr val="5C4826"/>
                </a:solidFill>
              </a:rPr>
              <a:t>2  ·  Can you prevent that failure, or must you detect it?</a:t>
            </a:r>
          </a:p>
          <a:p>
            <a:pPr algn="l">
              <a:spcBef>
                <a:spcPts val="900"/>
              </a:spcBef>
              <a:buNone/>
            </a:pPr>
            <a:r>
              <a:rPr lang="en-US" sz="2000" b="0" i="0" dirty="0">
                <a:solidFill>
                  <a:srgbClr val="5C4826"/>
                </a:solidFill>
              </a:rPr>
              <a:t>3  ·  What would you check, and what evidence would let you decide?</a:t>
            </a:r>
          </a:p>
          <a:p>
            <a:pPr algn="l">
              <a:spcBef>
                <a:spcPts val="900"/>
              </a:spcBef>
              <a:buNone/>
            </a:pPr>
            <a:r>
              <a:rPr lang="en-US" sz="2000" b="0" i="0" dirty="0">
                <a:solidFill>
                  <a:srgbClr val="5C4826"/>
                </a:solidFill>
              </a:rPr>
              <a:t>4  ·  Where is the earliest boundary at which it is decidable?</a:t>
            </a:r>
          </a:p>
          <a:p>
            <a:pPr algn="l">
              <a:spcBef>
                <a:spcPts val="900"/>
              </a:spcBef>
              <a:buNone/>
            </a:pPr>
            <a:r>
              <a:rPr lang="en-US" sz="2000" b="0" i="0" dirty="0">
                <a:solidFill>
                  <a:srgbClr val="5C4826"/>
                </a:solidFill>
              </a:rPr>
              <a:t>5  ·  What should happen if the check fails?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r>
              <a:rPr lang="en-US" sz="2400" b="0" dirty="0">
                <a:solidFill>
                  <a:srgbClr val="000000"/>
                </a:solidFill>
              </a:rPr>
              <a:t>Report-out: </a:t>
            </a:r>
            <a:r>
              <a:rPr sz="2400" b="0" dirty="0">
                <a:solidFill>
                  <a:srgbClr val="000000"/>
                </a:solidFill>
              </a:rPr>
              <a:t>Compare your </a:t>
            </a:r>
            <a:r>
              <a:rPr lang="en-US" sz="2400" dirty="0">
                <a:solidFill>
                  <a:srgbClr val="000000"/>
                </a:solidFill>
              </a:rPr>
              <a:t>A</a:t>
            </a:r>
            <a:r>
              <a:rPr lang="en-US" sz="2400" b="0" dirty="0">
                <a:solidFill>
                  <a:srgbClr val="000000"/>
                </a:solidFill>
              </a:rPr>
              <a:t>lignment approaches</a:t>
            </a:r>
            <a:endParaRPr sz="2400" b="0" dirty="0">
              <a:solidFill>
                <a:srgbClr val="000000"/>
              </a:solidFill>
            </a:endParaRPr>
          </a:p>
        </p:txBody>
      </p:sp>
      <p:sp>
        <p:nvSpPr>
          <p:cNvPr id="4" name="Slide Number Placeholder 5"/>
          <p:cNvSpPr>
            <a:spLocks noGrp="1"/>
          </p:cNvSpPr>
          <p:nvPr>
            <p:ph type="sldNum" sz="quarter" idx="4"/>
          </p:nvPr>
        </p:nvSpPr>
        <p:spPr/>
        <p:txBody>
          <a:bodyPr/>
          <a:lstStyle/>
          <a:p>
            <a:fld id="{B7EB45DA-9A0D-DC49-8E02-F30A5DDC21C3}" type="slidenum">
              <a:rPr lang="en-US" smtClean="0"/>
              <a:t>30</a:t>
            </a:fld>
            <a:endParaRPr lang="en-US" dirty="0"/>
          </a:p>
        </p:txBody>
      </p:sp>
      <p:sp>
        <p:nvSpPr>
          <p:cNvPr id="10" name="Compare1"/>
          <p:cNvSpPr/>
          <p:nvPr/>
        </p:nvSpPr>
        <p:spPr>
          <a:xfrm>
            <a:off x="502920" y="1051560"/>
            <a:ext cx="8138160" cy="74980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1" i="0" dirty="0">
                <a:solidFill>
                  <a:srgbClr val="5C4826"/>
                </a:solidFill>
              </a:rPr>
              <a:t>Same obligation, different boundary</a:t>
            </a:r>
          </a:p>
          <a:p>
            <a:pPr algn="l"/>
            <a:r>
              <a:rPr sz="2000" b="0" i="0" dirty="0">
                <a:solidFill>
                  <a:srgbClr val="5C4826"/>
                </a:solidFill>
              </a:rPr>
              <a:t>Which boundary has enough information?</a:t>
            </a:r>
          </a:p>
        </p:txBody>
      </p:sp>
      <p:sp>
        <p:nvSpPr>
          <p:cNvPr id="11" name="Compare2"/>
          <p:cNvSpPr/>
          <p:nvPr/>
        </p:nvSpPr>
        <p:spPr>
          <a:xfrm>
            <a:off x="502920" y="1965960"/>
            <a:ext cx="8138160" cy="74980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1" i="0" dirty="0">
                <a:solidFill>
                  <a:srgbClr val="5C4826"/>
                </a:solidFill>
              </a:rPr>
              <a:t>Constraint vs. evidence</a:t>
            </a:r>
          </a:p>
          <a:p>
            <a:pPr algn="l"/>
            <a:r>
              <a:rPr sz="2000" b="0" i="0" dirty="0">
                <a:solidFill>
                  <a:srgbClr val="5C4826"/>
                </a:solidFill>
              </a:rPr>
              <a:t>Can the failure be prevented, or must it be observed and evaluated?</a:t>
            </a:r>
          </a:p>
        </p:txBody>
      </p:sp>
      <p:sp>
        <p:nvSpPr>
          <p:cNvPr id="12" name="Compare3"/>
          <p:cNvSpPr/>
          <p:nvPr/>
        </p:nvSpPr>
        <p:spPr>
          <a:xfrm>
            <a:off x="502920" y="2880360"/>
            <a:ext cx="8138160" cy="10972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1" i="0" dirty="0">
                <a:solidFill>
                  <a:srgbClr val="5C4826"/>
                </a:solidFill>
              </a:rPr>
              <a:t>Static vs. dynamic evidence</a:t>
            </a:r>
          </a:p>
          <a:p>
            <a:pPr algn="l"/>
            <a:r>
              <a:rPr sz="2000" b="0" i="0" dirty="0">
                <a:solidFill>
                  <a:srgbClr val="5C4826"/>
                </a:solidFill>
              </a:rPr>
              <a:t>Can the obligation be decided from the realization itself, or only from observed execution?</a:t>
            </a:r>
          </a:p>
        </p:txBody>
      </p:sp>
      <p:sp>
        <p:nvSpPr>
          <p:cNvPr id="13" name="Compare4"/>
          <p:cNvSpPr/>
          <p:nvPr/>
        </p:nvSpPr>
        <p:spPr>
          <a:xfrm>
            <a:off x="502920" y="4142739"/>
            <a:ext cx="8138160" cy="10972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1" i="0" dirty="0">
                <a:solidFill>
                  <a:srgbClr val="5C4826"/>
                </a:solidFill>
              </a:rPr>
              <a:t>Different authority</a:t>
            </a:r>
          </a:p>
          <a:p>
            <a:pPr algn="l"/>
            <a:r>
              <a:rPr sz="2000" b="0" i="0" dirty="0">
                <a:solidFill>
                  <a:srgbClr val="5C4826"/>
                </a:solidFill>
              </a:rPr>
              <a:t>Should this failure block the commit, the PR, the merge, the deployment — or merely produce evidence?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Autofit/>
          </a:bodyPr>
          <a:lstStyle/>
          <a:p>
            <a:r>
              <a:rPr lang="en-US" sz="2400" b="1" dirty="0">
                <a:solidFill>
                  <a:srgbClr val="000000"/>
                </a:solidFill>
              </a:rPr>
              <a:t>In closing: </a:t>
            </a:r>
            <a:r>
              <a:rPr sz="2400" b="1" dirty="0">
                <a:solidFill>
                  <a:srgbClr val="000000"/>
                </a:solidFill>
              </a:rPr>
              <a:t>How do you </a:t>
            </a:r>
            <a:r>
              <a:rPr lang="en-US" sz="2400" b="1" dirty="0">
                <a:solidFill>
                  <a:srgbClr val="000000"/>
                </a:solidFill>
              </a:rPr>
              <a:t>supervise your delegation</a:t>
            </a:r>
            <a:r>
              <a:rPr sz="2400" b="1" dirty="0">
                <a:solidFill>
                  <a:srgbClr val="000000"/>
                </a:solidFill>
              </a:rPr>
              <a:t>?</a:t>
            </a:r>
          </a:p>
        </p:txBody>
      </p:sp>
      <p:sp>
        <p:nvSpPr>
          <p:cNvPr id="4" name="Slide Number Placeholder 5"/>
          <p:cNvSpPr>
            <a:spLocks noGrp="1"/>
          </p:cNvSpPr>
          <p:nvPr>
            <p:ph type="sldNum" sz="quarter" idx="4"/>
          </p:nvPr>
        </p:nvSpPr>
        <p:spPr/>
        <p:txBody>
          <a:bodyPr/>
          <a:lstStyle/>
          <a:p>
            <a:fld id="{B7EB45DA-9A0D-DC49-8E02-F30A5DDC21C3}" type="slidenum">
              <a:rPr lang="en-US" smtClean="0"/>
              <a:t>31</a:t>
            </a:fld>
            <a:endParaRPr lang="en-US" dirty="0"/>
          </a:p>
        </p:txBody>
      </p:sp>
      <p:sp>
        <p:nvSpPr>
          <p:cNvPr id="5" name="Rectangle 4"/>
          <p:cNvSpPr/>
          <p:nvPr/>
        </p:nvSpPr>
        <p:spPr>
          <a:xfrm>
            <a:off x="640080" y="1005840"/>
            <a:ext cx="219456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MODELING</a:t>
            </a:r>
          </a:p>
        </p:txBody>
      </p:sp>
      <p:sp>
        <p:nvSpPr>
          <p:cNvPr id="6" name="TextBox 5"/>
          <p:cNvSpPr txBox="1"/>
          <p:nvPr/>
        </p:nvSpPr>
        <p:spPr>
          <a:xfrm>
            <a:off x="3108960" y="1033272"/>
            <a:ext cx="5715000" cy="1005840"/>
          </a:xfrm>
          <a:prstGeom prst="rect">
            <a:avLst/>
          </a:prstGeom>
          <a:noFill/>
        </p:spPr>
        <p:txBody>
          <a:bodyPr wrap="square" anchor="ctr">
            <a:spAutoFit/>
          </a:bodyPr>
          <a:lstStyle/>
          <a:p>
            <a:pPr algn="l"/>
            <a:r>
              <a:rPr sz="2000" b="0" i="0" dirty="0">
                <a:solidFill>
                  <a:srgbClr val="5C4826"/>
                </a:solidFill>
              </a:rPr>
              <a:t>make consequential engineering knowledge explicit while leaving irrelevant choices free</a:t>
            </a:r>
          </a:p>
        </p:txBody>
      </p:sp>
      <p:sp>
        <p:nvSpPr>
          <p:cNvPr id="7" name="Rectangle 6"/>
          <p:cNvSpPr/>
          <p:nvPr/>
        </p:nvSpPr>
        <p:spPr>
          <a:xfrm>
            <a:off x="640080" y="2103120"/>
            <a:ext cx="219456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ALIGNMENT</a:t>
            </a:r>
          </a:p>
        </p:txBody>
      </p:sp>
      <p:sp>
        <p:nvSpPr>
          <p:cNvPr id="8" name="TextBox 7"/>
          <p:cNvSpPr txBox="1"/>
          <p:nvPr/>
        </p:nvSpPr>
        <p:spPr>
          <a:xfrm>
            <a:off x="3108960" y="2130552"/>
            <a:ext cx="5715000" cy="1005840"/>
          </a:xfrm>
          <a:prstGeom prst="rect">
            <a:avLst/>
          </a:prstGeom>
          <a:noFill/>
        </p:spPr>
        <p:txBody>
          <a:bodyPr wrap="square" anchor="ctr">
            <a:spAutoFit/>
          </a:bodyPr>
          <a:lstStyle/>
          <a:p>
            <a:pPr algn="l"/>
            <a:r>
              <a:rPr sz="2000" b="0" i="0" dirty="0">
                <a:solidFill>
                  <a:srgbClr val="5C4826"/>
                </a:solidFill>
              </a:rPr>
              <a:t>connect selected obligations to consequences in the engineered environment</a:t>
            </a:r>
          </a:p>
        </p:txBody>
      </p:sp>
      <p:sp>
        <p:nvSpPr>
          <p:cNvPr id="9" name="Rectangle 8"/>
          <p:cNvSpPr/>
          <p:nvPr/>
        </p:nvSpPr>
        <p:spPr>
          <a:xfrm>
            <a:off x="640080" y="3291840"/>
            <a:ext cx="8183879" cy="25146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37160" tIns="73152" rIns="27432" bIns="22860" rtlCol="0" anchor="t"/>
          <a:lstStyle/>
          <a:p>
            <a:pPr algn="l"/>
            <a:r>
              <a:rPr sz="2000" b="1" i="0" dirty="0">
                <a:solidFill>
                  <a:srgbClr val="8E6F3E"/>
                </a:solidFill>
              </a:rPr>
              <a:t>THE REUSABLE QUESTIONS</a:t>
            </a:r>
          </a:p>
          <a:p>
            <a:pPr algn="l">
              <a:spcBef>
                <a:spcPts val="600"/>
              </a:spcBef>
            </a:pPr>
            <a:r>
              <a:rPr sz="2000" b="1" i="0" dirty="0">
                <a:solidFill>
                  <a:srgbClr val="5C4826"/>
                </a:solidFill>
              </a:rPr>
              <a:t>How can the delegated work fail?</a:t>
            </a:r>
          </a:p>
          <a:p>
            <a:pPr algn="l">
              <a:spcBef>
                <a:spcPts val="600"/>
              </a:spcBef>
            </a:pPr>
            <a:r>
              <a:rPr sz="2000" b="0" i="0" dirty="0">
                <a:solidFill>
                  <a:srgbClr val="5C4826"/>
                </a:solidFill>
              </a:rPr>
              <a:t>What must be true?</a:t>
            </a:r>
          </a:p>
          <a:p>
            <a:pPr algn="l"/>
            <a:r>
              <a:rPr sz="2000" b="0" i="0" dirty="0">
                <a:solidFill>
                  <a:srgbClr val="5C4826"/>
                </a:solidFill>
              </a:rPr>
              <a:t>What evidence bears on it?</a:t>
            </a:r>
          </a:p>
          <a:p>
            <a:pPr algn="l"/>
            <a:r>
              <a:rPr sz="2000" b="0" i="0" dirty="0">
                <a:solidFill>
                  <a:srgbClr val="5C4826"/>
                </a:solidFill>
              </a:rPr>
              <a:t>Where can it be decided?</a:t>
            </a:r>
          </a:p>
          <a:p>
            <a:pPr algn="l"/>
            <a:r>
              <a:rPr sz="2000" b="0" i="0" dirty="0">
                <a:solidFill>
                  <a:srgbClr val="5C4826"/>
                </a:solidFill>
              </a:rPr>
              <a:t>How will it be evaluated?</a:t>
            </a:r>
          </a:p>
          <a:p>
            <a:pPr algn="l"/>
            <a:r>
              <a:rPr sz="2000" b="0" i="0" dirty="0">
                <a:solidFill>
                  <a:srgbClr val="5C4826"/>
                </a:solidFill>
              </a:rPr>
              <a:t>Should failure control what happens next?</a:t>
            </a:r>
          </a:p>
        </p:txBody>
      </p:sp>
    </p:spTree>
  </p:cSld>
  <p:clrMapOvr>
    <a:masterClrMapping/>
  </p:clrMapOvr>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CoBrand_Template_Gold_Theme_Std_Screen_2.pptx" id="{33130098-72E9-B14B-8D33-14895F32E203}" vid="{24A02D5D-460C-B047-B557-67731F776B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02577843-0252-164E-9900-50E04AC84376}">
  <we:reference id="wa104381063" version="1.0.0.1" store="en-001"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B2F6451B-05D5-964F-AC61-763C973265E8}">
  <we:reference id="WA200010001" version="1.0.0.1" store="Omex" storeType="OMEX"/>
  <we:alternateReferences>
    <we:reference id="WA200010001" version="1.0.0.1" store="WA200010001" storeType="OMEX"/>
  </we:alternateReferences>
  <we:properties>
    <we:property name="claude.fileId" value="&quot;1299b91e-8e0b-4b63-ab37-4fd482b3179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PU-CoBrand_Template_Gold_Theme_Std_Screen_2</Template>
  <TotalTime>8748</TotalTime>
  <Words>7405</Words>
  <Application>Microsoft Macintosh PowerPoint</Application>
  <PresentationFormat>On-screen Show (4:3)</PresentationFormat>
  <Paragraphs>622</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Consolas</vt:lpstr>
      <vt:lpstr>Times</vt:lpstr>
      <vt:lpstr>Purdue1</vt:lpstr>
      <vt:lpstr>PowerPoint Presentation</vt:lpstr>
      <vt:lpstr>The Master Equation: Alignment adds a check</vt:lpstr>
      <vt:lpstr>Vibe-code a todo list</vt:lpstr>
      <vt:lpstr>Does it work?</vt:lpstr>
      <vt:lpstr>Alignment: When Validation meets Delegation</vt:lpstr>
      <vt:lpstr>Review: Bounding delegated work</vt:lpstr>
      <vt:lpstr>Delegation bounds the task and the process</vt:lpstr>
      <vt:lpstr>Give agent a work order</vt:lpstr>
      <vt:lpstr>Bound the consequential degrees of freedom</vt:lpstr>
      <vt:lpstr>How can delegated work fail?</vt:lpstr>
      <vt:lpstr>Either kind of bound can be violated</vt:lpstr>
      <vt:lpstr>Wrong result</vt:lpstr>
      <vt:lpstr>Wrong process can fail in different ways</vt:lpstr>
      <vt:lpstr>From failures to controls</vt:lpstr>
      <vt:lpstr>Prevent or detect?</vt:lpstr>
      <vt:lpstr>Four roles in a control system</vt:lpstr>
      <vt:lpstr>Check it where you can know</vt:lpstr>
      <vt:lpstr>Where can you decide?</vt:lpstr>
      <vt:lpstr>Earlier is not always possible</vt:lpstr>
      <vt:lpstr>Stretch break</vt:lpstr>
      <vt:lpstr>Models as validation surfaces</vt:lpstr>
      <vt:lpstr>Recall Modeling Lab, Activity 1</vt:lpstr>
      <vt:lpstr>Key idea: Models give us something to check against</vt:lpstr>
      <vt:lpstr>You can check correspondence statically</vt:lpstr>
      <vt:lpstr>You can check correspondence dynamically</vt:lpstr>
      <vt:lpstr>Active alignment: Use model as a loop target</vt:lpstr>
      <vt:lpstr>Remember: Alignment answers just one of three questions</vt:lpstr>
      <vt:lpstr>Exercise</vt:lpstr>
      <vt:lpstr>Back to the lab: Design the Alignment</vt:lpstr>
      <vt:lpstr>Report-out: Compare your Alignment approaches</vt:lpstr>
      <vt:lpstr>In closing: How do you supervise your delegation?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Bowers, Anna K</dc:creator>
  <cp:keywords/>
  <dc:description/>
  <cp:lastModifiedBy>James C Davis</cp:lastModifiedBy>
  <cp:revision>506</cp:revision>
  <dcterms:created xsi:type="dcterms:W3CDTF">2020-02-21T23:00:33Z</dcterms:created>
  <dcterms:modified xsi:type="dcterms:W3CDTF">2026-10-08T18:56:21Z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2024-09-05T02:27:24Z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e1ff3097-c009-4f67-8781-6e468e7749d4</vt:lpwstr>
  </property>
  <property fmtid="{D5CDD505-2E9C-101B-9397-08002B2CF9AE}" pid="8" name="MSIP_Label_4044bd30-2ed7-4c9d-9d12-46200872a97b_ContentBits">
    <vt:lpwstr>0</vt:lpwstr>
  </property>
</Properties>
</file>