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 Id="rId6"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32"/>
  </p:notesMasterIdLst>
  <p:sldIdLst>
    <p:sldId id="256" r:id="rId2"/>
    <p:sldId id="304"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 id="324" r:id="rId23"/>
    <p:sldId id="325" r:id="rId24"/>
    <p:sldId id="326" r:id="rId25"/>
    <p:sldId id="327" r:id="rId26"/>
    <p:sldId id="331" r:id="rId27"/>
    <p:sldId id="332" r:id="rId28"/>
    <p:sldId id="328" r:id="rId29"/>
    <p:sldId id="329" r:id="rId30"/>
    <p:sldId id="330"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7" autoAdjust="0"/>
    <p:restoredTop sz="81233"/>
  </p:normalViewPr>
  <p:slideViewPr>
    <p:cSldViewPr snapToGrid="0" snapToObjects="1">
      <p:cViewPr varScale="1">
        <p:scale>
          <a:sx n="97" d="100"/>
          <a:sy n="97" d="100"/>
        </p:scale>
        <p:origin x="2312" y="200"/>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France" userId="b43bac2f-065f-4dab-8869-567f51c0338e" providerId="ADAL" clId="{32976B86-9A01-5E05-BDB2-234D6247B540}"/>
    <pc:docChg chg="undo custSel modSld">
      <pc:chgData name="Steve France" userId="b43bac2f-065f-4dab-8869-567f51c0338e" providerId="ADAL" clId="{32976B86-9A01-5E05-BDB2-234D6247B540}" dt="2026-10-15T14:20:40.611" v="129" actId="20577"/>
      <pc:docMkLst>
        <pc:docMk/>
      </pc:docMkLst>
      <pc:sldChg chg="modSp mod modAnim">
        <pc:chgData name="Steve France" userId="b43bac2f-065f-4dab-8869-567f51c0338e" providerId="ADAL" clId="{32976B86-9A01-5E05-BDB2-234D6247B540}" dt="2026-10-15T14:10:08.744" v="51"/>
        <pc:sldMkLst>
          <pc:docMk/>
          <pc:sldMk cId="0" sldId="275"/>
        </pc:sldMkLst>
        <pc:spChg chg="mod">
          <ac:chgData name="Steve France" userId="b43bac2f-065f-4dab-8869-567f51c0338e" providerId="ADAL" clId="{32976B86-9A01-5E05-BDB2-234D6247B540}" dt="2026-10-15T14:08:31.677" v="39" actId="14100"/>
          <ac:spMkLst>
            <pc:docMk/>
            <pc:sldMk cId="0" sldId="275"/>
            <ac:spMk id="2" creationId="{00000000-0000-0000-0000-000000000000}"/>
          </ac:spMkLst>
        </pc:spChg>
        <pc:spChg chg="mod">
          <ac:chgData name="Steve France" userId="b43bac2f-065f-4dab-8869-567f51c0338e" providerId="ADAL" clId="{32976B86-9A01-5E05-BDB2-234D6247B540}" dt="2026-10-15T14:09:42.940" v="47" actId="1076"/>
          <ac:spMkLst>
            <pc:docMk/>
            <pc:sldMk cId="0" sldId="275"/>
            <ac:spMk id="4" creationId="{00000000-0000-0000-0000-000000000000}"/>
          </ac:spMkLst>
        </pc:spChg>
        <pc:spChg chg="mod">
          <ac:chgData name="Steve France" userId="b43bac2f-065f-4dab-8869-567f51c0338e" providerId="ADAL" clId="{32976B86-9A01-5E05-BDB2-234D6247B540}" dt="2026-10-15T14:09:48.534" v="48" actId="1076"/>
          <ac:spMkLst>
            <pc:docMk/>
            <pc:sldMk cId="0" sldId="275"/>
            <ac:spMk id="907" creationId="{00000000-0000-0000-0000-000000000000}"/>
          </ac:spMkLst>
        </pc:spChg>
        <pc:spChg chg="mod">
          <ac:chgData name="Steve France" userId="b43bac2f-065f-4dab-8869-567f51c0338e" providerId="ADAL" clId="{32976B86-9A01-5E05-BDB2-234D6247B540}" dt="2026-10-15T14:09:48.534" v="48" actId="1076"/>
          <ac:spMkLst>
            <pc:docMk/>
            <pc:sldMk cId="0" sldId="275"/>
            <ac:spMk id="909" creationId="{00000000-0000-0000-0000-000000000000}"/>
          </ac:spMkLst>
        </pc:spChg>
        <pc:spChg chg="mod">
          <ac:chgData name="Steve France" userId="b43bac2f-065f-4dab-8869-567f51c0338e" providerId="ADAL" clId="{32976B86-9A01-5E05-BDB2-234D6247B540}" dt="2026-10-15T14:09:48.534" v="48" actId="1076"/>
          <ac:spMkLst>
            <pc:docMk/>
            <pc:sldMk cId="0" sldId="275"/>
            <ac:spMk id="923" creationId="{00000000-0000-0000-0000-000000000000}"/>
          </ac:spMkLst>
        </pc:spChg>
        <pc:spChg chg="mod">
          <ac:chgData name="Steve France" userId="b43bac2f-065f-4dab-8869-567f51c0338e" providerId="ADAL" clId="{32976B86-9A01-5E05-BDB2-234D6247B540}" dt="2026-10-15T14:09:48.534" v="48" actId="1076"/>
          <ac:spMkLst>
            <pc:docMk/>
            <pc:sldMk cId="0" sldId="275"/>
            <ac:spMk id="924" creationId="{00000000-0000-0000-0000-000000000000}"/>
          </ac:spMkLst>
        </pc:spChg>
        <pc:spChg chg="mod">
          <ac:chgData name="Steve France" userId="b43bac2f-065f-4dab-8869-567f51c0338e" providerId="ADAL" clId="{32976B86-9A01-5E05-BDB2-234D6247B540}" dt="2026-10-15T14:09:29.907" v="45" actId="14100"/>
          <ac:spMkLst>
            <pc:docMk/>
            <pc:sldMk cId="0" sldId="275"/>
            <ac:spMk id="930" creationId="{00000000-0000-0000-0000-000000000000}"/>
          </ac:spMkLst>
        </pc:spChg>
        <pc:cxnChg chg="mod">
          <ac:chgData name="Steve France" userId="b43bac2f-065f-4dab-8869-567f51c0338e" providerId="ADAL" clId="{32976B86-9A01-5E05-BDB2-234D6247B540}" dt="2026-10-15T14:09:53.165" v="49" actId="14100"/>
          <ac:cxnSpMkLst>
            <pc:docMk/>
            <pc:sldMk cId="0" sldId="275"/>
            <ac:cxnSpMk id="906" creationId="{00000000-0000-0000-0000-000000000000}"/>
          </ac:cxnSpMkLst>
        </pc:cxnChg>
        <pc:cxnChg chg="mod">
          <ac:chgData name="Steve France" userId="b43bac2f-065f-4dab-8869-567f51c0338e" providerId="ADAL" clId="{32976B86-9A01-5E05-BDB2-234D6247B540}" dt="2026-10-15T14:09:48.534" v="48" actId="1076"/>
          <ac:cxnSpMkLst>
            <pc:docMk/>
            <pc:sldMk cId="0" sldId="275"/>
            <ac:cxnSpMk id="908" creationId="{00000000-0000-0000-0000-000000000000}"/>
          </ac:cxnSpMkLst>
        </pc:cxnChg>
      </pc:sldChg>
      <pc:sldChg chg="modSp mod modAnim">
        <pc:chgData name="Steve France" userId="b43bac2f-065f-4dab-8869-567f51c0338e" providerId="ADAL" clId="{32976B86-9A01-5E05-BDB2-234D6247B540}" dt="2026-10-15T14:08:12.337" v="38"/>
        <pc:sldMkLst>
          <pc:docMk/>
          <pc:sldMk cId="0" sldId="276"/>
        </pc:sldMkLst>
        <pc:spChg chg="mod">
          <ac:chgData name="Steve France" userId="b43bac2f-065f-4dab-8869-567f51c0338e" providerId="ADAL" clId="{32976B86-9A01-5E05-BDB2-234D6247B540}" dt="2026-10-15T14:07:57.288" v="37" actId="20577"/>
          <ac:spMkLst>
            <pc:docMk/>
            <pc:sldMk cId="0" sldId="276"/>
            <ac:spMk id="2" creationId="{00000000-0000-0000-0000-000000000000}"/>
          </ac:spMkLst>
        </pc:spChg>
        <pc:spChg chg="mod">
          <ac:chgData name="Steve France" userId="b43bac2f-065f-4dab-8869-567f51c0338e" providerId="ADAL" clId="{32976B86-9A01-5E05-BDB2-234D6247B540}" dt="2026-10-15T14:07:48.828" v="35" actId="20577"/>
          <ac:spMkLst>
            <pc:docMk/>
            <pc:sldMk cId="0" sldId="276"/>
            <ac:spMk id="902" creationId="{00000000-0000-0000-0000-000000000000}"/>
          </ac:spMkLst>
        </pc:spChg>
        <pc:spChg chg="mod">
          <ac:chgData name="Steve France" userId="b43bac2f-065f-4dab-8869-567f51c0338e" providerId="ADAL" clId="{32976B86-9A01-5E05-BDB2-234D6247B540}" dt="2026-10-15T14:07:39.318" v="33" actId="20577"/>
          <ac:spMkLst>
            <pc:docMk/>
            <pc:sldMk cId="0" sldId="276"/>
            <ac:spMk id="904" creationId="{00000000-0000-0000-0000-000000000000}"/>
          </ac:spMkLst>
        </pc:spChg>
        <pc:spChg chg="mod">
          <ac:chgData name="Steve France" userId="b43bac2f-065f-4dab-8869-567f51c0338e" providerId="ADAL" clId="{32976B86-9A01-5E05-BDB2-234D6247B540}" dt="2026-10-15T14:07:16.270" v="27" actId="1076"/>
          <ac:spMkLst>
            <pc:docMk/>
            <pc:sldMk cId="0" sldId="276"/>
            <ac:spMk id="906" creationId="{00000000-0000-0000-0000-000000000000}"/>
          </ac:spMkLst>
        </pc:spChg>
        <pc:spChg chg="mod">
          <ac:chgData name="Steve France" userId="b43bac2f-065f-4dab-8869-567f51c0338e" providerId="ADAL" clId="{32976B86-9A01-5E05-BDB2-234D6247B540}" dt="2026-10-15T14:07:20.989" v="28" actId="1076"/>
          <ac:spMkLst>
            <pc:docMk/>
            <pc:sldMk cId="0" sldId="276"/>
            <ac:spMk id="908" creationId="{00000000-0000-0000-0000-000000000000}"/>
          </ac:spMkLst>
        </pc:spChg>
        <pc:cxnChg chg="mod">
          <ac:chgData name="Steve France" userId="b43bac2f-065f-4dab-8869-567f51c0338e" providerId="ADAL" clId="{32976B86-9A01-5E05-BDB2-234D6247B540}" dt="2026-10-15T14:07:33.589" v="32" actId="14100"/>
          <ac:cxnSpMkLst>
            <pc:docMk/>
            <pc:sldMk cId="0" sldId="276"/>
            <ac:cxnSpMk id="930" creationId="{00000000-0000-0000-0000-000000000000}"/>
          </ac:cxnSpMkLst>
        </pc:cxnChg>
        <pc:cxnChg chg="mod">
          <ac:chgData name="Steve France" userId="b43bac2f-065f-4dab-8869-567f51c0338e" providerId="ADAL" clId="{32976B86-9A01-5E05-BDB2-234D6247B540}" dt="2026-10-15T14:07:30.637" v="31" actId="14100"/>
          <ac:cxnSpMkLst>
            <pc:docMk/>
            <pc:sldMk cId="0" sldId="276"/>
            <ac:cxnSpMk id="931" creationId="{00000000-0000-0000-0000-000000000000}"/>
          </ac:cxnSpMkLst>
        </pc:cxnChg>
        <pc:cxnChg chg="mod">
          <ac:chgData name="Steve France" userId="b43bac2f-065f-4dab-8869-567f51c0338e" providerId="ADAL" clId="{32976B86-9A01-5E05-BDB2-234D6247B540}" dt="2026-10-15T14:07:27.453" v="30" actId="14100"/>
          <ac:cxnSpMkLst>
            <pc:docMk/>
            <pc:sldMk cId="0" sldId="276"/>
            <ac:cxnSpMk id="932" creationId="{00000000-0000-0000-0000-000000000000}"/>
          </ac:cxnSpMkLst>
        </pc:cxnChg>
        <pc:cxnChg chg="mod">
          <ac:chgData name="Steve France" userId="b43bac2f-065f-4dab-8869-567f51c0338e" providerId="ADAL" clId="{32976B86-9A01-5E05-BDB2-234D6247B540}" dt="2026-10-15T14:07:24.894" v="29" actId="14100"/>
          <ac:cxnSpMkLst>
            <pc:docMk/>
            <pc:sldMk cId="0" sldId="276"/>
            <ac:cxnSpMk id="933" creationId="{00000000-0000-0000-0000-000000000000}"/>
          </ac:cxnSpMkLst>
        </pc:cxnChg>
      </pc:sldChg>
      <pc:sldChg chg="modSp mod">
        <pc:chgData name="Steve France" userId="b43bac2f-065f-4dab-8869-567f51c0338e" providerId="ADAL" clId="{32976B86-9A01-5E05-BDB2-234D6247B540}" dt="2026-10-15T14:10:19.764" v="54" actId="20577"/>
        <pc:sldMkLst>
          <pc:docMk/>
          <pc:sldMk cId="0" sldId="280"/>
        </pc:sldMkLst>
        <pc:spChg chg="mod">
          <ac:chgData name="Steve France" userId="b43bac2f-065f-4dab-8869-567f51c0338e" providerId="ADAL" clId="{32976B86-9A01-5E05-BDB2-234D6247B540}" dt="2026-10-15T14:10:19.764" v="54" actId="20577"/>
          <ac:spMkLst>
            <pc:docMk/>
            <pc:sldMk cId="0" sldId="280"/>
            <ac:spMk id="902" creationId="{00000000-0000-0000-0000-000000000000}"/>
          </ac:spMkLst>
        </pc:spChg>
      </pc:sldChg>
      <pc:sldChg chg="modSp mod">
        <pc:chgData name="Steve France" userId="b43bac2f-065f-4dab-8869-567f51c0338e" providerId="ADAL" clId="{32976B86-9A01-5E05-BDB2-234D6247B540}" dt="2026-10-15T14:10:46.093" v="60" actId="1076"/>
        <pc:sldMkLst>
          <pc:docMk/>
          <pc:sldMk cId="0" sldId="282"/>
        </pc:sldMkLst>
        <pc:spChg chg="mod">
          <ac:chgData name="Steve France" userId="b43bac2f-065f-4dab-8869-567f51c0338e" providerId="ADAL" clId="{32976B86-9A01-5E05-BDB2-234D6247B540}" dt="2026-10-15T14:10:36.700" v="57" actId="1076"/>
          <ac:spMkLst>
            <pc:docMk/>
            <pc:sldMk cId="0" sldId="282"/>
            <ac:spMk id="901" creationId="{00000000-0000-0000-0000-000000000000}"/>
          </ac:spMkLst>
        </pc:spChg>
        <pc:spChg chg="mod">
          <ac:chgData name="Steve France" userId="b43bac2f-065f-4dab-8869-567f51c0338e" providerId="ADAL" clId="{32976B86-9A01-5E05-BDB2-234D6247B540}" dt="2026-10-15T14:10:46.093" v="60" actId="1076"/>
          <ac:spMkLst>
            <pc:docMk/>
            <pc:sldMk cId="0" sldId="282"/>
            <ac:spMk id="902" creationId="{00000000-0000-0000-0000-000000000000}"/>
          </ac:spMkLst>
        </pc:spChg>
      </pc:sldChg>
      <pc:sldChg chg="modSp mod">
        <pc:chgData name="Steve France" userId="b43bac2f-065f-4dab-8869-567f51c0338e" providerId="ADAL" clId="{32976B86-9A01-5E05-BDB2-234D6247B540}" dt="2026-10-15T14:11:15.733" v="69" actId="20577"/>
        <pc:sldMkLst>
          <pc:docMk/>
          <pc:sldMk cId="0" sldId="284"/>
        </pc:sldMkLst>
        <pc:spChg chg="mod">
          <ac:chgData name="Steve France" userId="b43bac2f-065f-4dab-8869-567f51c0338e" providerId="ADAL" clId="{32976B86-9A01-5E05-BDB2-234D6247B540}" dt="2026-10-15T14:11:09.597" v="66" actId="20577"/>
          <ac:spMkLst>
            <pc:docMk/>
            <pc:sldMk cId="0" sldId="284"/>
            <ac:spMk id="2" creationId="{00000000-0000-0000-0000-000000000000}"/>
          </ac:spMkLst>
        </pc:spChg>
        <pc:spChg chg="mod">
          <ac:chgData name="Steve France" userId="b43bac2f-065f-4dab-8869-567f51c0338e" providerId="ADAL" clId="{32976B86-9A01-5E05-BDB2-234D6247B540}" dt="2026-10-15T14:11:12.513" v="68" actId="20577"/>
          <ac:spMkLst>
            <pc:docMk/>
            <pc:sldMk cId="0" sldId="284"/>
            <ac:spMk id="4" creationId="{00000000-0000-0000-0000-000000000000}"/>
          </ac:spMkLst>
        </pc:spChg>
        <pc:spChg chg="mod">
          <ac:chgData name="Steve France" userId="b43bac2f-065f-4dab-8869-567f51c0338e" providerId="ADAL" clId="{32976B86-9A01-5E05-BDB2-234D6247B540}" dt="2026-10-15T14:11:02.397" v="62" actId="20577"/>
          <ac:spMkLst>
            <pc:docMk/>
            <pc:sldMk cId="0" sldId="284"/>
            <ac:spMk id="901" creationId="{00000000-0000-0000-0000-000000000000}"/>
          </ac:spMkLst>
        </pc:spChg>
        <pc:spChg chg="mod">
          <ac:chgData name="Steve France" userId="b43bac2f-065f-4dab-8869-567f51c0338e" providerId="ADAL" clId="{32976B86-9A01-5E05-BDB2-234D6247B540}" dt="2026-10-15T14:11:06.268" v="64" actId="20577"/>
          <ac:spMkLst>
            <pc:docMk/>
            <pc:sldMk cId="0" sldId="284"/>
            <ac:spMk id="902" creationId="{00000000-0000-0000-0000-000000000000}"/>
          </ac:spMkLst>
        </pc:spChg>
        <pc:spChg chg="mod">
          <ac:chgData name="Steve France" userId="b43bac2f-065f-4dab-8869-567f51c0338e" providerId="ADAL" clId="{32976B86-9A01-5E05-BDB2-234D6247B540}" dt="2026-10-15T14:11:15.733" v="69" actId="20577"/>
          <ac:spMkLst>
            <pc:docMk/>
            <pc:sldMk cId="0" sldId="284"/>
            <ac:spMk id="903" creationId="{00000000-0000-0000-0000-000000000000}"/>
          </ac:spMkLst>
        </pc:spChg>
      </pc:sldChg>
      <pc:sldChg chg="modSp mod">
        <pc:chgData name="Steve France" userId="b43bac2f-065f-4dab-8869-567f51c0338e" providerId="ADAL" clId="{32976B86-9A01-5E05-BDB2-234D6247B540}" dt="2026-10-15T14:14:01.356" v="88" actId="14100"/>
        <pc:sldMkLst>
          <pc:docMk/>
          <pc:sldMk cId="0" sldId="285"/>
        </pc:sldMkLst>
        <pc:spChg chg="mod">
          <ac:chgData name="Steve France" userId="b43bac2f-065f-4dab-8869-567f51c0338e" providerId="ADAL" clId="{32976B86-9A01-5E05-BDB2-234D6247B540}" dt="2026-10-15T14:13:48.440" v="86" actId="20577"/>
          <ac:spMkLst>
            <pc:docMk/>
            <pc:sldMk cId="0" sldId="285"/>
            <ac:spMk id="901" creationId="{00000000-0000-0000-0000-000000000000}"/>
          </ac:spMkLst>
        </pc:spChg>
        <pc:spChg chg="mod">
          <ac:chgData name="Steve France" userId="b43bac2f-065f-4dab-8869-567f51c0338e" providerId="ADAL" clId="{32976B86-9A01-5E05-BDB2-234D6247B540}" dt="2026-10-15T14:13:31.669" v="80" actId="113"/>
          <ac:spMkLst>
            <pc:docMk/>
            <pc:sldMk cId="0" sldId="285"/>
            <ac:spMk id="902" creationId="{00000000-0000-0000-0000-000000000000}"/>
          </ac:spMkLst>
        </pc:spChg>
        <pc:spChg chg="mod">
          <ac:chgData name="Steve France" userId="b43bac2f-065f-4dab-8869-567f51c0338e" providerId="ADAL" clId="{32976B86-9A01-5E05-BDB2-234D6247B540}" dt="2026-10-15T14:13:40.972" v="82" actId="113"/>
          <ac:spMkLst>
            <pc:docMk/>
            <pc:sldMk cId="0" sldId="285"/>
            <ac:spMk id="903" creationId="{00000000-0000-0000-0000-000000000000}"/>
          </ac:spMkLst>
        </pc:spChg>
        <pc:spChg chg="mod">
          <ac:chgData name="Steve France" userId="b43bac2f-065f-4dab-8869-567f51c0338e" providerId="ADAL" clId="{32976B86-9A01-5E05-BDB2-234D6247B540}" dt="2026-10-15T14:14:01.356" v="88" actId="14100"/>
          <ac:spMkLst>
            <pc:docMk/>
            <pc:sldMk cId="0" sldId="285"/>
            <ac:spMk id="907" creationId="{00000000-0000-0000-0000-000000000000}"/>
          </ac:spMkLst>
        </pc:spChg>
      </pc:sldChg>
      <pc:sldChg chg="modSp mod">
        <pc:chgData name="Steve France" userId="b43bac2f-065f-4dab-8869-567f51c0338e" providerId="ADAL" clId="{32976B86-9A01-5E05-BDB2-234D6247B540}" dt="2026-10-15T14:16:48.673" v="96" actId="20577"/>
        <pc:sldMkLst>
          <pc:docMk/>
          <pc:sldMk cId="0" sldId="286"/>
        </pc:sldMkLst>
        <pc:spChg chg="mod">
          <ac:chgData name="Steve France" userId="b43bac2f-065f-4dab-8869-567f51c0338e" providerId="ADAL" clId="{32976B86-9A01-5E05-BDB2-234D6247B540}" dt="2026-10-15T14:16:48.673" v="96" actId="20577"/>
          <ac:spMkLst>
            <pc:docMk/>
            <pc:sldMk cId="0" sldId="286"/>
            <ac:spMk id="902" creationId="{00000000-0000-0000-0000-000000000000}"/>
          </ac:spMkLst>
        </pc:spChg>
      </pc:sldChg>
      <pc:sldChg chg="addSp delSp modSp mod">
        <pc:chgData name="Steve France" userId="b43bac2f-065f-4dab-8869-567f51c0338e" providerId="ADAL" clId="{32976B86-9A01-5E05-BDB2-234D6247B540}" dt="2026-10-15T14:19:20.912" v="114" actId="478"/>
        <pc:sldMkLst>
          <pc:docMk/>
          <pc:sldMk cId="0" sldId="288"/>
        </pc:sldMkLst>
        <pc:spChg chg="add mod">
          <ac:chgData name="Steve France" userId="b43bac2f-065f-4dab-8869-567f51c0338e" providerId="ADAL" clId="{32976B86-9A01-5E05-BDB2-234D6247B540}" dt="2026-10-15T14:18:55.711" v="108"/>
          <ac:spMkLst>
            <pc:docMk/>
            <pc:sldMk cId="0" sldId="288"/>
            <ac:spMk id="9" creationId="{09908E59-84CC-9647-89B0-785360C06A87}"/>
          </ac:spMkLst>
        </pc:spChg>
        <pc:spChg chg="add mod">
          <ac:chgData name="Steve France" userId="b43bac2f-065f-4dab-8869-567f51c0338e" providerId="ADAL" clId="{32976B86-9A01-5E05-BDB2-234D6247B540}" dt="2026-10-15T14:19:17.510" v="113" actId="20577"/>
          <ac:spMkLst>
            <pc:docMk/>
            <pc:sldMk cId="0" sldId="288"/>
            <ac:spMk id="10" creationId="{59ACB01E-0DA3-4436-B112-9FD586B45DE7}"/>
          </ac:spMkLst>
        </pc:spChg>
        <pc:spChg chg="del mod">
          <ac:chgData name="Steve France" userId="b43bac2f-065f-4dab-8869-567f51c0338e" providerId="ADAL" clId="{32976B86-9A01-5E05-BDB2-234D6247B540}" dt="2026-10-15T14:19:20.912" v="114" actId="478"/>
          <ac:spMkLst>
            <pc:docMk/>
            <pc:sldMk cId="0" sldId="288"/>
            <ac:spMk id="913" creationId="{00000000-0000-0000-0000-000000000000}"/>
          </ac:spMkLst>
        </pc:spChg>
      </pc:sldChg>
      <pc:sldChg chg="addSp delSp modSp mod">
        <pc:chgData name="Steve France" userId="b43bac2f-065f-4dab-8869-567f51c0338e" providerId="ADAL" clId="{32976B86-9A01-5E05-BDB2-234D6247B540}" dt="2026-10-15T14:19:42.586" v="120" actId="14100"/>
        <pc:sldMkLst>
          <pc:docMk/>
          <pc:sldMk cId="0" sldId="289"/>
        </pc:sldMkLst>
        <pc:spChg chg="del mod">
          <ac:chgData name="Steve France" userId="b43bac2f-065f-4dab-8869-567f51c0338e" providerId="ADAL" clId="{32976B86-9A01-5E05-BDB2-234D6247B540}" dt="2026-10-15T14:19:38.855" v="119" actId="478"/>
          <ac:spMkLst>
            <pc:docMk/>
            <pc:sldMk cId="0" sldId="289"/>
            <ac:spMk id="2" creationId="{A01D4652-4B3B-10DE-B286-362A6003B509}"/>
          </ac:spMkLst>
        </pc:spChg>
        <pc:spChg chg="mod">
          <ac:chgData name="Steve France" userId="b43bac2f-065f-4dab-8869-567f51c0338e" providerId="ADAL" clId="{32976B86-9A01-5E05-BDB2-234D6247B540}" dt="2026-10-15T14:12:35.262" v="73" actId="122"/>
          <ac:spMkLst>
            <pc:docMk/>
            <pc:sldMk cId="0" sldId="289"/>
            <ac:spMk id="4" creationId="{00000000-0000-0000-0000-000000000000}"/>
          </ac:spMkLst>
        </pc:spChg>
        <pc:spChg chg="add mod">
          <ac:chgData name="Steve France" userId="b43bac2f-065f-4dab-8869-567f51c0338e" providerId="ADAL" clId="{32976B86-9A01-5E05-BDB2-234D6247B540}" dt="2026-10-15T14:19:42.586" v="120" actId="14100"/>
          <ac:spMkLst>
            <pc:docMk/>
            <pc:sldMk cId="0" sldId="289"/>
            <ac:spMk id="5" creationId="{91831ADA-8EDC-A3A7-6BAD-CC927399FDFC}"/>
          </ac:spMkLst>
        </pc:spChg>
      </pc:sldChg>
      <pc:sldChg chg="modSp mod modAnim">
        <pc:chgData name="Steve France" userId="b43bac2f-065f-4dab-8869-567f51c0338e" providerId="ADAL" clId="{32976B86-9A01-5E05-BDB2-234D6247B540}" dt="2026-10-15T14:06:47.552" v="21"/>
        <pc:sldMkLst>
          <pc:docMk/>
          <pc:sldMk cId="0" sldId="295"/>
        </pc:sldMkLst>
        <pc:spChg chg="mod">
          <ac:chgData name="Steve France" userId="b43bac2f-065f-4dab-8869-567f51c0338e" providerId="ADAL" clId="{32976B86-9A01-5E05-BDB2-234D6247B540}" dt="2026-10-15T14:05:45.973" v="12" actId="1076"/>
          <ac:spMkLst>
            <pc:docMk/>
            <pc:sldMk cId="0" sldId="295"/>
            <ac:spMk id="907" creationId="{00000000-0000-0000-0000-000000000000}"/>
          </ac:spMkLst>
        </pc:spChg>
        <pc:spChg chg="mod">
          <ac:chgData name="Steve France" userId="b43bac2f-065f-4dab-8869-567f51c0338e" providerId="ADAL" clId="{32976B86-9A01-5E05-BDB2-234D6247B540}" dt="2026-10-15T14:06:42.132" v="19" actId="1076"/>
          <ac:spMkLst>
            <pc:docMk/>
            <pc:sldMk cId="0" sldId="295"/>
            <ac:spMk id="908" creationId="{00000000-0000-0000-0000-000000000000}"/>
          </ac:spMkLst>
        </pc:spChg>
        <pc:spChg chg="mod">
          <ac:chgData name="Steve France" userId="b43bac2f-065f-4dab-8869-567f51c0338e" providerId="ADAL" clId="{32976B86-9A01-5E05-BDB2-234D6247B540}" dt="2026-10-15T14:06:24.798" v="14" actId="1076"/>
          <ac:spMkLst>
            <pc:docMk/>
            <pc:sldMk cId="0" sldId="295"/>
            <ac:spMk id="909" creationId="{00000000-0000-0000-0000-000000000000}"/>
          </ac:spMkLst>
        </pc:spChg>
        <pc:spChg chg="mod">
          <ac:chgData name="Steve France" userId="b43bac2f-065f-4dab-8869-567f51c0338e" providerId="ADAL" clId="{32976B86-9A01-5E05-BDB2-234D6247B540}" dt="2026-10-15T14:06:31.163" v="16" actId="1076"/>
          <ac:spMkLst>
            <pc:docMk/>
            <pc:sldMk cId="0" sldId="295"/>
            <ac:spMk id="910" creationId="{00000000-0000-0000-0000-000000000000}"/>
          </ac:spMkLst>
        </pc:spChg>
      </pc:sldChg>
      <pc:sldChg chg="addSp delSp modSp mod">
        <pc:chgData name="Steve France" userId="b43bac2f-065f-4dab-8869-567f51c0338e" providerId="ADAL" clId="{32976B86-9A01-5E05-BDB2-234D6247B540}" dt="2026-10-15T14:18:21.183" v="102" actId="478"/>
        <pc:sldMkLst>
          <pc:docMk/>
          <pc:sldMk cId="0" sldId="297"/>
        </pc:sldMkLst>
        <pc:spChg chg="add mod">
          <ac:chgData name="Steve France" userId="b43bac2f-065f-4dab-8869-567f51c0338e" providerId="ADAL" clId="{32976B86-9A01-5E05-BDB2-234D6247B540}" dt="2026-10-15T14:18:16.984" v="101" actId="20577"/>
          <ac:spMkLst>
            <pc:docMk/>
            <pc:sldMk cId="0" sldId="297"/>
            <ac:spMk id="2" creationId="{FD8455BC-70BE-F9BE-1EFA-EF74DBF9EA1F}"/>
          </ac:spMkLst>
        </pc:spChg>
        <pc:spChg chg="del mod">
          <ac:chgData name="Steve France" userId="b43bac2f-065f-4dab-8869-567f51c0338e" providerId="ADAL" clId="{32976B86-9A01-5E05-BDB2-234D6247B540}" dt="2026-10-15T14:18:21.183" v="102" actId="478"/>
          <ac:spMkLst>
            <pc:docMk/>
            <pc:sldMk cId="0" sldId="297"/>
            <ac:spMk id="913" creationId="{00000000-0000-0000-0000-000000000000}"/>
          </ac:spMkLst>
        </pc:spChg>
      </pc:sldChg>
      <pc:sldChg chg="addSp delSp modSp mod">
        <pc:chgData name="Steve France" userId="b43bac2f-065f-4dab-8869-567f51c0338e" providerId="ADAL" clId="{32976B86-9A01-5E05-BDB2-234D6247B540}" dt="2026-10-15T14:19:50.626" v="121" actId="14100"/>
        <pc:sldMkLst>
          <pc:docMk/>
          <pc:sldMk cId="0" sldId="298"/>
        </pc:sldMkLst>
        <pc:spChg chg="add mod">
          <ac:chgData name="Steve France" userId="b43bac2f-065f-4dab-8869-567f51c0338e" providerId="ADAL" clId="{32976B86-9A01-5E05-BDB2-234D6247B540}" dt="2026-10-15T14:19:50.626" v="121" actId="14100"/>
          <ac:spMkLst>
            <pc:docMk/>
            <pc:sldMk cId="0" sldId="298"/>
            <ac:spMk id="2" creationId="{70A60551-974B-6C1D-5520-F61391E9415F}"/>
          </ac:spMkLst>
        </pc:spChg>
        <pc:spChg chg="mod">
          <ac:chgData name="Steve France" userId="b43bac2f-065f-4dab-8869-567f51c0338e" providerId="ADAL" clId="{32976B86-9A01-5E05-BDB2-234D6247B540}" dt="2026-10-15T14:12:56.492" v="77" actId="20577"/>
          <ac:spMkLst>
            <pc:docMk/>
            <pc:sldMk cId="0" sldId="298"/>
            <ac:spMk id="903" creationId="{00000000-0000-0000-0000-000000000000}"/>
          </ac:spMkLst>
        </pc:spChg>
        <pc:spChg chg="mod">
          <ac:chgData name="Steve France" userId="b43bac2f-065f-4dab-8869-567f51c0338e" providerId="ADAL" clId="{32976B86-9A01-5E05-BDB2-234D6247B540}" dt="2026-10-15T14:12:51.661" v="76" actId="20577"/>
          <ac:spMkLst>
            <pc:docMk/>
            <pc:sldMk cId="0" sldId="298"/>
            <ac:spMk id="907" creationId="{00000000-0000-0000-0000-000000000000}"/>
          </ac:spMkLst>
        </pc:spChg>
        <pc:spChg chg="del mod">
          <ac:chgData name="Steve France" userId="b43bac2f-065f-4dab-8869-567f51c0338e" providerId="ADAL" clId="{32976B86-9A01-5E05-BDB2-234D6247B540}" dt="2026-10-15T14:18:50.508" v="107" actId="478"/>
          <ac:spMkLst>
            <pc:docMk/>
            <pc:sldMk cId="0" sldId="298"/>
            <ac:spMk id="913" creationId="{00000000-0000-0000-0000-000000000000}"/>
          </ac:spMkLst>
        </pc:spChg>
      </pc:sldChg>
      <pc:sldChg chg="modSp mod">
        <pc:chgData name="Steve France" userId="b43bac2f-065f-4dab-8869-567f51c0338e" providerId="ADAL" clId="{32976B86-9A01-5E05-BDB2-234D6247B540}" dt="2026-10-15T14:04:55.413" v="5" actId="1076"/>
        <pc:sldMkLst>
          <pc:docMk/>
          <pc:sldMk cId="0" sldId="300"/>
        </pc:sldMkLst>
        <pc:spChg chg="mod">
          <ac:chgData name="Steve France" userId="b43bac2f-065f-4dab-8869-567f51c0338e" providerId="ADAL" clId="{32976B86-9A01-5E05-BDB2-234D6247B540}" dt="2026-10-15T14:04:55.413" v="5" actId="1076"/>
          <ac:spMkLst>
            <pc:docMk/>
            <pc:sldMk cId="0" sldId="300"/>
            <ac:spMk id="901" creationId="{00000000-0000-0000-0000-000000000000}"/>
          </ac:spMkLst>
        </pc:spChg>
      </pc:sldChg>
      <pc:sldChg chg="modSp mod">
        <pc:chgData name="Steve France" userId="b43bac2f-065f-4dab-8869-567f51c0338e" providerId="ADAL" clId="{32976B86-9A01-5E05-BDB2-234D6247B540}" dt="2026-10-15T14:20:40.611" v="129" actId="20577"/>
        <pc:sldMkLst>
          <pc:docMk/>
          <pc:sldMk cId="0" sldId="301"/>
        </pc:sldMkLst>
        <pc:spChg chg="mod">
          <ac:chgData name="Steve France" userId="b43bac2f-065f-4dab-8869-567f51c0338e" providerId="ADAL" clId="{32976B86-9A01-5E05-BDB2-234D6247B540}" dt="2026-10-15T14:20:33.847" v="126" actId="20577"/>
          <ac:spMkLst>
            <pc:docMk/>
            <pc:sldMk cId="0" sldId="301"/>
            <ac:spMk id="2" creationId="{00000000-0000-0000-0000-000000000000}"/>
          </ac:spMkLst>
        </pc:spChg>
        <pc:spChg chg="mod">
          <ac:chgData name="Steve France" userId="b43bac2f-065f-4dab-8869-567f51c0338e" providerId="ADAL" clId="{32976B86-9A01-5E05-BDB2-234D6247B540}" dt="2026-10-15T14:20:29.689" v="125" actId="20577"/>
          <ac:spMkLst>
            <pc:docMk/>
            <pc:sldMk cId="0" sldId="301"/>
            <ac:spMk id="4" creationId="{00000000-0000-0000-0000-000000000000}"/>
          </ac:spMkLst>
        </pc:spChg>
        <pc:spChg chg="mod">
          <ac:chgData name="Steve France" userId="b43bac2f-065f-4dab-8869-567f51c0338e" providerId="ADAL" clId="{32976B86-9A01-5E05-BDB2-234D6247B540}" dt="2026-10-15T14:20:18.036" v="122" actId="20577"/>
          <ac:spMkLst>
            <pc:docMk/>
            <pc:sldMk cId="0" sldId="301"/>
            <ac:spMk id="909" creationId="{00000000-0000-0000-0000-000000000000}"/>
          </ac:spMkLst>
        </pc:spChg>
        <pc:spChg chg="mod">
          <ac:chgData name="Steve France" userId="b43bac2f-065f-4dab-8869-567f51c0338e" providerId="ADAL" clId="{32976B86-9A01-5E05-BDB2-234D6247B540}" dt="2026-10-15T14:20:40.611" v="129" actId="20577"/>
          <ac:spMkLst>
            <pc:docMk/>
            <pc:sldMk cId="0" sldId="301"/>
            <ac:spMk id="910" creationId="{00000000-0000-0000-0000-000000000000}"/>
          </ac:spMkLst>
        </pc:spChg>
        <pc:spChg chg="mod">
          <ac:chgData name="Steve France" userId="b43bac2f-065f-4dab-8869-567f51c0338e" providerId="ADAL" clId="{32976B86-9A01-5E05-BDB2-234D6247B540}" dt="2026-10-15T14:20:36.514" v="127" actId="20577"/>
          <ac:spMkLst>
            <pc:docMk/>
            <pc:sldMk cId="0" sldId="301"/>
            <ac:spMk id="911" creationId="{00000000-0000-0000-0000-000000000000}"/>
          </ac:spMkLst>
        </pc:spChg>
        <pc:spChg chg="mod">
          <ac:chgData name="Steve France" userId="b43bac2f-065f-4dab-8869-567f51c0338e" providerId="ADAL" clId="{32976B86-9A01-5E05-BDB2-234D6247B540}" dt="2026-10-15T14:20:37.654" v="128" actId="20577"/>
          <ac:spMkLst>
            <pc:docMk/>
            <pc:sldMk cId="0" sldId="301"/>
            <ac:spMk id="912" creationId="{00000000-0000-0000-0000-000000000000}"/>
          </ac:spMkLst>
        </pc:spChg>
        <pc:spChg chg="mod">
          <ac:chgData name="Steve France" userId="b43bac2f-065f-4dab-8869-567f51c0338e" providerId="ADAL" clId="{32976B86-9A01-5E05-BDB2-234D6247B540}" dt="2026-10-15T14:11:55.500" v="70" actId="20577"/>
          <ac:spMkLst>
            <pc:docMk/>
            <pc:sldMk cId="0" sldId="301"/>
            <ac:spMk id="91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t>10/16/26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t>‹#›</a:t>
            </a:fld>
            <a:endParaRPr lang="en-US"/>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 minutes.</a:t>
            </a:r>
          </a:p>
          <a:p>
            <a:r>
              <a:t>ENGINEERING POINT: this unit closes Act II. Delegation asked what work and authority another actor should receive; Modeling asked what consequential knowledge to represent; Alignment asked which obligations to enforce and where. Failure-aware engineering asks what observed failure reveals about the adequacy of all those decisions — failure is the evidence stream the other three activities are tested against.</a:t>
            </a:r>
          </a:p>
          <a:p>
            <a:r>
              <a:t>FRAMING: the subtitle is the unit's organizing question — what should failure teach us to CHANGE? Not 'whose fault was it', not 'what happened' alone. The unit is built as one investigation: a single incident, investigated until each new observation forces a broader causal model, with the theories introduced only at the moment the investigation needs them.</a:t>
            </a:r>
          </a:p>
          <a:p>
            <a:r>
              <a:t>ASK (optional, 30 seconds): ask students for a failure they have personally debugged where the fix they shipped was NOT where the fault was. Collect one or two; they prime the component-vs-system distinction.</a:t>
            </a:r>
          </a:p>
          <a:p>
            <a:r>
              <a:t>EXPECTED ANSWERS: most will offer local-fix stories; that is the baseline the lecture moves them off.</a:t>
            </a:r>
          </a:p>
          <a:p>
            <a:r>
              <a:t>TRANSITION: start with consequences, not mechanism. July 19, 2024.</a:t>
            </a:r>
          </a:p>
          <a:p>
            <a:r>
              <a:t>FRAME IT AS ENGINEERING, NOT ACCIDENT ANALYSIS (author): this unit is Failure-Aware ENGINEERING. The destination is not that students can explain failures with three frameworks; it is that an organization becomes better at preventing, detecting, containing, and recovering from failure because of what it learned — and that the learning can change exactly two things: the engineer's judgment, through reflection, and the engineering environment, through models, constraints, validation mechanisms, and controls. Say this up front; the three models are instruments toward it, not the point.</a:t>
            </a:r>
          </a:p>
          <a:p>
            <a:r>
              <a:t>BUDGET: the TIMING lines across the deck now sum to 75 minutes, with the slide-6 commitment discussion, the slide-27 FMEA transfer exercise, and the slide-29 diagnosis exercise protected.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START WITH CONSEQUENCES, NOT CAUSE.</a:t>
            </a:r>
          </a:p>
          <a:p>
            <a:r>
              <a:t>ENGINEERING POINT: the scale of disruption is not explained by the size of the defect. Students should feel that gap before any mechanism is offered.</a:t>
            </a:r>
          </a:p>
          <a:p>
            <a:r>
              <a:t>BACKGROUND: on 19 July 2024 a CrowdStrike Falcon content update caused Windows systems to crash worldwide. Microsoft estimated the update 'affected 8.5 million Windows devices, or less than one percent of all Windows machines' (Microsoft, 20 Jul 2024).</a:t>
            </a:r>
          </a:p>
          <a:p>
            <a:r>
              <a:t>ASK: what kind of event could simultaneously affect airlines, hospitals and banks?</a:t>
            </a:r>
          </a:p>
          <a:p>
            <a:r>
              <a:t>EXPECTED ANSWERS / MISCONCEPTIONS: students usually propose a cyber-attack, or a Microsoft defect. Both are wrong and both are useful — the answer is a shared dependency, which is the seed of the common-cause argument in Movement 3. Note the 'under 1%' figure explicitly: the lesson is not how MANY devices failed but WHICH ones. A small, non-random slice of machines ran essential services.</a:t>
            </a:r>
          </a:p>
          <a:p>
            <a:r>
              <a:t>TRANSITION: so what actually arrived on those machines?</a:t>
            </a:r>
          </a:p>
          <a:p>
            <a:r>
              <a:t>SOURCES: Microsoft blog, 20 Jul 2024 (device estimate). Sector impacts are from contemporaneous reporting — keep these qualitative; do not quote cancellation counts you have not checked.</a:t>
            </a:r>
          </a:p>
          <a:p>
            <a:r>
              <a:t>SLIDE ASSETS: the brief asks for authentic imagery (a departure board, a BSOD). None is embedded — manufacturing a screenshot is forbidden and no licensed image was available to this build. Drop in real images from credible reporting and shorten the rows if space requires.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ESTABLISH THE SYSTEM BEFORE ANALYZING IT.</a:t>
            </a:r>
          </a:p>
          <a:p>
            <a:r>
              <a:t>ENGINEERING POINT: a student should never have to infer what a component does while being asked to analyze why it failed. So first the parts, in order: CrowdStrike is a security vendor; its Falcon sensor runs on each Windows endpoint with privileged system access (it must see what the operating system sees); the sensor interprets Rapid Response Content — detection content describing what to look for — which is distributed separately from sensor-software releases. THEN the event: on July 19, one content update was defective, the sensor crashed processing it, and because the sensor runs with privileged access, the sensor's crash became the operating system's crash.</a:t>
            </a:r>
          </a:p>
          <a:p>
            <a:r>
              <a:t>DOCUMENTED (CrowdStrike RCA, 6 Aug 2024): the defective artifact was a Rapid Response Content update, not an ordinary Windows OS update; Rapid Response Content could be updated independently of sensor-code releases — a faster release path. HOLD that faster-path observation for Movement 2 (slide 7) unless a student raises it; here it is premature.</a:t>
            </a:r>
          </a:p>
          <a:p>
            <a:r>
              <a:t>ASK (the footer): why can security content crash an operating system?</a:t>
            </a:r>
          </a:p>
          <a:p>
            <a:r>
              <a:t>EXPECTED ANSWERS: 'it's code' — sharpen: it is DATA interpreted by privileged code, and data consumed by privileged code can change its behavior. Misconception: students assume the update was a program; the content/interpreter split is the load-bearing distinction for the whole lecture.</a:t>
            </a:r>
          </a:p>
          <a:p>
            <a:r>
              <a:t>TRANSITION: what exactly did the content and its interpreter disagree about? Numbers next.</a:t>
            </a:r>
          </a:p>
          <a:p>
            <a:r>
              <a:t>SOURCES: CrowdStrike RCA, 6 Aug 2024.</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 minutes. THE TECHNICAL CORE. Walk the flow top-down, then the array panel: 21 declared vs 20 supplied. The wildcard branch is WHY this stayed latent for months — say so, because slide 7 depends on it. Point at the MISSING CHECK box and ask where the incompatibility should have been caught; take two answers, do NOT resolve it — slide 6 makes them commit and slide 7 walks the defenses. Carry the qualification out loud: this is illustrative control flow, not Falcon's source.</a:t>
            </a:r>
          </a:p>
          <a:p>
            <a:r>
              <a:t>ENGINEERING POINT: this is a producer/consumer specification mismatch, the exact failure class from the Specification and Design units. A contract about the shape of information crossing an interface was held in two places and they differed.</a:t>
            </a:r>
          </a:p>
          <a:p>
            <a:r>
              <a:t>BACKGROUND (RCA, 6 Aug 2024): 'The new IPC Template Type defined 21 input parameter fields, but the integration code that invoked the Content Interpreter supplied only 20 input values.' The mismatch stayed latent because testing and early instances used WILDCARD matching on the 21st input, so field 21 was never actually read. A later instance used a NON-WILDCARD criterion on the 21st input; the Content Interpreter read the 21st entry of a 20-entry array — an out-of-bounds read — and the sensor crashed. The RCA's own summary: 'a runtime array bounds check was missing for Content Interpreter input fields on Channel File 291.'</a:t>
            </a:r>
          </a:p>
          <a:p>
            <a:r>
              <a:t>ASK: whose assumption was wrong — the validator's or the interpreter's?</a:t>
            </a:r>
          </a:p>
          <a:p>
            <a:r>
              <a:t>EXPECTED ANSWERS / MISCONCEPTIONS: the productive answer is NEITHER, alone. The Content Validator was correct about the Template Type; the Content Interpreter was correct about its own integration code. The defect is the DISAGREEMENT, and no single component's local reasoning was faulty. Students who want to name a guilty component are already doing component-level analysis — which is the next slide, and its limit.</a:t>
            </a:r>
          </a:p>
          <a:p>
            <a:r>
              <a:t>ALSO WORTH NAMING: the wildcard masking is a latent condition in Reason's precise sense — a dormant mismatch awaiting a triggering input. Plant it here; collect it in Movement 2.</a:t>
            </a:r>
          </a:p>
          <a:p>
            <a:r>
              <a:t>TRANSITION: that is a complete account of how one machine crashed.</a:t>
            </a:r>
          </a:p>
          <a:p>
            <a:r>
              <a:t>SOURCES: CrowdStrike RCA, 6 Aug 2024, for every number on this slide.</a:t>
            </a:r>
          </a:p>
          <a:p>
            <a:r>
              <a:t>PACING (author): do not over-dwell on the technical mechanism — students need the INTERFACE MISMATCH, not the full Falcon content-processing architecture. Keep the walk-through under two minutes of the five.</a:t>
            </a:r>
          </a:p>
          <a:p>
            <a:r>
              <a:t>TERMINOLOGY (stays in notes, off the slide): the Template Type defines the 21 fields; Template Instances are the content built against it; the Content Validator checked instances against the Template Type's 21 fields; the Content Interpreter consumed the integration code's 20-entry input array and, directed by the first non-wildcard 21st matching criterion, attempted the [20] access.</a:t>
            </a:r>
          </a:p>
          <a:p>
            <a:r>
              <a:t>EXPOSITION ORDER (author): read the bridge sentence FIRST, verbatim — templates are the interface between detection content and the interpreter; each template specifies the input fields the interpreter expects. Only then walk the diagram; it is now intelligible without inference. Keep the concrete indices [0 … 19] and [20] — they are what makes the failure technically understandable.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 minutes. FIRST OF THREE CAUSAL BOUNDARIES. DELIVER EFFICIENTLY (author reallocation 261015): reduce exposition — state the boundary, the model, and the intervention, then move; slide 6's 4-minute commitment discussion is protected and untouched.</a:t>
            </a:r>
          </a:p>
          <a:p>
            <a:r>
              <a:t>ENGINEERING POINT: a component-level account traces a chain of events to a component that behaved outside its contract. It is the narrowest useful boundary, and for many defects it is the RIGHT one.</a:t>
            </a:r>
          </a:p>
          <a:p>
            <a:r>
              <a:t>SAY IT PLAINLY: this is 'component-level', not 'human error'. The distinction matters because 'human error' already smuggles in an explanation — that someone blundered. Component-level analysis fixes the BOUNDARY of the account without prejudging why the component failed. Human error remains one possible explanation within it, alongside incorrect assumptions, design defects and implementation errors.</a:t>
            </a:r>
          </a:p>
          <a:p>
            <a:r>
              <a:t>DO NOT: suggest any individual was negligent. The RCA identifies no such person, and the lecture's argument does not need one.</a:t>
            </a:r>
          </a:p>
          <a:p>
            <a:r>
              <a:t>ATTRIBUTION CARE: do not credit component-level analysis to Reason or Leveson. Leveson discusses chain-of-events and component-failure models largely to explain their limits and motivate systems-theoretic analysis; she does not advocate them.</a:t>
            </a:r>
          </a:p>
          <a:p>
            <a:r>
              <a:t>ASK: what caused the component to fail, and what would repair it?</a:t>
            </a:r>
          </a:p>
          <a:p>
            <a:r>
              <a:t>EXPECTED ANSWERS: add the bounds check. Correct — and CrowdStrike did exactly that. Then ask whether that would have prevented THIS outage reaching 8.5 million machines. It would have prevented the crash; it would not have prevented a different bad content instance shipping the same way.</a:t>
            </a:r>
          </a:p>
          <a:p>
            <a:r>
              <a:t>TRANSITION: we have explained how the endpoint crashed. We have not explained why an update capable of causing that crash reached production.</a:t>
            </a:r>
          </a:p>
          <a:p>
            <a:r>
              <a:t>SOURCES: CrowdStrike RCA, 6 Aug 2024 (the bounds-check mitigation, backported to Windows sensor 7.11 and later).</a:t>
            </a:r>
          </a:p>
          <a:p>
            <a:r>
              <a:t>CORRECTION FOLDED IN: the first node reads 'incompatible content + interpreter', not 'defective content'. This was not a malformed file breaking an otherwise-correct interpreter — it was incompatible assumptions across the template definition, the integration code, the validator, and the interpreter. 'Repair the defect' therefore means repairing the incompatibility, not one content artifact; a content-only fix would leave the same mismatch armed for the next instance.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 minutes — PROTECT 3 of them for the discussion (author pacing note). MAKE THEM COMMIT BEFORE THEY KNOW MORE.</a:t>
            </a:r>
          </a:p>
          <a:p>
            <a:r>
              <a:t>ENGINEERING POINT: force a choice now, on purpose, with incomplete information. The point is not which option is 'right' — it is that each addresses a different failure class, and the evidence so far cannot distinguish them.</a:t>
            </a:r>
          </a:p>
          <a:p>
            <a:r>
              <a:t>ASK: hands for A, B, or C. Then ask each group what failure their choice prevents NEXT time.</a:t>
            </a:r>
          </a:p>
          <a:p>
            <a:r>
              <a:t>EXPECTED ANSWERS: A fixes one file. B fixes one code path — and is what the RCA's bounds-check mitigation does. C is the only one that addresses how the content reached production, and it is also the vaguest; press for what specifically would change.</a:t>
            </a:r>
          </a:p>
          <a:p>
            <a:r>
              <a:t>THE DISTINCTION TO SURFACE: fixing the observed instance versus preventing the class. Students reliably pick the narrowest fix that explains the observation.</a:t>
            </a:r>
          </a:p>
          <a:p>
            <a:r>
              <a:t>TRANSITION (say this verbatim): the defect explains why a machine crashed. It does not explain why the engineering system allowed the update to reach millions of machines.</a:t>
            </a:r>
          </a:p>
          <a:p>
            <a:r>
              <a:t>SOURCES: none required; this is a discussion slide.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OPENS MOVEMENT 2 — why didn't we catch it?</a:t>
            </a:r>
          </a:p>
          <a:p>
            <a:r>
              <a:t>ENGINEERING POINT: the release process is itself an engineering system. The defect's path to production ran through named stages, and each stage is a place an intervention could live.</a:t>
            </a:r>
          </a:p>
          <a:p>
            <a:r>
              <a:t>FACTS (CrowdStrike RCA, 6 Aug 2024): the new IPC Template Type defined 21 input parameter fields while the integration code that invoked the Content Interpreter supplied only 20. The mismatch 'evaded multiple layers of build validation and testing' — testing and the initial Template Instances used wildcard matching on the 21st input, so field 21 was never read. The Content Validator accepted the instances. Template Instances deployed to all endpoints with no staged rollout. A later instance introduced a non-wildcard matching criterion for the 21st input, and the Content Interpreter read the 21st entry of a 20-entry array.</a:t>
            </a:r>
          </a:p>
          <a:p>
            <a:r>
              <a:t>CARE: these stage labels come from the RCA. Do not embellish into a generic CI/CD pipeline, and do not yet say which defenses were ABSENT — that is slide 9's reveal.</a:t>
            </a:r>
          </a:p>
          <a:p>
            <a:r>
              <a:t>ASK: which defense should have stopped it?</a:t>
            </a:r>
          </a:p>
          <a:p>
            <a:r>
              <a:t>EXPECTED ANSWERS: 'the validator' (most common), 'testing'. Misconception to surface: students assume every named stage existed and merely underperformed. Hold the correction for slide 9.</a:t>
            </a:r>
          </a:p>
          <a:p>
            <a:r>
              <a:t>TRANSITION: several defenses in sequence, and the defect passed every one. There is a classic model for exactly this shape.</a:t>
            </a:r>
          </a:p>
          <a:p>
            <a:r>
              <a:t>WILDCARD, SPELLED OUT (author): a wildcard matching criterion means 'accept any value here'. When the matching criterion for field 21 is a wildcard, the Content Interpreter never needs to READ field 21 to decide the match — so the missing 21st array entry was never touched, and every wildcard test passed honestly. The mismatch was real the whole time; the tests simply never exercised the read that exposes it. That is what makes it a latent condition rather than a flaky test.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SECOND CAUSAL BOUNDARY.</a:t>
            </a:r>
          </a:p>
          <a:p>
            <a:r>
              <a:t>ENGINEERING POINT: Reason's Swiss cheese model — an accident can occur when weaknesses in multiple defenses align. The model changes the engineering question from 'which component failed?' to 'what was the condition of the defenses around it?'. We reach for it NOW because slide 7 just showed a defect passing a whole sequence of defenses; the model earns its entrance from the narrative, not from a definitions section.</a:t>
            </a:r>
          </a:p>
          <a:p>
            <a:r>
              <a:t>FACTUAL BACKGROUND: the aligned path is real, not schematic — the RCA documents a parameter-count mismatch that 'evaded multiple layers of build validation and testing' (CrowdStrike RCA, 6 Aug 2024). Each slab here is a defense layer; each hole is a weakness; the horizontal line is the trajectory that found a hole in every layer.</a:t>
            </a:r>
          </a:p>
          <a:p>
            <a:r>
              <a:t>ATTRIBUTION: James Reason, Human Error (1990) and Managing the Risks of Organizational Accidents (1997). Latent conditions — the wildcard masking that kept field 21 unread — are Reason's term of art, sitting in the system long before the active failure.</a:t>
            </a:r>
          </a:p>
          <a:p>
            <a:r>
              <a:t>ASK: why did the defenses fail to stop the defect?</a:t>
            </a:r>
          </a:p>
          <a:p>
            <a:r>
              <a:t>EXPECTED ANSWERS: 'they all had holes'. Push: are a hole in a defense that RAN and a defense that was never BUILT the same kind of weakness? That distinction is the next slide.</a:t>
            </a:r>
          </a:p>
          <a:p>
            <a:r>
              <a:t>TRANSITION: the model predicts aligned weaknesses. The postmortem tells us what the weaknesses actually were.</a:t>
            </a:r>
          </a:p>
          <a:p>
            <a:r>
              <a:t>NAMING + THE DISTINCTIVE CLAIM (author): say the model's NAME — this is Reason's Swiss cheese model — and state its distinctive claim precisely: every defensive layer can contain weaknesses, and a failure escapes only when weaknesses in successive layers ALIGN. The red path through the red-rimmed holes is the alignment; the other holes are weaknesses that this particular trajectory did not exercise. Without the alignment idea a student leaves with defense-in-depth but not Reason's contribution: defenses fail TOGETHER, as a configuration, not merely one at a time.</a:t>
            </a:r>
          </a:p>
          <a:p>
            <a:r>
              <a:t>QUALIFICATION (author, notes only — the slide wording stays): 'a failure escapes only when the weaknesses ALIGN' is a simplification. The intended meaning is that weaknesses align across the defenses RELEVANT TO A PARTICULAR FAILURE TRAJECTORY — not that every conceivable defense in the organization must fail. Carry the qualification verbally if a student presses on it.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THE EVIDENCE REPLACES THE SCHEMATIC. DELIVER EFFICIENTLY (author reallocation 261015): slide 7 already introduced the evidence — walk the four rows and the absent/failed distinction without re-deriving each finding.</a:t>
            </a:r>
          </a:p>
          <a:p>
            <a:r>
              <a:t>ENGINEERING POINT: a defense that was ABSENT is a different finding from a defense that FAILED. The RCA's findings (all quoted or paraphrased from CrowdStrike's RCA, 6 Aug 2024): (1) 'the number of fields in the IPC Template Type was not validated' at sensor compile time — absent; (2) 'a runtime array bounds check was missing for Content Interpreter input fields' — absent; (3) the Content Validator 'contained a logic error' — it ran, but validated against the Template Type's 21 fields rather than the 20 the integration code supplied: the wrong contract; (4) Template Type testing never exercised a non-wildcard matching criterion for field 21 — a coverage gap.</a:t>
            </a:r>
          </a:p>
          <a:p>
            <a:r>
              <a:t>WHY THE DISTINCTION MATTERS: 'strengthen the validator' is the wrong fix for a check that never existed, and 'add a check' is the wrong fix for a validator holding the wrong contract. Interventions follow the diagnosis, not the slogan.</a:t>
            </a:r>
          </a:p>
          <a:p>
            <a:r>
              <a:t>ASK: for each row — is the fix to repair, to re-point at the right contract, or to build?</a:t>
            </a:r>
          </a:p>
          <a:p>
            <a:r>
              <a:t>EXPECTED ANSWERS: students usually say 'fix the validator' for all four. Misconception: treating all four rows as failures of the same kind.</a:t>
            </a:r>
          </a:p>
          <a:p>
            <a:r>
              <a:t>TRANSITION: four weaknesses, four candidate interventions — but interventions do different KINDS of work. Let's name those kinds.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a:t>
            </a:r>
          </a:p>
          <a:p>
            <a:r>
              <a:t>ENGINEERING POINT: interventions have distinct effects — prevent, detect, contain, recover. They are not interchangeable, and they fail differently. Prevention and detection act on the DEFECT; containment and recovery act on the CONSEQUENCES.</a:t>
            </a:r>
          </a:p>
          <a:p>
            <a:r>
              <a:t>FACTUAL BACKGROUND: CrowdStrike's own committed mitigations span all four (RCA, 6 Aug 2024): validate the Template Type field count at compile time and add runtime bounds checks (prevent); widen Template Type test coverage and add Content Validator checks (detect); stage Template Instance deployment through canary rings with rollback, and give customers control over Rapid Response Content deployment (contain); recovery was the manual remediation affected organizations then had to perform.</a:t>
            </a:r>
          </a:p>
          <a:p>
            <a:r>
              <a:t>KEY DISTINCTION: containment versus recovery. Staged deployment reduces how much of the fleet is exposed BEFORE anyone knows the update is bad; recovery operates AFTER machines have failed. Students conflate them because both 'limit damage'.</a:t>
            </a:r>
          </a:p>
          <a:p>
            <a:r>
              <a:t>ASK: which of these four would have changed THIS incident's outcome the most?</a:t>
            </a:r>
          </a:p>
          <a:p>
            <a:r>
              <a:t>EXPECTED ANSWERS: most pick prevent ('just add the bounds check'). Counter: prevention closes this defect; containment bounds the NEXT defect class you haven't imagined yet.</a:t>
            </a:r>
          </a:p>
          <a:p>
            <a:r>
              <a:t>TRANSITION: each intervention leaves a different uncertainty behind. What exactly does each piece of evidence establish?</a:t>
            </a:r>
          </a:p>
          <a:p>
            <a:r>
              <a:t>TIMELINE (author): give the four a shared timeline — defect → release → propagation → disruption — and read each intervention against the stage it addresses (now tagged on each block): PREVENT acts at the defect, DETECT before release, CONTAIN during propagation, RECOVER after disruption. That turns the taxonomy into an analytical tool: for any proposed intervention, ask which stage it acts on and what has already happened by then.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RECONNECTS TO THE VALIDATION UNIT.</a:t>
            </a:r>
          </a:p>
          <a:p>
            <a:r>
              <a:t>ENGINEERING POINT: each intervention is backed by evidence that establishes something SPECIFIC, and the gap between what it establishes and what we need is residual uncertainty. A regression test pins the observed failure; a general invariant (the compile-time field-count check, the runtime bounds check) constrains a class; deployment containment accepts that some failures will escape and bounds their reach.</a:t>
            </a:r>
          </a:p>
          <a:p>
            <a:r>
              <a:t>FACTUAL GROUNDING: map each row to slide 9's findings. CrowdStrike's added bounds check is a general invariant — it holds for every spec-allowed content instance, not just Channel File 291. Their staged-rollout commitment is containment (CrowdStrike RCA, 6 Aug 2024).</a:t>
            </a:r>
          </a:p>
          <a:p>
            <a:r>
              <a:t>CARE: do not teach 'regression tests are weak'. Their adequacy depends on the property and the failure class — for a deterministic parser defect, a regression test is exactly right.</a:t>
            </a:r>
          </a:p>
          <a:p>
            <a:r>
              <a:t>ASK: after adding the bounds check, what uncertainty remains?</a:t>
            </a:r>
          </a:p>
          <a:p>
            <a:r>
              <a:t>EXPECTED ANSWERS: 'none — it's fixed.' Misconception to correct: the bounds check closes out-of-bounds READS; it says nothing about the next way content and interpreter can disagree, which is why containment still earns its keep.</a:t>
            </a:r>
          </a:p>
          <a:p>
            <a:r>
              <a:t>TRANSITION: everything so far explains the crash and the escape. Neither explains why ONE escaped defect disrupted airlines, hospitals, and banks on the same morning.</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 minutes. TRANSITION SLIDE — closes Movement 2, opens the system question.</a:t>
            </a:r>
          </a:p>
          <a:p>
            <a:r>
              <a:t>ENGINEERING POINT: the component model explained the crash; Swiss cheese explained the escape. Neither explains the SHAPE of the impact — organizations with no relationship to each other failing simultaneously. The observation that needs a new model: correlated failure across apparently independent systems.</a:t>
            </a:r>
          </a:p>
          <a:p>
            <a:r>
              <a:t>FACTUAL BACKGROUND: Microsoft estimated ~8.5 million Windows devices affected — 'less than one percent of all Windows machines' (Microsoft, 20 Jul 2024). Carry the qualifier: the lesson is not how many devices failed but WHICH ones. A small, non-random slice of machines ran airlines' operations, hospitals' clinical systems, and banks' payment paths. Keep sector impacts qualitative; do not quote cancellation counts.</a:t>
            </a:r>
          </a:p>
          <a:p>
            <a:r>
              <a:t>ASK: why did independent organizations fail together?</a:t>
            </a:r>
          </a:p>
          <a:p>
            <a:r>
              <a:t>EXPECTED ANSWERS: 'they all used CrowdStrike' — correct, and push one level: what PROPERTY of that shared dependency turned one vendor's defect into a multi-sector outage? (Privileged position + simultaneous global distribution.) Misconception: 'the update was unusually large-scale.' Under one percent of Windows machines — scale is not the explanation; criticality and shared dependency are.</a:t>
            </a:r>
          </a:p>
          <a:p>
            <a:r>
              <a:t>TRANSITION: to reason about this we need a model whose subject is the SYSTEM — its controls and dependencies — not the defect. We need to choose a system boundary.</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OPENS MOVEMENT 3 — why could one failure affect so many?</a:t>
            </a:r>
          </a:p>
          <a:p>
            <a:r>
              <a:t>ENGINEERING POINT: the system under investigation changes with the question. Each boundary is an ANALYTICAL choice — a model that preserves the relationships needed to answer one engineering question. Connect explicitly to the Modeling unit: a model preserves the relationships needed to answer an engineering question, and nothing else.</a:t>
            </a:r>
          </a:p>
          <a:p>
            <a:r>
              <a:t>CARE: the boundaries are purposeful models, not containment relationships. CrowdStrike's engineering organization is NOT organizationally inside each customer's IT department — that is why CrowdStrike and enterprise IT appear as separate actors on one dependency/control graph, with boundaries drawn AROUND subsets of it.</a:t>
            </a:r>
          </a:p>
          <a:p>
            <a:r>
              <a:t>WALK THE BOUNDARIES: ① content + interpreter — what caused the crash? ② CrowdStrike's engineering system — why did the update escape? ③ add enterprise deployment and the services it runs — why did organizations become unavailable? ④ the ecosystem of thousands of organizations holding the same dependency — why could one vendor's failure disrupt multiple sectors?</a:t>
            </a:r>
          </a:p>
          <a:p>
            <a:r>
              <a:t>ASK: which boundary contains the intervention we need?</a:t>
            </a:r>
          </a:p>
          <a:p>
            <a:r>
              <a:t>EXPECTED ANSWERS: 'the biggest one.' Misconception to correct: the larger boundary also exposes decisions OUTSIDE CrowdStrike's authority — breadth is bought with evidence and authority requirements, so you choose the boundary the decision needs.</a:t>
            </a:r>
          </a:p>
          <a:p>
            <a:r>
              <a:t>TRANSITION: to reason about the larger boundaries we need a model built for systems — one whose vocabulary is control, not components.</a:t>
            </a:r>
          </a:p>
          <a:p>
            <a:r>
              <a:t>STAGING (no animation is authored in this deck — run the reveal verbally): present the boundaries SEQUENTIALLY, never all four at once. Step 1 — cover or ignore the outer boundaries; point at ① content + interpreter and ask 'what caused the crash?'. Step 2 — widen to ② CrowdStrike's engineering system: 'why did the update escape?'. Step 3 — widen to ③ deployment, endpoints, services: 'why did organizations become unavailable?'. Step 4 — widen to ④ the shared-dependency ecosystem: 'why could one failure disrupt many sectors?'. Read each legend line only when its boundary is introduced. The slide is the end-state the staging arrives at.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THIRD CAUSAL BOUNDARY — introduce the model accurately.</a:t>
            </a:r>
          </a:p>
          <a:p>
            <a:r>
              <a:t>ENGINEERING POINT: STAMP models safety as a CONTROL problem, not a component problem. Four elements: a controller issues control actions; a controlled process responds; feedback informs the controller; and the controller decides using a process model of the thing it controls. The system is safe when the control structure enforces its safety constraints.</a:t>
            </a:r>
          </a:p>
          <a:p>
            <a:r>
              <a:t>CARE — three accuracy obligations: (1) STAMP is not a broader Swiss cheese, and not merely a big dependency diagram — its vocabulary is constraints, control, feedback, process models. (2) An unsafe outcome does not require a defective component: individually functioning components can interact to violate a system-level constraint. (3) Distinguish STAMP (the accident model) from STPA (the hazard-analysis method built on it) — we are introducing the model, not teaching the procedure.</a:t>
            </a:r>
          </a:p>
          <a:p>
            <a:r>
              <a:t>ATTRIBUTION: Nancy Leveson, Engineering a Safer World (2011).</a:t>
            </a:r>
          </a:p>
          <a:p>
            <a:r>
              <a:t>ASK: what must the controller know and control? Why can a controller with correct intentions still act unsafely?</a:t>
            </a:r>
          </a:p>
          <a:p>
            <a:r>
              <a:t>EXPECTED ANSWERS: steer toward the three failure seats — an inaccurate process model, inadequate feedback, or insufficient control actions. Each is visible in this diagram, and none is a 'defective component.'</a:t>
            </a:r>
          </a:p>
          <a:p>
            <a:r>
              <a:t>TRANSITION: apply it. What did CrowdStrike's update control structure look like on July 19?</a:t>
            </a:r>
          </a:p>
          <a:p>
            <a:r>
              <a:t>EXPOSITION ORDER (author): lead with the CONCRETE example at the top of the slide — release manager, test results, wrong picture — and only then introduce the four terms by mapping them onto it: the manager is the CONTROLLER, the authorization is a CONTROL ACTION, the test results are FEEDBACK, the manager's picture of the system is the PROCESS MODEL. The abstraction arrives after the student has an instance of it. Slide 15 then applies the full structure to CrowdStrike — do not merge or reorder the two.</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a:t>
            </a:r>
          </a:p>
          <a:p>
            <a:r>
              <a:t>ENGINEERING POINT: a controller can make an unsafe decision because its process model is inaccurate, its feedback is inadequate, or its available control actions are insufficient — all three without anyone being negligent.</a:t>
            </a:r>
          </a:p>
          <a:p>
            <a:r>
              <a:t>DOCUMENTED (CrowdStrike RCA, 6 Aug 2024): the Content Validator validated Template Instances against the Template Type's 21 fields while the integration code supplied 20 (finding 4); Template Instances deployed to all endpoints with no staged rollout (finding 6); committed mitigations include canary deployment rings with rollback and customer control over Rapid Response Content deployment.</a:t>
            </a:r>
          </a:p>
          <a:p>
            <a:r>
              <a:t>INTERPRETATION (ours, not the RCA's): the release organization's effective process model amounted to 'the Content Validator passed it, so it is safe to distribute' — and that model was wrong about what the validator actually checked. The RCA documents the validator defect; reading it as a controller's inaccurate process model is our STAMP-framed interpretation.</a:t>
            </a:r>
          </a:p>
          <a:p>
            <a:r>
              <a:t>PROPOSED (instructional): the control structure drawn here is simplified. Do not claim every depicted feedback path existed or operated during the incident, and do not invent telemetry, approvals, or rollout stages the RCA does not document.</a:t>
            </a:r>
          </a:p>
          <a:p>
            <a:r>
              <a:t>ASK: what did the release organization need to know before distributing the update?</a:t>
            </a:r>
          </a:p>
          <a:p>
            <a:r>
              <a:t>EXPECTED ANSWERS: whether content satisfied the interpreter's assumptions; whether testing exercised the relevant behavior; whether telemetry could reveal danger quickly; whether distribution could be halted before exposure became widespread. Distinguish pre-release validation from operational feedback — both inform control, at different times.</a:t>
            </a:r>
          </a:p>
          <a:p>
            <a:r>
              <a:t>TRANSITION: this structure stops at CrowdStrike's boundary. The constraint students actually care about — the hospital stays open — lives outside it.</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 minutes. MANDATORY PIVOT OF THE MOVEMENT — the constraint appears.</a:t>
            </a:r>
          </a:p>
          <a:p>
            <a:r>
              <a:t>ENGINEERING POINT: state the system-level safety constraint explicitly: FAILURE OF AN ENDPOINT SECURITY PRODUCT MUST NOT DISABLE ESSENTIAL ORGANIZATIONAL SERVICES. Then ask which controller can enforce it. The answer is not CrowdStrike alone — the constraint cannot be satisfied entirely within the vendor's engineering system, and THAT is where STAMP earns its keep.</a:t>
            </a:r>
          </a:p>
          <a:p>
            <a:r>
              <a:t>DOCUMENTED: CrowdStrike controls its software and content distribution, and committed to giving customers control over Rapid Response Content deployment (RCA, 6 Aug 2024); affected organizations performed recovery across sectors (Microsoft, 20 Jul 2024). What any specific enterprise could or could not control is NOT documented in these sources.</a:t>
            </a:r>
          </a:p>
          <a:p>
            <a:r>
              <a:t>INTERPRETATION (ours): the division of control drawn here — vendor release controls versus enterprise deployment and continuity controls — is a responsibility-allocation argument, not a finding of the postmortem. An enterprise cannot repair CrowdStrike's content-processing implementation; CrowdStrike cannot determine a hospital's continuity architecture.</a:t>
            </a:r>
          </a:p>
          <a:p>
            <a:r>
              <a:t>PROPOSED (candidate requirement): the safety constraint itself. It is a candidate obligation for critical-service operators, not a documented universal obligation that existed before the outage.</a:t>
            </a:r>
          </a:p>
          <a:p>
            <a:r>
              <a:t>ASK (2 minutes, pairs): which interventions require action by CrowdStrike, and which require action by its customers?</a:t>
            </a:r>
          </a:p>
          <a:p>
            <a:r>
              <a:t>EXPECTED ANSWERS: bounds check / validator fix / staged rollout — vendor; deployment rings they can subscribe to, fallback procedures, continuity architecture — customer. Misconception: 'CrowdStrike should just fix it' — the constraint names a service property no vendor can deliver alone.</a:t>
            </a:r>
          </a:p>
          <a:p>
            <a:r>
              <a:t>TRANSITION: why was the exposure so correlated in the first place? Name the failure class.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THE CENTRAL CONCEPTUAL PAYOFF OF MOVEMENT 3. PACING (author reallocation 261015): state the common-cause principle once and do not re-derive it — slide 18 carries the architectural discussion and keeps its protected 4 minutes.</a:t>
            </a:r>
          </a:p>
          <a:p>
            <a:r>
              <a:t>ENGINEERING POINT: common-cause failure — multiple components or organizations fail together because they share a dependency, condition, or mechanism. The caption states the principle exactly: replication does not provide independence when replicas share the same failure mode. A thousand machines running the same privileged component are not a thousand independent defenses against that component's failure. That is an engineering principle, NOT a claim about any particular organization's redundancy architecture.</a:t>
            </a:r>
          </a:p>
          <a:p>
            <a:r>
              <a:t>DOCUMENTED: ~8.5 million Windows devices affected — under 1% of all Windows machines (Microsoft, 20 Jul 2024); one defective content update was the shared trigger (CrowdStrike RCA, 6 Aug 2024).</a:t>
            </a:r>
          </a:p>
          <a:p>
            <a:r>
              <a:t>INTERPRETATION (ours): the simultaneous multi-sector disruption is explained by correlated exposure to a shared privileged dependency. The incident does NOT establish that affected organizations had redundancy, that redundancy failed, or that any organization relied exclusively on CrowdStrike for endpoint security. Keep vendor concentration, shared software dependencies, and absence of redundancy distinct — related but different properties.</a:t>
            </a:r>
          </a:p>
          <a:p>
            <a:r>
              <a:t>ASK: which apparently independent systems in YOUR life share a failure mode? (Campus auth, cloud regions, package registries, certificate authorities.)</a:t>
            </a:r>
          </a:p>
          <a:p>
            <a:r>
              <a:t>EXPECTED ANSWERS: students name redundant SERVERS. Push to the sharper question: not how many machines an organization runs, but how independently its essential functions can continue when a shared dependency fails.</a:t>
            </a:r>
          </a:p>
          <a:p>
            <a:r>
              <a:t>TRANSITION: if shared dependency is the vulnerability, is the remedy to require diversity? Careful — compare architectures before prescribing vendors.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 minutes — PROTECT the discussion: 'what independence should critical services actually require?' deserves the time (author pacing note). THE MAIN RISK SLIDE — do not let it become an argument for mandatory vendor diversity.</a:t>
            </a:r>
          </a:p>
          <a:p>
            <a:r>
              <a:t>ENGINEERING POINT: compare ARCHITECTURES, not vendors. The question is whether critical functions possess independent failure paths. Separate three things: the REQUIREMENT (essential services remain available under specified endpoint failures), a candidate ARCHITECTURAL mechanism (independent fallback infrastructure, deployment isolation, delayed update rings), and a candidate PROCUREMENT mechanism (vendor diversity). The latter two are possible ways to satisfy the first — not conclusions that follow from the incident.</a:t>
            </a:r>
          </a:p>
          <a:p>
            <a:r>
              <a:t>DOCUMENTED: one vendor update produced widespread correlated failures (CrowdStrike RCA, 6 Aug 2024; Microsoft, 20 Jul 2024).</a:t>
            </a:r>
          </a:p>
          <a:p>
            <a:r>
              <a:t>INTERPRETATION (ours): shared privileged dependencies created a common-cause vulnerability across organizations.</a:t>
            </a:r>
          </a:p>
          <a:p>
            <a:r>
              <a:t>PROPOSED — and explicitly UNRESOLVED: critical infrastructure might require more independence; whether mandatory vendor diversity would have prevented this incident, and whether its benefits justify its costs, is unresolved. Two products may share an operating system, a cloud service, a configuration mechanism, or an administrative control plane — diversity of vendor names does not establish independence of failure modes. Conversely, an organization can obtain real resilience without a second endpoint product.</a:t>
            </a:r>
          </a:p>
          <a:p>
            <a:r>
              <a:t>ASK (class discussion): what property should we require — multiple vendors, or continuity under a specified common-cause failure? Prescribing vendors constrains the solution; specifying the property leaves engineers free to satisfy it. Requirements vs Specification, exactly.</a:t>
            </a:r>
          </a:p>
          <a:p>
            <a:r>
              <a:t>TRANSITION: whatever the requirement is — who has the authority to impose it?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a:t>
            </a:r>
          </a:p>
          <a:p>
            <a:r>
              <a:t>ENGINEERING POINT: controllers exist above the vendor, and each level pairs a control action with the feedback it needs — read the diagram as control AND feedback, not as a hierarchy of rank. STAMP without feedback is just an org chart. A cause outside your authority still belongs in the account; the response is to identify the responsible controller and ESCALATE the proposed intervention, not to omit the cause.</a:t>
            </a:r>
          </a:p>
          <a:p>
            <a:r>
              <a:t>DOCUMENTED vs HYPOTHETICAL (the dashed edge): enterprise deployment and recovery controls, and operators' continuity policies, are ordinary existing arrangements of the kind the incident exercised. A sector authority imposing resilience requirements for endpoint-security failure is a HYPOTHETICAL addition to the control structure — drawn dashed. Not every sector has a regulator empowered to mandate such controls, and no source in this lecture documents one that did so for this incident.</a:t>
            </a:r>
          </a:p>
          <a:p>
            <a:r>
              <a:t>INTERPRETATION (ours): reading the outage as evidence of a systemic risk that some controller should manage is our interpretation of the documented exposure, not a finding of the RCA.</a:t>
            </a:r>
          </a:p>
          <a:p>
            <a:r>
              <a:t>PROPOSED: any specific obligation at any level of this diagram. A failure analysis may reveal a systemic risk without establishing that regulation is necessary, effective, or proportionate — those are further engineering and policy judgments requiring evidence.</a:t>
            </a:r>
          </a:p>
          <a:p>
            <a:r>
              <a:t>ASK: which controller has the authority to enforce independence — and what feedback would it need to exercise that authority well?</a:t>
            </a:r>
          </a:p>
          <a:p>
            <a:r>
              <a:t>EXPECTED ANSWERS: 'the government should require it.' Push back with the epistemic ladder: proposed is not validated. Also surface the reverse misconception — 'if it's outside our authority it's out of scope.' Escalation is an engineering act.</a:t>
            </a:r>
          </a:p>
          <a:p>
            <a:r>
              <a:t>TRANSITION: three models, three boundaries, three intervention scopes. Put them side by side.</a:t>
            </a:r>
          </a:p>
          <a:p>
            <a:r>
              <a:t>NOT A HIERARCHY (author): the stack can misread as an org chart. The corrective sentence is now on the slide — each controller requires BOTH authority to act AND evidence about the consequences. A regulator with authority but no operational evidence cannot control well; an operator rich in evidence may lack the authority to impose a sector-wide requirement. Control needs the pair, at every level.</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THE SYNTHESIS SLIDE — closes Movement 3. (Backbone slide: models enable different interventions.)</a:t>
            </a:r>
          </a:p>
          <a:p>
            <a:r>
              <a:t>ENGINEERING POINT — TWO DIMENSIONS, NOT ONE: the three models differ in their EXPLANATORY MECHANISM (what kind of account they construct: a causal chain; a configuration of defenses; a control structure enforcing constraints) and, SEPARATELY, in the SYSTEM BOUNDARY they are applied to. This lecture applied them at progressively broader boundaries because the investigation's questions widened — but that was our choice of boundary, not a property of the models.</a:t>
            </a:r>
          </a:p>
          <a:p>
            <a:r>
              <a:t>THE CONFLATION TO PREVENT: STAMP is NOT simply a more comprehensive Swiss cheese. STAMP can be applied to a narrow technical system (a single controller and its process); Swiss cheese can be applied across organizational boundaries (defenses spanning vendor and customer). The model answers its question; the boundary is chosen to fit the decision.</a:t>
            </a:r>
          </a:p>
          <a:p>
            <a:r>
              <a:t>WALK THE TABLE: component-level — what mechanism produced the failure? — repair the defective mechanism. Swiss cheese — why did defenses fail to prevent it? — strengthen or diversify defenses. STAMP — which safety constraints were inadequately controlled? — change control actions, feedback, or authority.</a:t>
            </a:r>
          </a:p>
          <a:p>
            <a:r>
              <a:t>ASK: broader explanations expose more — what do they COST? (More evidence to support the account; often more authority to act on it.)</a:t>
            </a:r>
          </a:p>
          <a:p>
            <a:r>
              <a:t>EXPECTED ANSWERS AND MISCONCEPTION: students reflexively crown the broadest model. Keep the standing caution: broader is not automatically better; choose the boundary sufficient for the decision.</a:t>
            </a:r>
          </a:p>
          <a:p>
            <a:r>
              <a:t>TRANSITION: we have candidate interventions at every scope. Which lessons does the evidence actually justify — and how do we keep them?</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 minutes. OPENS MOVEMENT 4 — what should change? DELIVER EFFICIENTLY (author pacing note): present the ladder and pose the footer question rhetorically — this movement's active-learning weight now lives in the FMEA exercise (slide 27) and the diagnosis exercise (slide 29).</a:t>
            </a:r>
          </a:p>
          <a:p>
            <a:r>
              <a:t>ENGINEERING POINT: a postmortem is not a timeline; it ADVANCES CLAIMS — about what happened, what caused it, what it teaches, and what should change. Each step down this ladder is a judgment that can be wrong, incomplete, or overgeneralized, and each needs its own evidence.</a:t>
            </a:r>
          </a:p>
          <a:p>
            <a:r>
              <a:t>FACTUAL BACKGROUND: steps 1 and 2 are documented (CrowdStrike RCA, 6 Aug 2024: the out-of-bounds read of a 21st entry in a 20-entry input array). Steps 3 and 4 are the INSTRUCTOR'S proposed generalization and intervention — label them as such in class. Keeping documented findings separate from proposed lessons is the discipline this slide teaches.</a:t>
            </a:r>
          </a:p>
          <a:p>
            <a:r>
              <a:t>ASK: what evidence would support the generalization from ONE malformed update to a broad compatibility invariant? (Evidence that the content/interpreter interface has other mismatches available; evidence that the same release path would ship them.)</a:t>
            </a:r>
          </a:p>
          <a:p>
            <a:r>
              <a:t>EXPECTED ANSWERS AND MISCONCEPTION: students treat the lesson as self-evident once the mechanism is known — 'obviously validate content.' Push: WHICH validation, against WHOSE contract? Slide 9 showed a validator that ran and checked the wrong contract; an unjustified lesson can preserve exactly that error.</a:t>
            </a:r>
          </a:p>
          <a:p>
            <a:r>
              <a:t>TRANSITION: suppose the lesson is sound. Where does it go? Two destinations — the engineer, and the engineering environment. First the engineer.</a:t>
            </a:r>
          </a:p>
          <a:p>
            <a:r>
              <a:t>BRIDGE (author): the jump from comparing causal models to reading postmortems needs its connective sentence, now on the slide — once engineers have an explanation, they must determine what the evidence justifies changing. A postmortem is the document where that determination is argued.</a:t>
            </a:r>
          </a:p>
          <a:p>
            <a:endParaRPr/>
          </a:p>
          <a:p>
            <a:r>
              <a:t>PROGRESSION (say it, do not re-explain slides 10/11/16-19): this slide asks WHAT LESSON THE EVIDENCE JUSTIFIES.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 minutes. PRESERVED FROM THE ORIGINAL LECTURE — Schön's contribution. Deliver as exposition; fold the footer question into the transition rather than opening a discussion.</a:t>
            </a:r>
          </a:p>
          <a:p>
            <a:r>
              <a:t>ENGINEERING POINT: some lessons change the ENGINEER. Donald Schön's reflective practice: decision → consequence → reflection → repertoire → future recognition. Experience does not automatically produce expertise; the engineer must compare what they expected with what occurred and decide what the difference means.</a:t>
            </a:r>
          </a:p>
          <a:p>
            <a:r>
              <a:t>FACTUAL BACKGROUND / CROWDSTRIKE INSTANCE: an engineer who has worked through this incident may later recognize that DATA-ONLY updates can change program behavior in consequential ways — and ask whether an apparently harmless configuration or content change is actually interpreted by privileged code. That recognition is broader than remembering the particular field-count mismatch; the repertoire stores the pattern, not the instance.</a:t>
            </a:r>
          </a:p>
          <a:p>
            <a:r>
              <a:t>ATTRIBUTION: Schön, The Reflective Practitioner (1983).</a:t>
            </a:r>
          </a:p>
          <a:p>
            <a:r>
              <a:t>CARE: do not present reflection as a substitute for mechanical controls — the next two slides are about exactly the lessons that should NOT depend on anyone's memory.</a:t>
            </a:r>
          </a:p>
          <a:p>
            <a:r>
              <a:t>ASK: what will an experienced engineer notice next time?</a:t>
            </a:r>
          </a:p>
          <a:p>
            <a:r>
              <a:t>EXPECTED ANSWERS: 'check array bounds' (too narrow — that is the instance); 'distrust config changes' (too broad — paralyzing). The calibrated answer: treat content consumed by privileged code as code, with the same skepticism.</a:t>
            </a:r>
          </a:p>
          <a:p>
            <a:r>
              <a:t>TRANSITION: reflection lives in a person. People leave, and agents arrive without the organization's history. Where does the lesson live then?</a:t>
            </a:r>
          </a:p>
          <a:p>
            <a:r>
              <a:t>EXPOSITION ORDER (author, revised 261015): walk the chain, then land the distinction with the Schön line beneath the diagram — experience accumulates by itself; expertise does not. Reflection is the deliberate comparison of expectation with outcome, and that comparison, not the hours, feeds the repertoire. (The duplicate opening sentence above the diagram was removed: one statement of the point, stated once.)</a:t>
            </a:r>
          </a:p>
          <a:p>
            <a:endParaRPr/>
          </a:p>
          <a:p>
            <a:r>
              <a:t>PROGRESSION: 21 asked what lesson the evidence justifies. This slide asks HOW THAT LESSON CHANGES THE ENGINEER.</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GOVERNANCE CONVERSION — the lesson changes the ENVIRONMENT. (Reallocated +1 minute, author revision 261015: this slide introduces five diagnostic categories and maps them to four earlier course units — do not rush the walk.)</a:t>
            </a:r>
          </a:p>
          <a:p>
            <a:r>
              <a:t>ENGINEERING POINT: organizations cannot rely on every future contributor remembering every incident — and the problem sharpens when work is delegated to agents, which may have substantial implementation capability and no knowledge of the organization's incident history. The five left-hand categories are DIAGNOSTIC QUESTIONS, not five mandatory steps: a failure may expose an obligation nobody articulated, an obligation known but not represented, missing evidence, evidence evaluated against the wrong criterion, or a correct evaluation that nothing enforced.</a:t>
            </a:r>
          </a:p>
          <a:p>
            <a:r>
              <a:t>FACTUAL CARE: do NOT claim CrowdStrike lacked all five. Some controls existed and proved inadequate — the Content Validator RAN (against the wrong contract, RCA finding 4). A control that was ABSENT and one that ran against the WRONG OBLIGATION call for different responses: build the missing control versus re-point the existing one. The right-hand column is a proposed engineering response, not a description of CrowdStrike's actual remediation.</a:t>
            </a:r>
          </a:p>
          <a:p>
            <a:r>
              <a:t>PACING (author): the cover-the-right-column reveal stays CUT — the FMEA exercise two slides ahead carries this movement's active learning. Spend the restored second minute on the five-row walk and the unit mapping, and state the slide-9 contrast yourself.</a:t>
            </a:r>
          </a:p>
          <a:p>
            <a:r>
              <a:t>ASK: for THIS incident, which diagnosis fits best? (Evaluation: a validator existed and evaluated the wrong contract — plus two absent constraints.)</a:t>
            </a:r>
          </a:p>
          <a:p>
            <a:r>
              <a:t>EXPECTED ANSWERS AND MISCONCEPTION: 'add more gates.' The footer is the rule: a failure is not a request for another gate — absent and inadequate controls call for different responses. Diagnose which category the chain broke at, then encode it; the on-slide line says it: not every failure requires all five.</a:t>
            </a:r>
          </a:p>
          <a:p>
            <a:r>
              <a:t>TRANSITION: encoding is not the end of the decision. Different lessons land at different ALTITUDES — and need different authorities.</a:t>
            </a:r>
          </a:p>
          <a:p>
            <a:r>
              <a:t>SEQUENCE, NOT TAXONOMY (author): walk the five rows as CONNECTED DECISIONS, each depending on the previous — what obligation was violated? → how should it be REPRESENTED so it can be reasoned about? → what EVIDENCE establishes compliance with it? → how is that evidence EVALUATED? → what ENFORCES that an unacceptable change cannot proceed? The arrows down the left column carry the dependency. Map each to the unit where students met it (the bottom line): obligations in Requirements, representation in Modeling, evidence and evaluation in Validation, enforcement in Alignment. The diagnosis question is where the CHAIN first broke, and the encoding belongs at that link.</a:t>
            </a:r>
          </a:p>
          <a:p>
            <a:endParaRPr/>
          </a:p>
          <a:p>
            <a:r>
              <a:t>PROGRESSION: 22 changed the engineer. This slide asks HOW THE LESSON CHANGES THE ENGINEERING ENVIRONMENT.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THE LOCAL AND SYSTEMIC ANALYSES MEET. Pose the footer question and take one or two answers before stating the recognition yourself — students must reason about organizational authority, which needs a beat (author reallocation 261015).</a:t>
            </a:r>
          </a:p>
          <a:p>
            <a:r>
              <a:t>ENGINEERING POINT: the same incident justifies interventions at several levels, and each lesson's destination follows from the property it preserves and the AUTHORITY required to enforce it. A vendor can improve its contracts, validators, and release controls. An enterprise can invest in isolation, staged deployment where supported, and continuity arrangements. A sector authority may be able to impose resilience obligations across organizations — where its mandate permits (do not imply every sector has one).</a:t>
            </a:r>
          </a:p>
          <a:p>
            <a:r>
              <a:t>ASK (the footer question): if a hospital must continue delivering essential services when its endpoint security software fails — whose requirement is that?</a:t>
            </a:r>
          </a:p>
          <a:p>
            <a:r>
              <a:t>EXPECTED ANSWERS: 'CrowdStrike's.' The recognition to produce: the hospital or health system bears responsibility for its own service continuity, while vendors, platform providers, and potentially regulators control parts of the environment that continuity depends on. Responsibilities must be allocated across the machine AND its environment — this is the Requirements and Specification units, closed into a loop.</a:t>
            </a:r>
          </a:p>
          <a:p>
            <a:r>
              <a:t>MISCONCEPTION: reading the authority column as blame assignment. It is a statement about who CAN act, not who is at fault.</a:t>
            </a:r>
          </a:p>
          <a:p>
            <a:r>
              <a:t>TRANSITION: we now have interventions and owners. One question left, and it is the Validation unit's question: how would we know any of this worked?</a:t>
            </a:r>
          </a:p>
          <a:p>
            <a:endParaRPr/>
          </a:p>
          <a:p>
            <a:r>
              <a:t>PROGRESSION: 23 chose the structure. This slide asks WHO CAN ACTUALLY MAKE THAT CHANGE.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CLOSES THE CROWDSTRIKE INVESTIGATION. Walk the rows with enough time for students to weigh what each evidence row establishes (author reallocation 261015) — the next slide re-invokes this slide's lesson (a control's existence is not evidence of its effectiveness) inside the FMEA's staged-rollout row.</a:t>
            </a:r>
          </a:p>
          <a:p>
            <a:r>
              <a:t>ENGINEERING POINT: a corrective action is a HYPOTHESIS about how the system will behave differently. Do not equate the existence of a control with evidence of its effectiveness. For each intervention, identify the property it is expected to establish and the evidence that would support it — property, evidence mechanism, judgment: the Validation unit's distinction, applied retrospectively.</a:t>
            </a:r>
          </a:p>
          <a:p>
            <a:r>
              <a:t>ROW-BY-ROW CARE (each evidence row matches ITS intervention): a compatibility validator should reject malformed content violating the interpreter's contract — so the evidence is behavior over invalid and boundary input classes, not a demo on valid content. Progressive deployment should limit exposure before detection and permit a stop — so the evidence is rollout limits, detection latency, telemetry, and a DEMONSTRATED ability to halt distribution (a fault-injection exercise may contribute, but it is not the property being established). Continuity arrangements must be EXERCISED under realistic endpoint failures. Independent critical paths need dependency analysis of the actual alternatives — common-cause analysis reveals dependency structure; it does not by itself demonstrate that services will stay available, hence the continuity test.</a:t>
            </a:r>
          </a:p>
          <a:p>
            <a:r>
              <a:t>ASK: what uncertainty remains after all four?</a:t>
            </a:r>
          </a:p>
          <a:p>
            <a:r>
              <a:t>EXPECTED ANSWERS: 'none.' Correct answer: the next failure class nobody has imagined — which is why containment and recovery stay in the portfolio.</a:t>
            </a:r>
          </a:p>
          <a:p>
            <a:r>
              <a:t>TRANSITION: everything so far reasons BACKWARD from a failure that already happened. Can the discipline run FORWARD — before any failure occurs? Next: a structured method for searching for failures in advance, tried first on the incident we now know thoroughly.</a:t>
            </a:r>
          </a:p>
          <a:p>
            <a:endParaRPr/>
          </a:p>
          <a:p>
            <a:r>
              <a:t>PROGRESSION: 24 found the authority. This slide asks HOW WE WILL KNOW THE CHANGE WORKED. Do not re-run slide 11's argument — point back to it.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NEW METHOD — prospective, not explanatory.</a:t>
            </a:r>
          </a:p>
          <a:p>
            <a:r>
              <a:t>ENGINEERING POINT: the three models EXPLAIN a failure that has happened. FMEA — Failure Mode and Effects Analysis (IEC 60812:2018) — is not a fourth explanation: it is a structured method for SEARCHING for potential failures and deciding what deserves attention, before anything fails. Nor is it component-only — by scope it can examine functions, interfaces, operational processes, or organizational activities. Do not teach 'FMEA = components, STAMP = systems.'</a:t>
            </a:r>
          </a:p>
          <a:p>
            <a:r>
              <a:t>BUILD (ANIMATION-IN-SPEECH — no authored animation; run the reveal as staged speech): Step 1 — read the lead and the four-step PROCEDURE at the top, before any row: identify a plausible failure mode; determine its consequences; identify existing or proposed controls; decide whether the remaining risk warrants action. This is the method slide 27 asks students to run unaided. Step 2 — only then walk the worked table one row at a time, naming which procedure step each column instantiates (failure mode -&gt; step 1, effect -&gt; step 2, candidate control -&gt; step 3). Step 3 — close on the occurrence line at the bottom: deciding which modes warrant action under unknown probabilities IS step 4.</a:t>
            </a:r>
          </a:p>
          <a:p>
            <a:r>
              <a:t>THE WORKED TABLE: each row: a FUNCTION of the system we know thoroughly, a failure mode, its effect, a candidate control — all met on slides 21–25.</a:t>
            </a:r>
          </a:p>
          <a:p>
            <a:r>
              <a:t>CARE — the staged-rollout row (cross-reference slide 25): HAVING a staged-rollout mechanism is not the same as having one that reliably detects and contains the failure mode; a rollout that advances without meaningful health checks offers little protection.</a:t>
            </a:r>
          </a:p>
          <a:p>
            <a:r>
              <a:t>RATINGS (notes only): classical FMEA multiplies severity, occurrence, and detection into a Risk Priority Number — but multiplying ordinal ratings does not make an RPN of 120 twice the risk of 60; the AIAG &amp; VDA FMEA Handbook (1st ed., 2019) replaces RPN with Action Priority. Occurrence stays '?' deliberately: the method's value is exposing uncertainty, not manufacturing numerical certainty.</a:t>
            </a:r>
          </a:p>
          <a:p>
            <a:r>
              <a:t>SIMPLIFICATION (say it to the class): a full FMEA also assesses severity, occurrence, and detectability to prioritize action. We are using a simplified version because we lack reliable estimates.</a:t>
            </a:r>
          </a:p>
          <a:p>
            <a:r>
              <a:t>ASK (the footer): which of these failure modes could occur in another security product? Expected: the validate / distribute / maintain rows do not depend on the content-interpreter defect at all.</a:t>
            </a:r>
          </a:p>
          <a:p>
            <a:r>
              <a:t>INSTRUCTOR REFERENCES (no student reading assigned): IEC 60812:2018; AIAG &amp; VDA FMEA Handbook, 1st ed., 2019.</a:t>
            </a:r>
          </a:p>
          <a:p>
            <a:r>
              <a:t>TRANSITION: if those rows transfer, the method should work on a system we know nothing about. Next: exactly that.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 present the architecture in under one minute; PROTECT 2–3 minutes for the worksheet discussion (author pacing note).</a:t>
            </a:r>
          </a:p>
          <a:p>
            <a:r>
              <a:t>ENGINEERING POINT: transfer of the METHOD, not recall of an incident. Students get only the architecture — four facts — and must search it for failure modes under genuinely incomplete information, the condition engineers actually work in. DO NOT reveal what happened in 2019; if a student already knows the incident, ask them to hold it.</a:t>
            </a:r>
          </a:p>
          <a:p>
            <a:r>
              <a:t>FACTUAL BACKGROUND (architecture only; source: Cloudflare post-mortem, 'Details of the Cloudflare outage on July 2, 2019'): Cloudflare operates a Web Application Firewall that inspects incoming web requests; engineers can deploy new detection rules without releasing new software; some rules use regular expressions; rule changes can propagate globally within seconds.</a:t>
            </a:r>
          </a:p>
          <a:p>
            <a:r>
              <a:t>RUN IT: pairs, at least one failure mode per function row; leave occurrence '?' and ask which modes warrant a control anyway.</a:t>
            </a:r>
          </a:p>
          <a:p>
            <a:r>
              <a:t>EXPECTED ANSWERS — all legitimate WITHOUT knowing the incident: a rule that consumes excessive CPU or memory; a rule that false-positives and blocks legitimate traffic; a malformed rule that breaks evaluation; a defective rule reaching every server before anyone can detect or halt it. Students do NOT need to anticipate catastrophic regex backtracking: the general failure mode is the method's product; the precise defect is hindsight's.</a:t>
            </a:r>
          </a:p>
          <a:p>
            <a:r>
              <a:t>MISCONCEPTION: a guessing game about 'the real outage.' Grade on search discipline, not prophecy.</a:t>
            </a:r>
          </a:p>
          <a:p>
            <a:r>
              <a:t>TRANSITION: let's see what actually happened — and compare it against your table.</a:t>
            </a:r>
          </a:p>
          <a:p>
            <a:endParaRPr/>
          </a:p>
          <a:p>
            <a:r>
              <a:t>CLASSROOM EXECUTION: have students WRITE DOWN their worksheet answers before you advance. Once the next slide reveals the incident, hindsight will quietly rewrite what they believe they anticipated — and the comparison question on 28 depends on having their actual predictions in front of them.</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 minutes — the reveal. Grade the class's FMEA predictions against the incident.</a:t>
            </a:r>
          </a:p>
          <a:p>
            <a:r>
              <a:t>ENGINEERING POINT: compare prediction with reality, and name the gap honestly. Most groups will have proposed a resource-exhaustion or bad-rule failure mode, a service-disruption effect, and controls such as pre-deployment resource limits or a staged rollout — without knowing anything about 2019. Nobody should be expected to have named catastrophic regex backtracking: FMEA surfaces the GENERAL failure mode; it does not predict the specific defect. In hindsight every failure looks foreseeable; in practice engineers work under incomplete information.</a:t>
            </a:r>
          </a:p>
          <a:p>
            <a:r>
              <a:t>EXPOSITION ORDER (author): the class met only the architecture on the previous slide, so establish the rest of the system briefly, then the failure — MECHANISM before measurements: some regular expressions require disproportionately more matching work as the input grows, because a backtracking engine re-tries overlapping ways to match. The 23-vs-555 bars at the bottom ILLUSTRATE that mechanism; they do not replace the explanation.</a:t>
            </a:r>
          </a:p>
          <a:p>
            <a:r>
              <a:t>TRIGGER AND AMPLIFIER (now labelled on the slide): the pathological regex is the TRIGGER — it exhausts CPU; global deployment without staged containment is the AMPLIFIER — it set the blast radius. Both are needed to explain the incident's scale, and the pairing is the CrowdStrike parallel: there the content defect was the trigger and unstaged Rapid Response Content distribution the amplifier.</a:t>
            </a:r>
          </a:p>
          <a:p>
            <a:r>
              <a:t>WHAT THE STEP COUNTS MEASURE (author): the counts are the number of candidate matching paths the engine explores before it can conclude — the work of backtracking — not merely a reflection of a longer input. And present 23-vs-555 as an ILLUSTRATION of the phenomenon, not a proof of exponential complexity: two measurements cannot establish an asymptotic growth rate.</a:t>
            </a:r>
          </a:p>
          <a:p>
            <a:r>
              <a:t>FACTS (Cloudflare post-mortem, 'Details of the Cloudflare outage on July 2, 2019'): a WAF Managed Rule targeting XSS deployed globally at 13:42 UTC — in seconds, with no staged rollout, while software releases went DOG → PIG → Canary; the sub-pattern .*(?:.*=.*) caused catastrophic backtracking (their worked numbers: 'x=x' took 23 steps; 'x=' plus twenty 'x's took 555); PCRE 'has no mechanism to protect against a runaway expression'; WAF identified 14:00, killed globally 14:07, traffic normal 14:09, re-enabled 14:52 — 27 minutes of impact. A CPU-usage protection had been accidentally removed weeks earlier.</a:t>
            </a:r>
          </a:p>
          <a:p>
            <a:r>
              <a:t>ASK (the footer's first line): which failure modes did we anticipate — and which did we miss? Typically anticipated: a defective rule, global distribution, nothing to halt it. Typically missed: the removed CPU protection, and a test suite that measured runtime rather than CPU — defenses that existed and failed, which the diagnosis exercise next can surface.</a:t>
            </a:r>
          </a:p>
          <a:p>
            <a:r>
              <a:t>DEEP STRUCTURE (the footer's second line — let students state it before you do): in both incidents, a security configuration update is distributed globally without adequate opportunities to detect and contain defective updates; and in both, a validator ran and passed while checking the wrong property — arity against the wrong contract at CrowdStrike, runtime instead of CPU at Cloudflare. An engineer could identify that characteristic prospectively in either system — which is what the previous two slides had students do.</a:t>
            </a:r>
          </a:p>
          <a:p>
            <a:r>
              <a:t>CARE: regex matching cost depends on expression, engine, AND input — do not imply all engines behave this way (re2 and Rust's engine carry runtime guarantees). Do not conflate with Cloudflare's November 2025 outage — different mechanism.</a:t>
            </a:r>
          </a:p>
          <a:p>
            <a:r>
              <a:t>TRANSITION: your turn — diagnose it with the three models.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6 minutes — pairs or small groups (5), then debrief (1). THE EXERCISE.</a:t>
            </a:r>
          </a:p>
          <a:p>
            <a:r>
              <a:t>ENGINEERING POINT: students apply the models WITHOUT being led. Each group picks ONE model, proposes an intervention the incident's evidence supports, and answers: what the model preserves, what mechanism it explains, what intervention follows, what evidence would support it, who has authority to implement it.</a:t>
            </a:r>
          </a:p>
          <a:p>
            <a:r>
              <a:t>VISIBLE TASK (author revision 261015): 'Choose ONE model' is now in the on-slide instructions — groups attempt one full analysis in the five minutes, not three shallow ones.</a:t>
            </a:r>
          </a:p>
          <a:p>
            <a:r>
              <a:t>POSSIBLE ANSWERS (Cloudflare post-mortem, July 2019): COMPONENT-LEVEL — pathological regex under a backtracking engine; reject dangerous complexity, move to an engine with runtime guarantees (Cloudflare's own remediation: re2 or Rust regex), or impose resource bounds. SWISS CHEESE — defenses existed (PR approval, CI/CD, change tickets, SOPs, alerting) and failed in sequence: the test suite measured RUNTIME, not CPU — 'no increase in test suite run time was observed' with the fatal rule; a CPU protection had been accidentally REMOVED weeks earlier; the SOP permitted a non-emergency rule to skip staged rollout. Note the contrast with slide 9: at Cloudflare a defense existed and was removed — a different finding from one never built. STAMP — a constraint like 'a WAF rule update must not consume enough resources to compromise unrelated traffic'; examine rule authors, validation, deployment controllers, monitoring, and what feedback each received.</a:t>
            </a:r>
          </a:p>
          <a:p>
            <a:r>
              <a:t>GRADING STANCE: do not reward choosing the broadest model. Reward an intervention justified by the model and the evidence, addressing a consequential failure class at acceptable cost.</a:t>
            </a:r>
          </a:p>
          <a:p>
            <a:r>
              <a:t>CLOSING QUESTION (the footer's last line): how should this incident change the FMEA for future WAF releases? Expected: new failure-mode rows (a rule whose matching cost explodes on ordinary input); a detection column that measures CPU, not wall-clock runtime; controls promoted from candidate to required — staged rollout for rules, a regex engine with runtime guarantees, a restored and protected CPU limit. The durable point: an FMEA is a living document — each incident updates the search. That is how failure changes FUTURE engineering, which is the closing slide's claim.</a:t>
            </a:r>
          </a:p>
          <a:p>
            <a:r>
              <a:t>TRANSITION: close the unit — and Act II.</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 minutes. CLOSES THE UNIT AND ACT II. No new framework on this slide.</a:t>
            </a:r>
          </a:p>
          <a:p>
            <a:r>
              <a:t>ENGINEERING POINT: engineering operates under incomplete knowledge; failures expose discrepancies between what engineers believed and what the system did. A causal explanation determines what lessons the evidence supports. Then two distinct outcomes: REFLECTION changes the engineer — recognition and judgment applied to future situations; ENGINEERING STRUCTURE changes the environment — an invariant, architectural constraint, validator, or release gate preserves the lesson for future work, including work done by agents that never saw the incident. The engineer decides which lessons deserve durable representation and which interventions the evidence justifies.</a:t>
            </a:r>
          </a:p>
          <a:p>
            <a:r>
              <a:t>ACT II CLOSE: Delegation determined what work and authority to grant. Modeling made consequential knowledge explicit. Alignment connected obligations to mechanisms that govern work. Failure-aware engineering uses observed consequences to TEST and REVISE those decisions — the loop closes.</a:t>
            </a:r>
          </a:p>
          <a:p>
            <a:r>
              <a:t>ASK (the closing question, and leave it standing): what will be different when the next engineer or agent acts?</a:t>
            </a:r>
          </a:p>
          <a:p>
            <a:r>
              <a:t>EXPECTED ANSWERS: let several stand without adjudicating — the point is that 'nothing would be different' is the only wrong answer.</a:t>
            </a:r>
          </a:p>
          <a:p>
            <a:r>
              <a:t>CARE: do not add a second aphorism beneath the question. End here.</a:t>
            </a:r>
          </a:p>
          <a:p>
            <a:r>
              <a:t>TRANSITION: none — this is the end of the unit.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25959151"/>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400">
                <a:solidFill>
                  <a:srgbClr val="555960"/>
                </a:solidFill>
              </a:defRPr>
            </a:lvl1pPr>
          </a:lstStyle>
          <a:p>
            <a:fld id="{B7EB45DA-9A0D-DC49-8E02-F30A5DDC21C3}" type="slidenum">
              <a:t>‹#›</a:t>
            </a:fld>
            <a:endParaRPr lang="en-US"/>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 name="Slide Number Placeholder 900"/>
          <p:cNvSpPr>
            <a:spLocks noGrp="1"/>
          </p:cNvSpPr>
          <p:nvPr>
            <p:ph type="sldNum" sz="quarter" idx="4"/>
          </p:nvPr>
        </p:nvSpPr>
        <p:spPr/>
        <p:txBody>
          <a:bodyPr/>
          <a:lstStyle/>
          <a:p>
            <a:fld id="{B3291E67-7172-4DCF-B35F-54404EBE6160}" type="slidenum">
              <a:rPr lang="en-US" smtClean="0"/>
              <a:t>1</a:t>
            </a:fld>
            <a:endParaRPr lang="en-US"/>
          </a:p>
        </p:txBody>
      </p:sp>
      <p:sp>
        <p:nvSpPr>
          <p:cNvPr id="901" name="Header"/>
          <p:cNvSpPr/>
          <p:nvPr/>
        </p:nvSpPr>
        <p:spPr>
          <a:xfrm>
            <a:off x="438912" y="566928"/>
            <a:ext cx="8266175" cy="11978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0">
                <a:solidFill>
                  <a:srgbClr val="000000"/>
                </a:solidFill>
              </a:rPr>
              <a:t>Software Engineering</a:t>
            </a:r>
          </a:p>
          <a:p>
            <a:pPr algn="ctr"/>
            <a:r>
              <a:rPr sz="2000" b="0" i="0">
                <a:solidFill>
                  <a:srgbClr val="000000"/>
                </a:solidFill>
              </a:rPr>
              <a:t>ECE 30861 / CSCI 45000</a:t>
            </a:r>
          </a:p>
        </p:txBody>
      </p:sp>
      <p:sp>
        <p:nvSpPr>
          <p:cNvPr id="902" name="TitleBlock"/>
          <p:cNvSpPr txBox="1"/>
          <p:nvPr/>
        </p:nvSpPr>
        <p:spPr>
          <a:xfrm>
            <a:off x="219456" y="1920240"/>
            <a:ext cx="8695944" cy="2148840"/>
          </a:xfrm>
          <a:prstGeom prst="rect">
            <a:avLst/>
          </a:prstGeom>
          <a:noFill/>
        </p:spPr>
        <p:txBody>
          <a:bodyPr wrap="square" lIns="27432" tIns="22860" rIns="27432" bIns="22860" anchor="ctr">
            <a:spAutoFit/>
          </a:bodyPr>
          <a:lstStyle/>
          <a:p>
            <a:pPr algn="ctr"/>
            <a:r>
              <a:rPr sz="4000" b="1" i="0">
                <a:solidFill>
                  <a:srgbClr val="000000"/>
                </a:solidFill>
              </a:rPr>
              <a:t>Failure-Aware Engineering</a:t>
            </a:r>
          </a:p>
          <a:p>
            <a:pPr algn="ctr">
              <a:spcBef>
                <a:spcPts val="1800"/>
              </a:spcBef>
            </a:pPr>
            <a:r>
              <a:rPr sz="2000" b="0" i="1">
                <a:solidFill>
                  <a:srgbClr val="000000"/>
                </a:solidFill>
              </a:rPr>
              <a:t>What should failure teach us to change?</a:t>
            </a:r>
          </a:p>
          <a:p>
            <a:pPr algn="ctr">
              <a:spcBef>
                <a:spcPts val="1800"/>
              </a:spcBef>
            </a:pPr>
            <a:r>
              <a:rPr sz="2000" b="0" i="0">
                <a:solidFill>
                  <a:srgbClr val="000000"/>
                </a:solidFill>
              </a:rPr>
              <a:t>Prof. James C. Davis</a:t>
            </a:r>
          </a:p>
          <a:p>
            <a:pPr algn="ctr"/>
            <a:r>
              <a:rPr sz="2000" b="0" i="0">
                <a:solidFill>
                  <a:srgbClr val="000000"/>
                </a:solidFill>
              </a:rPr>
              <a:t>Prof. Steve France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July 19, 2024</a:t>
            </a:r>
          </a:p>
        </p:txBody>
      </p:sp>
      <p:sp>
        <p:nvSpPr>
          <p:cNvPr id="900" name="Slide Number Placeholder 900"/>
          <p:cNvSpPr>
            <a:spLocks noGrp="1"/>
          </p:cNvSpPr>
          <p:nvPr>
            <p:ph type="sldNum" sz="quarter" idx="4"/>
          </p:nvPr>
        </p:nvSpPr>
        <p:spPr/>
        <p:txBody>
          <a:bodyPr/>
          <a:lstStyle/>
          <a:p>
            <a:fld id="{8CF8A65D-8523-4C39-BD83-5C787F1FA9B3}" type="slidenum">
              <a:rPr lang="en-US" smtClean="0"/>
              <a:t>2</a:t>
            </a:fld>
            <a:endParaRPr lang="en-US"/>
          </a:p>
        </p:txBody>
      </p:sp>
      <p:sp>
        <p:nvSpPr>
          <p:cNvPr id="909" name="FooterBand"/>
          <p:cNvSpPr/>
          <p:nvPr/>
        </p:nvSpPr>
        <p:spPr>
          <a:xfrm>
            <a:off x="274320" y="5513831"/>
            <a:ext cx="8595360" cy="90525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kind of event disrupts unrelated sectors at the same moment?</a:t>
            </a:r>
          </a:p>
          <a:p>
            <a:pPr algn="ctr">
              <a:spcBef>
                <a:spcPts val="300"/>
              </a:spcBef>
            </a:pPr>
            <a:r>
              <a:rPr lang="en-US" sz="2000" b="1" i="0" dirty="0">
                <a:solidFill>
                  <a:srgbClr val="FFFFFF"/>
                </a:solidFill>
              </a:rPr>
              <a:t>What’s your</a:t>
            </a:r>
            <a:r>
              <a:rPr lang="en-US" sz="2000" b="1" dirty="0">
                <a:solidFill>
                  <a:srgbClr val="FFFFFF"/>
                </a:solidFill>
              </a:rPr>
              <a:t> </a:t>
            </a:r>
            <a:r>
              <a:rPr sz="2000" b="1" i="0" dirty="0">
                <a:solidFill>
                  <a:srgbClr val="FFFFFF"/>
                </a:solidFill>
              </a:rPr>
              <a:t>hypothes</a:t>
            </a:r>
            <a:r>
              <a:rPr lang="en-US" sz="2000" b="1" i="0" dirty="0">
                <a:solidFill>
                  <a:srgbClr val="FFFFFF"/>
                </a:solidFill>
              </a:rPr>
              <a:t>is?</a:t>
            </a:r>
            <a:endParaRPr sz="2000" b="1" i="0" dirty="0">
              <a:solidFill>
                <a:srgbClr val="FFFFFF"/>
              </a:solidFill>
            </a:endParaRPr>
          </a:p>
        </p:txBody>
      </p:sp>
      <p:sp>
        <p:nvSpPr>
          <p:cNvPr id="920" name="Block"/>
          <p:cNvSpPr/>
          <p:nvPr/>
        </p:nvSpPr>
        <p:spPr>
          <a:xfrm>
            <a:off x="548640" y="114300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AIRLINES</a:t>
            </a:r>
          </a:p>
        </p:txBody>
      </p:sp>
      <p:sp>
        <p:nvSpPr>
          <p:cNvPr id="921" name="RowCaption"/>
          <p:cNvSpPr/>
          <p:nvPr/>
        </p:nvSpPr>
        <p:spPr>
          <a:xfrm>
            <a:off x="3383280" y="114300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flights grounded and thousands of cancellations worldwide</a:t>
            </a:r>
          </a:p>
        </p:txBody>
      </p:sp>
      <p:cxnSp>
        <p:nvCxnSpPr>
          <p:cNvPr id="922" name="Connector 922"/>
          <p:cNvCxnSpPr/>
          <p:nvPr/>
        </p:nvCxnSpPr>
        <p:spPr>
          <a:xfrm>
            <a:off x="1828800" y="170992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3" name="Block"/>
          <p:cNvSpPr/>
          <p:nvPr/>
        </p:nvSpPr>
        <p:spPr>
          <a:xfrm>
            <a:off x="548640" y="210312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HOSPITALS</a:t>
            </a:r>
          </a:p>
        </p:txBody>
      </p:sp>
      <p:sp>
        <p:nvSpPr>
          <p:cNvPr id="924" name="RowCaption"/>
          <p:cNvSpPr/>
          <p:nvPr/>
        </p:nvSpPr>
        <p:spPr>
          <a:xfrm>
            <a:off x="3383280" y="210312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procedures postponed; clinical systems unavailable</a:t>
            </a:r>
          </a:p>
        </p:txBody>
      </p:sp>
      <p:cxnSp>
        <p:nvCxnSpPr>
          <p:cNvPr id="925" name="Connector 925"/>
          <p:cNvCxnSpPr/>
          <p:nvPr/>
        </p:nvCxnSpPr>
        <p:spPr>
          <a:xfrm>
            <a:off x="1828800" y="267004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6" name="Block"/>
          <p:cNvSpPr/>
          <p:nvPr/>
        </p:nvSpPr>
        <p:spPr>
          <a:xfrm>
            <a:off x="548640" y="306324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FINANCIAL SERVICES</a:t>
            </a:r>
          </a:p>
        </p:txBody>
      </p:sp>
      <p:sp>
        <p:nvSpPr>
          <p:cNvPr id="927" name="RowCaption"/>
          <p:cNvSpPr/>
          <p:nvPr/>
        </p:nvSpPr>
        <p:spPr>
          <a:xfrm>
            <a:off x="3383280" y="306324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payment, trading and branch systems disrupted</a:t>
            </a:r>
          </a:p>
        </p:txBody>
      </p:sp>
      <p:cxnSp>
        <p:nvCxnSpPr>
          <p:cNvPr id="928" name="Connector 928"/>
          <p:cNvCxnSpPr/>
          <p:nvPr/>
        </p:nvCxnSpPr>
        <p:spPr>
          <a:xfrm>
            <a:off x="1828800" y="363016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9" name="Block"/>
          <p:cNvSpPr/>
          <p:nvPr/>
        </p:nvSpPr>
        <p:spPr>
          <a:xfrm>
            <a:off x="548640" y="4023360"/>
            <a:ext cx="2560320" cy="566928"/>
          </a:xfrm>
          <a:prstGeom prst="rect">
            <a:avLst/>
          </a:prstGeom>
          <a:solidFill>
            <a:srgbClr val="9A3F12"/>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SCALE</a:t>
            </a:r>
          </a:p>
        </p:txBody>
      </p:sp>
      <p:sp>
        <p:nvSpPr>
          <p:cNvPr id="930" name="RowCaption"/>
          <p:cNvSpPr/>
          <p:nvPr/>
        </p:nvSpPr>
        <p:spPr>
          <a:xfrm>
            <a:off x="3383280" y="402336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55960"/>
                </a:solidFill>
              </a:rPr>
              <a:t>~8.5 million Windows devices — under 1% of all Windows machines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A security update triggers system crashes</a:t>
            </a:r>
          </a:p>
        </p:txBody>
      </p:sp>
      <p:sp>
        <p:nvSpPr>
          <p:cNvPr id="900" name="Slide Number Placeholder 900"/>
          <p:cNvSpPr>
            <a:spLocks noGrp="1"/>
          </p:cNvSpPr>
          <p:nvPr>
            <p:ph type="sldNum" sz="quarter" idx="4"/>
          </p:nvPr>
        </p:nvSpPr>
        <p:spPr/>
        <p:txBody>
          <a:bodyPr/>
          <a:lstStyle/>
          <a:p>
            <a:fld id="{8D34505B-00B1-4572-8080-1F84ADF8E747}" type="slidenum">
              <a:rPr lang="en-US" smtClean="0"/>
              <a:t>3</a:t>
            </a:fld>
            <a:endParaRPr lang="en-US"/>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Why can security content crash an operating system?</a:t>
            </a:r>
          </a:p>
        </p:txBody>
      </p:sp>
      <p:sp>
        <p:nvSpPr>
          <p:cNvPr id="910" name="Block"/>
          <p:cNvSpPr/>
          <p:nvPr/>
        </p:nvSpPr>
        <p:spPr>
          <a:xfrm>
            <a:off x="822960" y="4297680"/>
            <a:ext cx="219456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DEFECTIVE CONTENT</a:t>
            </a:r>
          </a:p>
        </p:txBody>
      </p:sp>
      <p:cxnSp>
        <p:nvCxnSpPr>
          <p:cNvPr id="911" name="Connector 911"/>
          <p:cNvCxnSpPr/>
          <p:nvPr/>
        </p:nvCxnSpPr>
        <p:spPr>
          <a:xfrm>
            <a:off x="3017520" y="4617720"/>
            <a:ext cx="54864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2" name="Card"/>
          <p:cNvSpPr/>
          <p:nvPr/>
        </p:nvSpPr>
        <p:spPr>
          <a:xfrm>
            <a:off x="3566160" y="4297680"/>
            <a:ext cx="201168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sensor crash</a:t>
            </a:r>
          </a:p>
        </p:txBody>
      </p:sp>
      <p:cxnSp>
        <p:nvCxnSpPr>
          <p:cNvPr id="913" name="Connector 913"/>
          <p:cNvCxnSpPr/>
          <p:nvPr/>
        </p:nvCxnSpPr>
        <p:spPr>
          <a:xfrm>
            <a:off x="5577840" y="4617720"/>
            <a:ext cx="54864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4" name="Card"/>
          <p:cNvSpPr/>
          <p:nvPr/>
        </p:nvSpPr>
        <p:spPr>
          <a:xfrm>
            <a:off x="6126480" y="4297680"/>
            <a:ext cx="201168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Windows crash</a:t>
            </a:r>
          </a:p>
        </p:txBody>
      </p:sp>
      <p:sp>
        <p:nvSpPr>
          <p:cNvPr id="915" name="Label"/>
          <p:cNvSpPr txBox="1"/>
          <p:nvPr/>
        </p:nvSpPr>
        <p:spPr>
          <a:xfrm>
            <a:off x="548640" y="3886200"/>
            <a:ext cx="8046720" cy="323165"/>
          </a:xfrm>
          <a:prstGeom prst="rect">
            <a:avLst/>
          </a:prstGeom>
          <a:noFill/>
        </p:spPr>
        <p:txBody>
          <a:bodyPr wrap="square" lIns="27432" tIns="22860" rIns="27432" bIns="22860" anchor="t">
            <a:spAutoFit/>
          </a:bodyPr>
          <a:lstStyle/>
          <a:p>
            <a:pPr algn="ctr"/>
            <a:r>
              <a:rPr b="1" i="0" dirty="0">
                <a:solidFill>
                  <a:srgbClr val="5C4826"/>
                </a:solidFill>
              </a:rPr>
              <a:t>JULY 19, 2024: ONE RAPID RESPONSE CONTENT UPDATE WAS DEFECTIVE</a:t>
            </a:r>
          </a:p>
        </p:txBody>
      </p:sp>
      <p:sp>
        <p:nvSpPr>
          <p:cNvPr id="920" name="Block"/>
          <p:cNvSpPr/>
          <p:nvPr/>
        </p:nvSpPr>
        <p:spPr>
          <a:xfrm>
            <a:off x="548640" y="109728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b="1" i="0" dirty="0">
                <a:solidFill>
                  <a:srgbClr val="FFFFFF"/>
                </a:solidFill>
              </a:rPr>
              <a:t>CROWDSTRIKE</a:t>
            </a:r>
          </a:p>
        </p:txBody>
      </p:sp>
      <p:sp>
        <p:nvSpPr>
          <p:cNvPr id="921" name="RowCaption"/>
          <p:cNvSpPr/>
          <p:nvPr/>
        </p:nvSpPr>
        <p:spPr>
          <a:xfrm>
            <a:off x="3383280" y="109728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a security vendor; organizations install its Falcon product to protect their computers</a:t>
            </a:r>
          </a:p>
        </p:txBody>
      </p:sp>
      <p:sp>
        <p:nvSpPr>
          <p:cNvPr id="1000" name="Block"/>
          <p:cNvSpPr/>
          <p:nvPr/>
        </p:nvSpPr>
        <p:spPr>
          <a:xfrm>
            <a:off x="548640" y="201168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b="1" i="0" dirty="0">
                <a:solidFill>
                  <a:srgbClr val="FFFFFF"/>
                </a:solidFill>
              </a:rPr>
              <a:t>FALCON SENSOR</a:t>
            </a:r>
          </a:p>
        </p:txBody>
      </p:sp>
      <p:sp>
        <p:nvSpPr>
          <p:cNvPr id="1001" name="RowCaption"/>
          <p:cNvSpPr/>
          <p:nvPr/>
        </p:nvSpPr>
        <p:spPr>
          <a:xfrm>
            <a:off x="3383280" y="201168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software running on each Windows endpoint, with privileged (deep) system access</a:t>
            </a:r>
          </a:p>
        </p:txBody>
      </p:sp>
      <p:sp>
        <p:nvSpPr>
          <p:cNvPr id="1002" name="Block"/>
          <p:cNvSpPr/>
          <p:nvPr/>
        </p:nvSpPr>
        <p:spPr>
          <a:xfrm>
            <a:off x="548640" y="292608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b="1" i="0">
                <a:solidFill>
                  <a:srgbClr val="FFFFFF"/>
                </a:solidFill>
              </a:rPr>
              <a:t>RAPID RESPONSE CONTENT</a:t>
            </a:r>
          </a:p>
        </p:txBody>
      </p:sp>
      <p:sp>
        <p:nvSpPr>
          <p:cNvPr id="1003" name="RowCaption"/>
          <p:cNvSpPr/>
          <p:nvPr/>
        </p:nvSpPr>
        <p:spPr>
          <a:xfrm>
            <a:off x="3383280" y="292608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detection content the sensor interprets — distributed separately from sensor software</a:t>
            </a:r>
          </a:p>
        </p:txBody>
      </p:sp>
      <p:cxnSp>
        <p:nvCxnSpPr>
          <p:cNvPr id="922" name="Connector 922"/>
          <p:cNvCxnSpPr/>
          <p:nvPr/>
        </p:nvCxnSpPr>
        <p:spPr>
          <a:xfrm>
            <a:off x="1828800" y="1664208"/>
            <a:ext cx="0" cy="34747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4" name="Connector 922"/>
          <p:cNvCxnSpPr/>
          <p:nvPr/>
        </p:nvCxnSpPr>
        <p:spPr>
          <a:xfrm>
            <a:off x="1828800" y="2578608"/>
            <a:ext cx="0" cy="34747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0" grpId="0" animBg="1"/>
      <p:bldP spid="912" grpId="0" animBg="1"/>
      <p:bldP spid="914" grpId="0" animBg="1"/>
      <p:bldP spid="9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a:t>Cause: a missing input causes an out-of-bounds read</a:t>
            </a:r>
          </a:p>
        </p:txBody>
      </p:sp>
      <p:sp>
        <p:nvSpPr>
          <p:cNvPr id="900" name="Slide Number Placeholder 900"/>
          <p:cNvSpPr>
            <a:spLocks noGrp="1"/>
          </p:cNvSpPr>
          <p:nvPr>
            <p:ph type="sldNum" sz="quarter" idx="4"/>
          </p:nvPr>
        </p:nvSpPr>
        <p:spPr/>
        <p:txBody>
          <a:bodyPr/>
          <a:lstStyle/>
          <a:p>
            <a:fld id="{8CF8A65D-8523-4C39-BD83-5C787F1FA9B3}" type="slidenum">
              <a:rPr lang="en-US" smtClean="0"/>
              <a:t>4</a:t>
            </a:fld>
            <a:endParaRPr lang="en-US"/>
          </a:p>
        </p:txBody>
      </p:sp>
      <p:sp>
        <p:nvSpPr>
          <p:cNvPr id="915" name="Label"/>
          <p:cNvSpPr txBox="1"/>
          <p:nvPr/>
        </p:nvSpPr>
        <p:spPr>
          <a:xfrm>
            <a:off x="548640" y="868680"/>
            <a:ext cx="8046720" cy="457200"/>
          </a:xfrm>
          <a:prstGeom prst="rect">
            <a:avLst/>
          </a:prstGeom>
          <a:noFill/>
        </p:spPr>
        <p:txBody>
          <a:bodyPr wrap="square" lIns="27432" tIns="22860" rIns="27432" bIns="22860" anchor="t">
            <a:spAutoFit/>
          </a:bodyPr>
          <a:lstStyle/>
          <a:p>
            <a:r>
              <a:rPr sz="1200"/>
              <a:t>The template declares the fields the interpreter expects; the sensor's integration code builds the array it reads. A field is read only when its matching criterion is not a wildcard.</a:t>
            </a:r>
          </a:p>
        </p:txBody>
      </p:sp>
      <p:sp>
        <p:nvSpPr>
          <p:cNvPr id="4" name="TextBox 3">
            <a:extLst>
              <a:ext uri="{FF2B5EF4-FFF2-40B4-BE49-F238E27FC236}">
                <a16:creationId xmlns:a16="http://schemas.microsoft.com/office/drawing/2014/main" id="{32442F63-036B-2E2C-DDBD-D7DF83C64748}"/>
              </a:ext>
            </a:extLst>
          </p:cNvPr>
          <p:cNvSpPr txBox="1"/>
          <p:nvPr/>
        </p:nvSpPr>
        <p:spPr>
          <a:xfrm>
            <a:off x="3584448" y="5138928"/>
            <a:ext cx="566928" cy="566928"/>
          </a:xfrm>
          <a:prstGeom prst="rect">
            <a:avLst/>
          </a:prstGeom>
          <a:noFill/>
        </p:spPr>
        <p:txBody>
          <a:bodyPr wrap="square">
            <a:spAutoFit/>
          </a:bodyPr>
          <a:lstStyle/>
          <a:p>
            <a:r>
              <a:rPr lang="en-US" sz="2800" b="0" i="0" u="none" strike="noStrike" dirty="0">
                <a:solidFill>
                  <a:schemeClr val="tx1"/>
                </a:solidFill>
                <a:effectLst/>
                <a:latin typeface="+mn-lt"/>
              </a:rPr>
              <a:t>💀</a:t>
            </a:r>
            <a:endParaRPr lang="en-US" sz="4400" dirty="0"/>
          </a:p>
        </p:txBody>
      </p:sp>
      <p:sp>
        <p:nvSpPr>
          <p:cNvPr id="5" name="TextBox 4">
            <a:extLst>
              <a:ext uri="{FF2B5EF4-FFF2-40B4-BE49-F238E27FC236}">
                <a16:creationId xmlns:a16="http://schemas.microsoft.com/office/drawing/2014/main" id="{99E31B27-C6F6-2757-03D1-3434CDDA30CA}"/>
              </a:ext>
            </a:extLst>
          </p:cNvPr>
          <p:cNvSpPr txBox="1"/>
          <p:nvPr/>
        </p:nvSpPr>
        <p:spPr>
          <a:xfrm>
            <a:off x="566928" y="5138928"/>
            <a:ext cx="566928" cy="566928"/>
          </a:xfrm>
          <a:prstGeom prst="rect">
            <a:avLst/>
          </a:prstGeom>
          <a:noFill/>
        </p:spPr>
        <p:txBody>
          <a:bodyPr wrap="square">
            <a:spAutoFit/>
          </a:bodyPr>
          <a:lstStyle/>
          <a:p>
            <a:r>
              <a:rPr lang="en-US" sz="2800" b="0" i="0" u="none" strike="noStrike" dirty="0">
                <a:solidFill>
                  <a:schemeClr val="tx1"/>
                </a:solidFill>
                <a:effectLst/>
                <a:latin typeface="+mn-lt"/>
              </a:rPr>
              <a:t>💀</a:t>
            </a:r>
            <a:endParaRPr lang="en-US" sz="4400" dirty="0"/>
          </a:p>
        </p:txBody>
      </p:sp>
      <p:sp>
        <p:nvSpPr>
          <p:cNvPr id="901" name="Block"/>
          <p:cNvSpPr/>
          <p:nvPr/>
        </p:nvSpPr>
        <p:spPr>
          <a:xfrm>
            <a:off x="502920" y="1371600"/>
            <a:ext cx="3749039" cy="40233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t>TEMPLATE DECLARES 21 FIELDS   [0 … 20]</a:t>
            </a:r>
          </a:p>
        </p:txBody>
      </p:sp>
      <p:sp>
        <p:nvSpPr>
          <p:cNvPr id="901" name="Block"/>
          <p:cNvSpPr/>
          <p:nvPr/>
        </p:nvSpPr>
        <p:spPr>
          <a:xfrm>
            <a:off x="502920" y="1975104"/>
            <a:ext cx="3749039" cy="40233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t>INTEGRATION CODE SUPPLIES 20 INPUTS   [0 … 19]</a:t>
            </a:r>
          </a:p>
        </p:txBody>
      </p:sp>
      <p:sp>
        <p:nvSpPr>
          <p:cNvPr id="901" name="Block"/>
          <p:cNvSpPr/>
          <p:nvPr/>
        </p:nvSpPr>
        <p:spPr>
          <a:xfrm>
            <a:off x="502920" y="2578608"/>
            <a:ext cx="3749039" cy="40233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t>FOR EACH FIELD  i</a:t>
            </a:r>
          </a:p>
        </p:txBody>
      </p:sp>
      <p:sp>
        <p:nvSpPr>
          <p:cNvPr id="920" name="LevelQuestion"/>
          <p:cNvSpPr/>
          <p:nvPr/>
        </p:nvSpPr>
        <p:spPr>
          <a:xfrm>
            <a:off x="502920" y="3182112"/>
            <a:ext cx="3749039" cy="4023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t>is criterion[ i ] a wildcard?</a:t>
            </a:r>
          </a:p>
        </p:txBody>
      </p:sp>
      <p:sp>
        <p:nvSpPr>
          <p:cNvPr id="912" name="Card"/>
          <p:cNvSpPr/>
          <p:nvPr/>
        </p:nvSpPr>
        <p:spPr>
          <a:xfrm>
            <a:off x="502920" y="3986784"/>
            <a:ext cx="3749039" cy="402336"/>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t>no  →  READ inputs[ i ]</a:t>
            </a:r>
          </a:p>
        </p:txBody>
      </p:sp>
      <p:sp>
        <p:nvSpPr>
          <p:cNvPr id="901" name="Block"/>
          <p:cNvSpPr/>
          <p:nvPr/>
        </p:nvSpPr>
        <p:spPr>
          <a:xfrm>
            <a:off x="914400" y="4590288"/>
            <a:ext cx="2926080" cy="40233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solidFill>
                  <a:srgbClr val="C01B1B"/>
                </a:solidFill>
              </a:rPr>
              <a:t>at  i = 20 :  inputs[20] does not exist</a:t>
            </a:r>
          </a:p>
        </p:txBody>
      </p:sp>
      <p:sp>
        <p:nvSpPr>
          <p:cNvPr id="901" name="Block"/>
          <p:cNvSpPr/>
          <p:nvPr/>
        </p:nvSpPr>
        <p:spPr>
          <a:xfrm>
            <a:off x="1280160" y="5193792"/>
            <a:ext cx="2194560" cy="43891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300">
                <a:solidFill>
                  <a:srgbClr val="C01B1B"/>
                </a:solidFill>
              </a:rPr>
              <a:t>OUT-OF-BOUNDS READ  →  SENSOR CRASH</a:t>
            </a:r>
          </a:p>
        </p:txBody>
      </p:sp>
      <p:cxnSp>
        <p:nvCxnSpPr>
          <p:cNvPr id="902" name="Connector 901"/>
          <p:cNvCxnSpPr/>
          <p:nvPr/>
        </p:nvCxnSpPr>
        <p:spPr>
          <a:xfrm>
            <a:off x="2377439" y="1773936"/>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2" name="Connector 901"/>
          <p:cNvCxnSpPr/>
          <p:nvPr/>
        </p:nvCxnSpPr>
        <p:spPr>
          <a:xfrm>
            <a:off x="2377439" y="2377440"/>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2" name="Connector 901"/>
          <p:cNvCxnSpPr/>
          <p:nvPr/>
        </p:nvCxnSpPr>
        <p:spPr>
          <a:xfrm>
            <a:off x="2377439" y="2980944"/>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2" name="Connector 901"/>
          <p:cNvCxnSpPr/>
          <p:nvPr/>
        </p:nvCxnSpPr>
        <p:spPr>
          <a:xfrm>
            <a:off x="2377439" y="3584448"/>
            <a:ext cx="0" cy="402336"/>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2" name="Connector 901"/>
          <p:cNvCxnSpPr/>
          <p:nvPr/>
        </p:nvCxnSpPr>
        <p:spPr>
          <a:xfrm>
            <a:off x="2377439" y="4389120"/>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2" name="Connector 901"/>
          <p:cNvCxnSpPr/>
          <p:nvPr/>
        </p:nvCxnSpPr>
        <p:spPr>
          <a:xfrm>
            <a:off x="2377439" y="4992624"/>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0" name="LevelQuestion"/>
          <p:cNvSpPr/>
          <p:nvPr/>
        </p:nvSpPr>
        <p:spPr>
          <a:xfrm>
            <a:off x="4526280" y="3182112"/>
            <a:ext cx="4297680" cy="4023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200"/>
              <a:t>yes  →  match anything; field never read</a:t>
            </a:r>
          </a:p>
        </p:txBody>
      </p:sp>
      <p:sp>
        <p:nvSpPr>
          <p:cNvPr id="912" name="Card"/>
          <p:cNvSpPr/>
          <p:nvPr/>
        </p:nvSpPr>
        <p:spPr>
          <a:xfrm>
            <a:off x="4526280" y="3986784"/>
            <a:ext cx="4297680" cy="402336"/>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r>
              <a:rPr sz="1200">
                <a:solidFill>
                  <a:srgbClr val="C01B1B"/>
                </a:solidFill>
              </a:rPr>
              <a:t>MISSING CHECK:   i &lt; inputs.length ?</a:t>
            </a:r>
          </a:p>
        </p:txBody>
      </p:sp>
      <p:cxnSp>
        <p:nvCxnSpPr>
          <p:cNvPr id="911" name="Connector 911"/>
          <p:cNvCxnSpPr/>
          <p:nvPr/>
        </p:nvCxnSpPr>
        <p:spPr>
          <a:xfrm>
            <a:off x="4251959" y="3383280"/>
            <a:ext cx="27432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11" name="Connector 911"/>
          <p:cNvCxnSpPr/>
          <p:nvPr/>
        </p:nvCxnSpPr>
        <p:spPr>
          <a:xfrm>
            <a:off x="4251959" y="4187952"/>
            <a:ext cx="27432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5" name="Label"/>
          <p:cNvSpPr txBox="1"/>
          <p:nvPr/>
        </p:nvSpPr>
        <p:spPr>
          <a:xfrm>
            <a:off x="4572000" y="1371600"/>
            <a:ext cx="2011680" cy="274320"/>
          </a:xfrm>
          <a:prstGeom prst="rect">
            <a:avLst/>
          </a:prstGeom>
          <a:noFill/>
        </p:spPr>
        <p:txBody>
          <a:bodyPr wrap="square" lIns="27432" tIns="22860" rIns="27432" bIns="22860" anchor="t">
            <a:spAutoFit/>
          </a:bodyPr>
          <a:lstStyle/>
          <a:p>
            <a:r>
              <a:rPr sz="1100"/>
              <a:t>TEMPLATE  [0 … 20]</a:t>
            </a:r>
          </a:p>
        </p:txBody>
      </p:sp>
      <p:sp>
        <p:nvSpPr>
          <p:cNvPr id="915" name="Label"/>
          <p:cNvSpPr txBox="1"/>
          <p:nvPr/>
        </p:nvSpPr>
        <p:spPr>
          <a:xfrm>
            <a:off x="6720840" y="1371600"/>
            <a:ext cx="2011680" cy="274320"/>
          </a:xfrm>
          <a:prstGeom prst="rect">
            <a:avLst/>
          </a:prstGeom>
          <a:noFill/>
        </p:spPr>
        <p:txBody>
          <a:bodyPr wrap="square" lIns="27432" tIns="22860" rIns="27432" bIns="22860" anchor="t">
            <a:spAutoFit/>
          </a:bodyPr>
          <a:lstStyle/>
          <a:p>
            <a:r>
              <a:rPr sz="1100"/>
              <a:t>INPUTS  [0 … 19]</a:t>
            </a:r>
          </a:p>
        </p:txBody>
      </p:sp>
      <p:sp>
        <p:nvSpPr>
          <p:cNvPr id="915" name="Label"/>
          <p:cNvSpPr txBox="1"/>
          <p:nvPr/>
        </p:nvSpPr>
        <p:spPr>
          <a:xfrm>
            <a:off x="4572000" y="1700784"/>
            <a:ext cx="2011680" cy="932688"/>
          </a:xfrm>
          <a:prstGeom prst="rect">
            <a:avLst/>
          </a:prstGeom>
          <a:noFill/>
        </p:spPr>
        <p:txBody>
          <a:bodyPr wrap="square" lIns="27432" tIns="22860" rIns="27432" bIns="22860" anchor="t">
            <a:spAutoFit/>
          </a:bodyPr>
          <a:lstStyle/>
          <a:p>
            <a:r>
              <a:rPr sz="1100"/>
              <a:t>[18]  present</a:t>
            </a:r>
          </a:p>
          <a:p>
            <a:r>
              <a:rPr sz="1100"/>
              <a:t>[19]  present</a:t>
            </a:r>
          </a:p>
          <a:p>
            <a:r>
              <a:rPr sz="1100"/>
              <a:t>[20]  declared</a:t>
            </a:r>
          </a:p>
        </p:txBody>
      </p:sp>
      <p:sp>
        <p:nvSpPr>
          <p:cNvPr id="915" name="Label"/>
          <p:cNvSpPr txBox="1"/>
          <p:nvPr/>
        </p:nvSpPr>
        <p:spPr>
          <a:xfrm>
            <a:off x="6720840" y="1700784"/>
            <a:ext cx="2011680" cy="932688"/>
          </a:xfrm>
          <a:prstGeom prst="rect">
            <a:avLst/>
          </a:prstGeom>
          <a:noFill/>
        </p:spPr>
        <p:txBody>
          <a:bodyPr wrap="square" lIns="27432" tIns="22860" rIns="27432" bIns="22860" anchor="t">
            <a:spAutoFit/>
          </a:bodyPr>
          <a:lstStyle/>
          <a:p>
            <a:r>
              <a:rPr sz="1100">
                <a:solidFill>
                  <a:srgbClr val="C01B1B"/>
                </a:solidFill>
              </a:rPr>
              <a:t>[18]  present</a:t>
            </a:r>
          </a:p>
          <a:p>
            <a:r>
              <a:rPr sz="1100">
                <a:solidFill>
                  <a:srgbClr val="C01B1B"/>
                </a:solidFill>
              </a:rPr>
              <a:t>[19]  present</a:t>
            </a:r>
          </a:p>
          <a:p>
            <a:r>
              <a:rPr sz="1100">
                <a:solidFill>
                  <a:srgbClr val="C01B1B"/>
                </a:solidFill>
              </a:rPr>
              <a:t>[20]  —  none  —</a:t>
            </a:r>
          </a:p>
        </p:txBody>
      </p:sp>
      <p:sp>
        <p:nvSpPr>
          <p:cNvPr id="915" name="Label"/>
          <p:cNvSpPr txBox="1"/>
          <p:nvPr/>
        </p:nvSpPr>
        <p:spPr>
          <a:xfrm>
            <a:off x="502920" y="5797296"/>
            <a:ext cx="8321040" cy="475488"/>
          </a:xfrm>
          <a:prstGeom prst="rect">
            <a:avLst/>
          </a:prstGeom>
          <a:noFill/>
        </p:spPr>
        <p:txBody>
          <a:bodyPr wrap="square" lIns="27432" tIns="22860" rIns="27432" bIns="22860" anchor="t">
            <a:spAutoFit/>
          </a:bodyPr>
          <a:lstStyle/>
          <a:p>
            <a:r>
              <a:rPr sz="1000"/>
              <a:t>Illustrative control flow, not the Falcon interpreter's source. The RCA establishes the invalid access and the missing bounds check — not that it occurred in precisely this loop.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Explanation 1: A component-level failure</a:t>
            </a:r>
          </a:p>
        </p:txBody>
      </p:sp>
      <p:sp>
        <p:nvSpPr>
          <p:cNvPr id="900" name="Slide Number Placeholder 900"/>
          <p:cNvSpPr>
            <a:spLocks noGrp="1"/>
          </p:cNvSpPr>
          <p:nvPr>
            <p:ph type="sldNum" sz="quarter" idx="4"/>
          </p:nvPr>
        </p:nvSpPr>
        <p:spPr/>
        <p:txBody>
          <a:bodyPr/>
          <a:lstStyle/>
          <a:p>
            <a:fld id="{8D34505B-00B1-4572-8080-1F84ADF8E747}" type="slidenum">
              <a:rPr lang="en-US" smtClean="0"/>
              <a:t>5</a:t>
            </a:fld>
            <a:endParaRPr lang="en-US"/>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caused the component to fail, and what would repair it?</a:t>
            </a:r>
          </a:p>
        </p:txBody>
      </p:sp>
      <p:sp>
        <p:nvSpPr>
          <p:cNvPr id="910" name="Block"/>
          <p:cNvSpPr/>
          <p:nvPr/>
        </p:nvSpPr>
        <p:spPr>
          <a:xfrm>
            <a:off x="822960" y="2103120"/>
            <a:ext cx="2194560" cy="7315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INCOMPATIBLE</a:t>
            </a:r>
          </a:p>
          <a:p>
            <a:pPr algn="ctr"/>
            <a:r>
              <a:rPr sz="1000" b="1" i="0">
                <a:solidFill>
                  <a:srgbClr val="FFFFFF"/>
                </a:solidFill>
              </a:rPr>
              <a:t>CONTENT + INTERPRETER</a:t>
            </a:r>
          </a:p>
        </p:txBody>
      </p:sp>
      <p:cxnSp>
        <p:nvCxnSpPr>
          <p:cNvPr id="911" name="Connector 911"/>
          <p:cNvCxnSpPr/>
          <p:nvPr/>
        </p:nvCxnSpPr>
        <p:spPr>
          <a:xfrm>
            <a:off x="3017520" y="2468880"/>
            <a:ext cx="54864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2" name="Card"/>
          <p:cNvSpPr/>
          <p:nvPr/>
        </p:nvSpPr>
        <p:spPr>
          <a:xfrm>
            <a:off x="3566160" y="2103120"/>
            <a:ext cx="201168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unsafe access</a:t>
            </a:r>
          </a:p>
        </p:txBody>
      </p:sp>
      <p:cxnSp>
        <p:nvCxnSpPr>
          <p:cNvPr id="913" name="Connector 913"/>
          <p:cNvCxnSpPr/>
          <p:nvPr/>
        </p:nvCxnSpPr>
        <p:spPr>
          <a:xfrm>
            <a:off x="5577840" y="2468880"/>
            <a:ext cx="54864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4" name="Card"/>
          <p:cNvSpPr/>
          <p:nvPr/>
        </p:nvSpPr>
        <p:spPr>
          <a:xfrm>
            <a:off x="6126480" y="2103120"/>
            <a:ext cx="201168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Windows crash</a:t>
            </a:r>
          </a:p>
        </p:txBody>
      </p:sp>
      <p:sp>
        <p:nvSpPr>
          <p:cNvPr id="915" name="Label"/>
          <p:cNvSpPr txBox="1"/>
          <p:nvPr/>
        </p:nvSpPr>
        <p:spPr>
          <a:xfrm>
            <a:off x="548640" y="3474720"/>
            <a:ext cx="8046720" cy="457200"/>
          </a:xfrm>
          <a:prstGeom prst="rect">
            <a:avLst/>
          </a:prstGeom>
          <a:noFill/>
        </p:spPr>
        <p:txBody>
          <a:bodyPr wrap="square" lIns="27432" tIns="22860" rIns="27432" bIns="22860" anchor="t">
            <a:spAutoFit/>
          </a:bodyPr>
          <a:lstStyle/>
          <a:p>
            <a:pPr algn="ctr"/>
            <a:r>
              <a:rPr sz="2000" b="1" i="0">
                <a:solidFill>
                  <a:srgbClr val="5C4826"/>
                </a:solidFill>
              </a:rPr>
              <a:t>Model: a chain of events traced to a defect.   Intervention: repair the incompatibility.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What would you change?</a:t>
            </a:r>
          </a:p>
        </p:txBody>
      </p:sp>
      <p:sp>
        <p:nvSpPr>
          <p:cNvPr id="900" name="Slide Number Placeholder 900"/>
          <p:cNvSpPr>
            <a:spLocks noGrp="1"/>
          </p:cNvSpPr>
          <p:nvPr>
            <p:ph type="sldNum" sz="quarter" idx="4"/>
          </p:nvPr>
        </p:nvSpPr>
        <p:spPr/>
        <p:txBody>
          <a:bodyPr/>
          <a:lstStyle/>
          <a:p>
            <a:fld id="{3DC31DEB-C161-48EB-8EC4-D4D18487B0EB}" type="slidenum">
              <a:rPr lang="en-US" smtClean="0"/>
              <a:t>6</a:t>
            </a:fld>
            <a:endParaRPr lang="en-US"/>
          </a:p>
        </p:txBody>
      </p:sp>
      <p:sp>
        <p:nvSpPr>
          <p:cNvPr id="902" name="Card"/>
          <p:cNvSpPr/>
          <p:nvPr/>
        </p:nvSpPr>
        <p:spPr>
          <a:xfrm>
            <a:off x="1371600" y="1188720"/>
            <a:ext cx="6400800" cy="10515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A</a:t>
            </a:r>
          </a:p>
          <a:p>
            <a:pPr algn="ctr"/>
            <a:r>
              <a:rPr sz="2000" b="0" i="0" dirty="0">
                <a:solidFill>
                  <a:srgbClr val="555960"/>
                </a:solidFill>
              </a:rPr>
              <a:t>Fix the defective content</a:t>
            </a:r>
            <a:endParaRPr lang="en-US" sz="2000" b="0" i="0" dirty="0">
              <a:solidFill>
                <a:srgbClr val="555960"/>
              </a:solidFill>
            </a:endParaRPr>
          </a:p>
        </p:txBody>
      </p:sp>
      <p:sp>
        <p:nvSpPr>
          <p:cNvPr id="904" name="Card"/>
          <p:cNvSpPr/>
          <p:nvPr/>
        </p:nvSpPr>
        <p:spPr>
          <a:xfrm>
            <a:off x="1371600" y="2606040"/>
            <a:ext cx="6400800" cy="10515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B</a:t>
            </a:r>
          </a:p>
          <a:p>
            <a:pPr algn="ctr"/>
            <a:r>
              <a:rPr sz="2000" b="0" i="0" dirty="0">
                <a:solidFill>
                  <a:srgbClr val="555960"/>
                </a:solidFill>
              </a:rPr>
              <a:t>Repair the content-processing implementation</a:t>
            </a:r>
            <a:endParaRPr lang="en-US" sz="2000" b="0" i="0" dirty="0">
              <a:solidFill>
                <a:srgbClr val="555960"/>
              </a:solidFill>
            </a:endParaRPr>
          </a:p>
        </p:txBody>
      </p:sp>
      <p:sp>
        <p:nvSpPr>
          <p:cNvPr id="906" name="Card"/>
          <p:cNvSpPr/>
          <p:nvPr/>
        </p:nvSpPr>
        <p:spPr>
          <a:xfrm>
            <a:off x="1371600" y="4023360"/>
            <a:ext cx="6400800" cy="10515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C</a:t>
            </a:r>
          </a:p>
          <a:p>
            <a:pPr algn="ctr"/>
            <a:r>
              <a:rPr sz="2000" b="0" i="0" dirty="0">
                <a:solidFill>
                  <a:srgbClr val="555960"/>
                </a:solidFill>
              </a:rPr>
              <a:t>Improve engineering review and testing</a:t>
            </a:r>
          </a:p>
        </p:txBody>
      </p:sp>
      <p:sp>
        <p:nvSpPr>
          <p:cNvPr id="2" name="FooterBand"/>
          <p:cNvSpPr/>
          <p:nvPr/>
        </p:nvSpPr>
        <p:spPr>
          <a:xfrm>
            <a:off x="274320" y="5596128"/>
            <a:ext cx="859536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of these prevents the next failure of this kind?</a:t>
            </a:r>
            <a:endParaRPr lang="en-US" sz="2000" b="1" i="0" dirty="0">
              <a:solidFill>
                <a:srgbClr val="FFFFFF"/>
              </a:solidFill>
            </a:endParaRPr>
          </a:p>
          <a:p>
            <a:pPr algn="ctr"/>
            <a:r>
              <a:rPr sz="2000" b="1" i="0" dirty="0">
                <a:solidFill>
                  <a:srgbClr val="FFFFFF"/>
                </a:solidFill>
              </a:rPr>
              <a:t>Fixing the instance is not the same as preventing the class.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How did the update reach production?</a:t>
            </a:r>
          </a:p>
        </p:txBody>
      </p:sp>
      <p:sp>
        <p:nvSpPr>
          <p:cNvPr id="900" name="Slide Number Placeholder 900"/>
          <p:cNvSpPr>
            <a:spLocks noGrp="1"/>
          </p:cNvSpPr>
          <p:nvPr>
            <p:ph type="sldNum" sz="quarter" idx="4"/>
          </p:nvPr>
        </p:nvSpPr>
        <p:spPr/>
        <p:txBody>
          <a:bodyPr/>
          <a:lstStyle/>
          <a:p>
            <a:fld id="{CB54B3D1-5BA3-40A8-8017-74A0DF3C7182}" type="slidenum">
              <a:rPr lang="en-US" smtClean="0"/>
              <a:t>7</a:t>
            </a:fld>
            <a:endParaRPr lang="en-US"/>
          </a:p>
        </p:txBody>
      </p:sp>
      <p:sp>
        <p:nvSpPr>
          <p:cNvPr id="901" name="Block"/>
          <p:cNvSpPr/>
          <p:nvPr/>
        </p:nvSpPr>
        <p:spPr>
          <a:xfrm>
            <a:off x="731520" y="1188720"/>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NEW TEMPLATE TYPE</a:t>
            </a:r>
          </a:p>
        </p:txBody>
      </p:sp>
      <p:cxnSp>
        <p:nvCxnSpPr>
          <p:cNvPr id="902" name="Connector 901"/>
          <p:cNvCxnSpPr/>
          <p:nvPr/>
        </p:nvCxnSpPr>
        <p:spPr>
          <a:xfrm>
            <a:off x="2194560" y="1755648"/>
            <a:ext cx="0" cy="27432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3" name="Block"/>
          <p:cNvSpPr/>
          <p:nvPr/>
        </p:nvSpPr>
        <p:spPr>
          <a:xfrm>
            <a:off x="731520" y="2029968"/>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TEMPLATE TYPE TESTING</a:t>
            </a:r>
          </a:p>
        </p:txBody>
      </p:sp>
      <p:cxnSp>
        <p:nvCxnSpPr>
          <p:cNvPr id="904" name="Connector 903"/>
          <p:cNvCxnSpPr/>
          <p:nvPr/>
        </p:nvCxnSpPr>
        <p:spPr>
          <a:xfrm>
            <a:off x="2194560" y="2596896"/>
            <a:ext cx="0" cy="27432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5" name="Block"/>
          <p:cNvSpPr/>
          <p:nvPr/>
        </p:nvSpPr>
        <p:spPr>
          <a:xfrm>
            <a:off x="731520" y="2871216"/>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CONTENT VALIDATOR</a:t>
            </a:r>
          </a:p>
        </p:txBody>
      </p:sp>
      <p:cxnSp>
        <p:nvCxnSpPr>
          <p:cNvPr id="906" name="Connector 905"/>
          <p:cNvCxnSpPr>
            <a:cxnSpLocks/>
            <a:stCxn id="905" idx="2"/>
            <a:endCxn id="907" idx="0"/>
          </p:cNvCxnSpPr>
          <p:nvPr/>
        </p:nvCxnSpPr>
        <p:spPr>
          <a:xfrm>
            <a:off x="2194560" y="3438144"/>
            <a:ext cx="0" cy="73152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7" name="Block"/>
          <p:cNvSpPr/>
          <p:nvPr/>
        </p:nvSpPr>
        <p:spPr>
          <a:xfrm>
            <a:off x="731520" y="4169664"/>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TEMPLATE INSTANCE RELEASE</a:t>
            </a:r>
          </a:p>
        </p:txBody>
      </p:sp>
      <p:cxnSp>
        <p:nvCxnSpPr>
          <p:cNvPr id="908" name="Connector 907"/>
          <p:cNvCxnSpPr>
            <a:cxnSpLocks/>
            <a:stCxn id="907" idx="2"/>
          </p:cNvCxnSpPr>
          <p:nvPr/>
        </p:nvCxnSpPr>
        <p:spPr>
          <a:xfrm>
            <a:off x="2194560" y="4736592"/>
            <a:ext cx="0" cy="27432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9" name="Block"/>
          <p:cNvSpPr/>
          <p:nvPr/>
        </p:nvSpPr>
        <p:spPr>
          <a:xfrm>
            <a:off x="731520" y="5010912"/>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ALL FALCON SENSORS</a:t>
            </a:r>
          </a:p>
        </p:txBody>
      </p:sp>
      <p:sp>
        <p:nvSpPr>
          <p:cNvPr id="920" name="LevelQuestion"/>
          <p:cNvSpPr/>
          <p:nvPr/>
        </p:nvSpPr>
        <p:spPr>
          <a:xfrm>
            <a:off x="4343400" y="1188720"/>
            <a:ext cx="45262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defined 21 input fields; the invoking code supplied 20</a:t>
            </a:r>
          </a:p>
        </p:txBody>
      </p:sp>
      <p:sp>
        <p:nvSpPr>
          <p:cNvPr id="921" name="LevelQuestion"/>
          <p:cNvSpPr/>
          <p:nvPr/>
        </p:nvSpPr>
        <p:spPr>
          <a:xfrm>
            <a:off x="4343400" y="2029968"/>
            <a:ext cx="45262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dirty="0">
                <a:solidFill>
                  <a:srgbClr val="555960"/>
                </a:solidFill>
              </a:rPr>
              <a:t>passed — every test used a wildcard (‘match anything’) for field 21, so field 21 was never read</a:t>
            </a:r>
          </a:p>
        </p:txBody>
      </p:sp>
      <p:sp>
        <p:nvSpPr>
          <p:cNvPr id="922" name="LevelQuestion"/>
          <p:cNvSpPr/>
          <p:nvPr/>
        </p:nvSpPr>
        <p:spPr>
          <a:xfrm>
            <a:off x="4343400" y="2871216"/>
            <a:ext cx="45262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dirty="0">
                <a:solidFill>
                  <a:srgbClr val="555960"/>
                </a:solidFill>
              </a:rPr>
              <a:t>passed — validated against 21 fields, not the 20 provided</a:t>
            </a:r>
          </a:p>
        </p:txBody>
      </p:sp>
      <p:sp>
        <p:nvSpPr>
          <p:cNvPr id="923" name="LevelQuestion"/>
          <p:cNvSpPr/>
          <p:nvPr/>
        </p:nvSpPr>
        <p:spPr>
          <a:xfrm>
            <a:off x="4343400" y="4169664"/>
            <a:ext cx="45262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shipped to all endpoints at once; no staged rollout for content</a:t>
            </a:r>
          </a:p>
        </p:txBody>
      </p:sp>
      <p:sp>
        <p:nvSpPr>
          <p:cNvPr id="924" name="LevelQuestion"/>
          <p:cNvSpPr/>
          <p:nvPr/>
        </p:nvSpPr>
        <p:spPr>
          <a:xfrm>
            <a:off x="4343400" y="5010912"/>
            <a:ext cx="45262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the first non-wildcard 21st field forced an out-of-bounds read</a:t>
            </a:r>
          </a:p>
        </p:txBody>
      </p:sp>
      <p:sp>
        <p:nvSpPr>
          <p:cNvPr id="930" name="FooterBand"/>
          <p:cNvSpPr/>
          <p:nvPr/>
        </p:nvSpPr>
        <p:spPr>
          <a:xfrm>
            <a:off x="274320" y="5852160"/>
            <a:ext cx="8595360" cy="63538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defense should have stopped it?</a:t>
            </a:r>
            <a:endParaRPr lang="en-US" sz="2000" b="1" i="0" dirty="0">
              <a:solidFill>
                <a:srgbClr val="FFFFFF"/>
              </a:solidFill>
            </a:endParaRPr>
          </a:p>
          <a:p>
            <a:pPr algn="ctr"/>
            <a:r>
              <a:rPr sz="2000" b="1" i="0" dirty="0">
                <a:solidFill>
                  <a:srgbClr val="FFFFFF"/>
                </a:solidFill>
              </a:rPr>
              <a:t>Every stage shown is from CrowdStrike’s RCA — not a generic CI/CD pipeline.</a:t>
            </a:r>
          </a:p>
        </p:txBody>
      </p:sp>
      <p:sp>
        <p:nvSpPr>
          <p:cNvPr id="2" name="GroupLabel"/>
          <p:cNvSpPr/>
          <p:nvPr/>
        </p:nvSpPr>
        <p:spPr>
          <a:xfrm>
            <a:off x="731520" y="866331"/>
            <a:ext cx="7863840" cy="285813"/>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none" lIns="27432" tIns="22860" rIns="27432" bIns="22860" rtlCol="0" anchor="ctr"/>
          <a:lstStyle/>
          <a:p>
            <a:pPr algn="ctr"/>
            <a:r>
              <a:rPr sz="2000" b="1" i="0">
                <a:solidFill>
                  <a:srgbClr val="FFFFFF"/>
                </a:solidFill>
              </a:rPr>
              <a:t>BUILD AND VALIDATE</a:t>
            </a:r>
          </a:p>
        </p:txBody>
      </p:sp>
      <p:sp>
        <p:nvSpPr>
          <p:cNvPr id="4" name="GroupLabel"/>
          <p:cNvSpPr/>
          <p:nvPr/>
        </p:nvSpPr>
        <p:spPr>
          <a:xfrm>
            <a:off x="731520" y="3656520"/>
            <a:ext cx="7863840" cy="314515"/>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none" lIns="27432" tIns="22860" rIns="27432" bIns="22860" rtlCol="0" anchor="ctr"/>
          <a:lstStyle/>
          <a:p>
            <a:pPr algn="ctr"/>
            <a:r>
              <a:rPr sz="2000" b="1" i="0" dirty="0">
                <a:solidFill>
                  <a:srgbClr val="FFFFFF"/>
                </a:solidFill>
              </a:rPr>
              <a:t>RELEASE</a:t>
            </a:r>
          </a:p>
        </p:txBody>
      </p:sp>
      <p:cxnSp>
        <p:nvCxnSpPr>
          <p:cNvPr id="911" name="Connector 911"/>
          <p:cNvCxnSpPr/>
          <p:nvPr/>
        </p:nvCxnSpPr>
        <p:spPr>
          <a:xfrm>
            <a:off x="3657600" y="1472184"/>
            <a:ext cx="68580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5" name="Connector 911"/>
          <p:cNvCxnSpPr/>
          <p:nvPr/>
        </p:nvCxnSpPr>
        <p:spPr>
          <a:xfrm>
            <a:off x="3657600" y="2313432"/>
            <a:ext cx="68580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6" name="Connector 911"/>
          <p:cNvCxnSpPr/>
          <p:nvPr/>
        </p:nvCxnSpPr>
        <p:spPr>
          <a:xfrm>
            <a:off x="3657600" y="3154680"/>
            <a:ext cx="68580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7" name="Connector 911"/>
          <p:cNvCxnSpPr/>
          <p:nvPr/>
        </p:nvCxnSpPr>
        <p:spPr>
          <a:xfrm>
            <a:off x="3657600" y="4453127"/>
            <a:ext cx="68580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nector 911"/>
          <p:cNvCxnSpPr/>
          <p:nvPr/>
        </p:nvCxnSpPr>
        <p:spPr>
          <a:xfrm>
            <a:off x="3657600" y="5294376"/>
            <a:ext cx="685800"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Explanation 2: The Swiss cheese model</a:t>
            </a:r>
          </a:p>
        </p:txBody>
      </p:sp>
      <p:sp>
        <p:nvSpPr>
          <p:cNvPr id="900" name="Slide Number Placeholder 900"/>
          <p:cNvSpPr>
            <a:spLocks noGrp="1"/>
          </p:cNvSpPr>
          <p:nvPr>
            <p:ph type="sldNum" sz="quarter" idx="4"/>
          </p:nvPr>
        </p:nvSpPr>
        <p:spPr/>
        <p:txBody>
          <a:bodyPr/>
          <a:lstStyle/>
          <a:p>
            <a:fld id="{E3DB674E-A080-44A8-A874-38AE3C84A5E2}" type="slidenum">
              <a:rPr lang="en-US" smtClean="0"/>
              <a:t>8</a:t>
            </a:fld>
            <a:endParaRPr lang="en-US"/>
          </a:p>
        </p:txBody>
      </p:sp>
      <p:sp>
        <p:nvSpPr>
          <p:cNvPr id="901" name="Slab"/>
          <p:cNvSpPr/>
          <p:nvPr/>
        </p:nvSpPr>
        <p:spPr>
          <a:xfrm>
            <a:off x="1463040" y="1280160"/>
            <a:ext cx="1005840" cy="36576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endParaRPr/>
          </a:p>
        </p:txBody>
      </p:sp>
      <p:sp>
        <p:nvSpPr>
          <p:cNvPr id="902" name="Hole"/>
          <p:cNvSpPr/>
          <p:nvPr/>
        </p:nvSpPr>
        <p:spPr>
          <a:xfrm>
            <a:off x="1764792" y="192024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3" name="Hole"/>
          <p:cNvSpPr/>
          <p:nvPr/>
        </p:nvSpPr>
        <p:spPr>
          <a:xfrm>
            <a:off x="1764792" y="2788920"/>
            <a:ext cx="402336" cy="402336"/>
          </a:xfrm>
          <a:prstGeom prst="ellipse">
            <a:avLst/>
          </a:prstGeom>
          <a:solidFill>
            <a:srgbClr val="FFFFFF"/>
          </a:solidFill>
          <a:ln w="22225">
            <a:solidFill>
              <a:srgbClr val="B3261E"/>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4" name="Hole"/>
          <p:cNvSpPr/>
          <p:nvPr/>
        </p:nvSpPr>
        <p:spPr>
          <a:xfrm>
            <a:off x="1764792" y="393192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5" name="Slab"/>
          <p:cNvSpPr/>
          <p:nvPr/>
        </p:nvSpPr>
        <p:spPr>
          <a:xfrm>
            <a:off x="3108960" y="1280160"/>
            <a:ext cx="1005840" cy="36576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endParaRPr/>
          </a:p>
        </p:txBody>
      </p:sp>
      <p:sp>
        <p:nvSpPr>
          <p:cNvPr id="906" name="Hole"/>
          <p:cNvSpPr/>
          <p:nvPr/>
        </p:nvSpPr>
        <p:spPr>
          <a:xfrm>
            <a:off x="3410712" y="173736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7" name="Hole"/>
          <p:cNvSpPr/>
          <p:nvPr/>
        </p:nvSpPr>
        <p:spPr>
          <a:xfrm>
            <a:off x="3410712" y="2788920"/>
            <a:ext cx="402336" cy="402336"/>
          </a:xfrm>
          <a:prstGeom prst="ellipse">
            <a:avLst/>
          </a:prstGeom>
          <a:solidFill>
            <a:srgbClr val="FFFFFF"/>
          </a:solidFill>
          <a:ln w="22225">
            <a:solidFill>
              <a:srgbClr val="B3261E"/>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8" name="Hole"/>
          <p:cNvSpPr/>
          <p:nvPr/>
        </p:nvSpPr>
        <p:spPr>
          <a:xfrm>
            <a:off x="3410712" y="429768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09" name="Slab"/>
          <p:cNvSpPr/>
          <p:nvPr/>
        </p:nvSpPr>
        <p:spPr>
          <a:xfrm>
            <a:off x="4754880" y="1280160"/>
            <a:ext cx="1005840" cy="36576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endParaRPr/>
          </a:p>
        </p:txBody>
      </p:sp>
      <p:sp>
        <p:nvSpPr>
          <p:cNvPr id="910" name="Hole"/>
          <p:cNvSpPr/>
          <p:nvPr/>
        </p:nvSpPr>
        <p:spPr>
          <a:xfrm>
            <a:off x="5056632" y="178308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1" name="Hole"/>
          <p:cNvSpPr/>
          <p:nvPr/>
        </p:nvSpPr>
        <p:spPr>
          <a:xfrm>
            <a:off x="5056632" y="2788920"/>
            <a:ext cx="402336" cy="402336"/>
          </a:xfrm>
          <a:prstGeom prst="ellipse">
            <a:avLst/>
          </a:prstGeom>
          <a:solidFill>
            <a:srgbClr val="FFFFFF"/>
          </a:solidFill>
          <a:ln w="22225">
            <a:solidFill>
              <a:srgbClr val="B3261E"/>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2" name="Hole"/>
          <p:cNvSpPr/>
          <p:nvPr/>
        </p:nvSpPr>
        <p:spPr>
          <a:xfrm>
            <a:off x="5056632" y="379476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3" name="Slab"/>
          <p:cNvSpPr/>
          <p:nvPr/>
        </p:nvSpPr>
        <p:spPr>
          <a:xfrm>
            <a:off x="6400800" y="1280160"/>
            <a:ext cx="1005840" cy="36576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endParaRPr/>
          </a:p>
        </p:txBody>
      </p:sp>
      <p:sp>
        <p:nvSpPr>
          <p:cNvPr id="914" name="Hole"/>
          <p:cNvSpPr/>
          <p:nvPr/>
        </p:nvSpPr>
        <p:spPr>
          <a:xfrm>
            <a:off x="6702552" y="224028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5" name="Hole"/>
          <p:cNvSpPr/>
          <p:nvPr/>
        </p:nvSpPr>
        <p:spPr>
          <a:xfrm>
            <a:off x="6702552" y="2788920"/>
            <a:ext cx="402336" cy="402336"/>
          </a:xfrm>
          <a:prstGeom prst="ellipse">
            <a:avLst/>
          </a:prstGeom>
          <a:solidFill>
            <a:srgbClr val="FFFFFF"/>
          </a:solidFill>
          <a:ln w="22225">
            <a:solidFill>
              <a:srgbClr val="B3261E"/>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6" name="Hole"/>
          <p:cNvSpPr/>
          <p:nvPr/>
        </p:nvSpPr>
        <p:spPr>
          <a:xfrm>
            <a:off x="6702552" y="4160520"/>
            <a:ext cx="402336" cy="402336"/>
          </a:xfrm>
          <a:prstGeom prst="ellipse">
            <a:avLst/>
          </a:prstGeom>
          <a:solidFill>
            <a:srgbClr val="FFFFFF"/>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cxnSp>
        <p:nvCxnSpPr>
          <p:cNvPr id="917" name="Connector 916"/>
          <p:cNvCxnSpPr/>
          <p:nvPr/>
        </p:nvCxnSpPr>
        <p:spPr>
          <a:xfrm>
            <a:off x="548640" y="2990088"/>
            <a:ext cx="7589520" cy="0"/>
          </a:xfrm>
          <a:prstGeom prst="line">
            <a:avLst/>
          </a:prstGeom>
          <a:ln w="31750">
            <a:solidFill>
              <a:srgbClr val="B3261E"/>
            </a:solidFill>
            <a:tailEnd type="triangle"/>
          </a:ln>
        </p:spPr>
        <p:style>
          <a:lnRef idx="2">
            <a:schemeClr val="accent1"/>
          </a:lnRef>
          <a:fillRef idx="0">
            <a:schemeClr val="accent1"/>
          </a:fillRef>
          <a:effectRef idx="1">
            <a:schemeClr val="accent1"/>
          </a:effectRef>
          <a:fontRef idx="minor">
            <a:schemeClr val="tx1"/>
          </a:fontRef>
        </p:style>
      </p:cxnSp>
      <p:sp>
        <p:nvSpPr>
          <p:cNvPr id="918" name="Label"/>
          <p:cNvSpPr txBox="1"/>
          <p:nvPr/>
        </p:nvSpPr>
        <p:spPr>
          <a:xfrm>
            <a:off x="548640" y="5074920"/>
            <a:ext cx="8046720" cy="640080"/>
          </a:xfrm>
          <a:prstGeom prst="rect">
            <a:avLst/>
          </a:prstGeom>
          <a:noFill/>
        </p:spPr>
        <p:txBody>
          <a:bodyPr wrap="square" lIns="27432" tIns="22860" rIns="27432" bIns="22860" anchor="t">
            <a:spAutoFit/>
          </a:bodyPr>
          <a:lstStyle/>
          <a:p>
            <a:pPr algn="ctr"/>
            <a:r>
              <a:rPr sz="1400" b="0" i="0">
                <a:solidFill>
                  <a:srgbClr val="5C4826"/>
                </a:solidFill>
              </a:rPr>
              <a:t>Reason’s claim: every defensive layer can contain weaknesses —</a:t>
            </a:r>
          </a:p>
          <a:p>
            <a:pPr algn="ctr"/>
            <a:r>
              <a:rPr sz="1400" b="0" i="0">
                <a:solidFill>
                  <a:srgbClr val="5C4826"/>
                </a:solidFill>
              </a:rPr>
              <a:t>a failure escapes only when the weaknesses ALIGN.</a:t>
            </a:r>
          </a:p>
        </p:txBody>
      </p:sp>
      <p:sp>
        <p:nvSpPr>
          <p:cNvPr id="930" name="Label"/>
          <p:cNvSpPr txBox="1"/>
          <p:nvPr/>
        </p:nvSpPr>
        <p:spPr>
          <a:xfrm>
            <a:off x="1234440" y="896112"/>
            <a:ext cx="1463040" cy="320040"/>
          </a:xfrm>
          <a:prstGeom prst="rect">
            <a:avLst/>
          </a:prstGeom>
          <a:noFill/>
        </p:spPr>
        <p:txBody>
          <a:bodyPr wrap="square" lIns="27432" tIns="22860" rIns="27432" bIns="22860" anchor="t">
            <a:spAutoFit/>
          </a:bodyPr>
          <a:lstStyle/>
          <a:p>
            <a:pPr algn="ctr"/>
            <a:r>
              <a:rPr sz="2000" b="1" i="0">
                <a:solidFill>
                  <a:srgbClr val="8E6F3E"/>
                </a:solidFill>
              </a:rPr>
              <a:t>VALIDATION</a:t>
            </a:r>
          </a:p>
        </p:txBody>
      </p:sp>
      <p:sp>
        <p:nvSpPr>
          <p:cNvPr id="931" name="Label"/>
          <p:cNvSpPr txBox="1"/>
          <p:nvPr/>
        </p:nvSpPr>
        <p:spPr>
          <a:xfrm>
            <a:off x="2880360" y="896112"/>
            <a:ext cx="1463040" cy="320040"/>
          </a:xfrm>
          <a:prstGeom prst="rect">
            <a:avLst/>
          </a:prstGeom>
          <a:noFill/>
        </p:spPr>
        <p:txBody>
          <a:bodyPr wrap="square" lIns="27432" tIns="22860" rIns="27432" bIns="22860" anchor="t">
            <a:spAutoFit/>
          </a:bodyPr>
          <a:lstStyle/>
          <a:p>
            <a:pPr algn="ctr"/>
            <a:r>
              <a:rPr sz="2000" b="1" i="0">
                <a:solidFill>
                  <a:srgbClr val="8E6F3E"/>
                </a:solidFill>
              </a:rPr>
              <a:t>TESTING</a:t>
            </a:r>
          </a:p>
        </p:txBody>
      </p:sp>
      <p:sp>
        <p:nvSpPr>
          <p:cNvPr id="932" name="Label"/>
          <p:cNvSpPr txBox="1"/>
          <p:nvPr/>
        </p:nvSpPr>
        <p:spPr>
          <a:xfrm>
            <a:off x="4526280" y="896112"/>
            <a:ext cx="1463040" cy="320040"/>
          </a:xfrm>
          <a:prstGeom prst="rect">
            <a:avLst/>
          </a:prstGeom>
          <a:noFill/>
        </p:spPr>
        <p:txBody>
          <a:bodyPr wrap="square" lIns="27432" tIns="22860" rIns="27432" bIns="22860" anchor="t">
            <a:spAutoFit/>
          </a:bodyPr>
          <a:lstStyle/>
          <a:p>
            <a:pPr algn="ctr"/>
            <a:r>
              <a:rPr sz="2000" b="1" i="0">
                <a:solidFill>
                  <a:srgbClr val="8E6F3E"/>
                </a:solidFill>
              </a:rPr>
              <a:t>RELEASE</a:t>
            </a:r>
          </a:p>
        </p:txBody>
      </p:sp>
      <p:sp>
        <p:nvSpPr>
          <p:cNvPr id="933" name="Label"/>
          <p:cNvSpPr txBox="1"/>
          <p:nvPr/>
        </p:nvSpPr>
        <p:spPr>
          <a:xfrm>
            <a:off x="6035040" y="896112"/>
            <a:ext cx="1783080" cy="320040"/>
          </a:xfrm>
          <a:prstGeom prst="rect">
            <a:avLst/>
          </a:prstGeom>
          <a:noFill/>
        </p:spPr>
        <p:txBody>
          <a:bodyPr wrap="square" lIns="27432" tIns="22860" rIns="27432" bIns="22860" anchor="t">
            <a:spAutoFit/>
          </a:bodyPr>
          <a:lstStyle/>
          <a:p>
            <a:pPr algn="ctr"/>
            <a:r>
              <a:rPr sz="2000" b="1" i="0">
                <a:solidFill>
                  <a:srgbClr val="8E6F3E"/>
                </a:solidFill>
              </a:rPr>
              <a:t>DEPLOYMENT</a:t>
            </a:r>
          </a:p>
        </p:txBody>
      </p:sp>
      <p:sp>
        <p:nvSpPr>
          <p:cNvPr id="1000"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Why did the defenses fail to stop the defect?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The investigation identifies weaknesses</a:t>
            </a:r>
          </a:p>
        </p:txBody>
      </p:sp>
      <p:sp>
        <p:nvSpPr>
          <p:cNvPr id="900" name="Slide Number Placeholder 900"/>
          <p:cNvSpPr>
            <a:spLocks noGrp="1"/>
          </p:cNvSpPr>
          <p:nvPr>
            <p:ph type="sldNum" sz="quarter" idx="4"/>
          </p:nvPr>
        </p:nvSpPr>
        <p:spPr/>
        <p:txBody>
          <a:bodyPr/>
          <a:lstStyle/>
          <a:p>
            <a:fld id="{8CF8A65D-8523-4C39-BD83-5C787F1FA9B3}" type="slidenum">
              <a:rPr lang="en-US" smtClean="0"/>
              <a:t>9</a:t>
            </a:fld>
            <a:endParaRPr lang="en-US"/>
          </a:p>
        </p:txBody>
      </p:sp>
      <p:sp>
        <p:nvSpPr>
          <p:cNvPr id="909" name="FooterBand"/>
          <p:cNvSpPr/>
          <p:nvPr/>
        </p:nvSpPr>
        <p:spPr>
          <a:xfrm>
            <a:off x="274320" y="5513831"/>
            <a:ext cx="8595360" cy="90525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Two defenses missing · one coverage gap · one ran against the wrong contract</a:t>
            </a:r>
          </a:p>
          <a:p>
            <a:pPr algn="ctr">
              <a:spcBef>
                <a:spcPts val="300"/>
              </a:spcBef>
            </a:pPr>
            <a:r>
              <a:rPr sz="2000" b="1" i="0" dirty="0">
                <a:solidFill>
                  <a:srgbClr val="FFFFFF"/>
                </a:solidFill>
              </a:rPr>
              <a:t>Source: CrowdStrike, External Technical Root Cause Analysis, 6 Aug 2024</a:t>
            </a:r>
          </a:p>
        </p:txBody>
      </p:sp>
      <p:sp>
        <p:nvSpPr>
          <p:cNvPr id="920" name="Block"/>
          <p:cNvSpPr/>
          <p:nvPr/>
        </p:nvSpPr>
        <p:spPr>
          <a:xfrm>
            <a:off x="548640" y="114300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COMPILE-TIME VALIDATION</a:t>
            </a:r>
          </a:p>
        </p:txBody>
      </p:sp>
      <p:sp>
        <p:nvSpPr>
          <p:cNvPr id="921" name="RowCaption"/>
          <p:cNvSpPr/>
          <p:nvPr/>
        </p:nvSpPr>
        <p:spPr>
          <a:xfrm>
            <a:off x="3383280" y="114300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ABSENT — the Template Type’s field count was never validated</a:t>
            </a:r>
          </a:p>
        </p:txBody>
      </p:sp>
      <p:cxnSp>
        <p:nvCxnSpPr>
          <p:cNvPr id="922" name="Connector 922"/>
          <p:cNvCxnSpPr/>
          <p:nvPr/>
        </p:nvCxnSpPr>
        <p:spPr>
          <a:xfrm>
            <a:off x="1828800" y="170992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3" name="Block"/>
          <p:cNvSpPr/>
          <p:nvPr/>
        </p:nvSpPr>
        <p:spPr>
          <a:xfrm>
            <a:off x="548640" y="210312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RUNTIME BOUNDS CHECK</a:t>
            </a:r>
          </a:p>
        </p:txBody>
      </p:sp>
      <p:sp>
        <p:nvSpPr>
          <p:cNvPr id="924" name="RowCaption"/>
          <p:cNvSpPr/>
          <p:nvPr/>
        </p:nvSpPr>
        <p:spPr>
          <a:xfrm>
            <a:off x="3383280" y="210312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ABSENT — no array-bounds check on Content Interpreter input</a:t>
            </a:r>
          </a:p>
        </p:txBody>
      </p:sp>
      <p:cxnSp>
        <p:nvCxnSpPr>
          <p:cNvPr id="925" name="Connector 925"/>
          <p:cNvCxnSpPr/>
          <p:nvPr/>
        </p:nvCxnSpPr>
        <p:spPr>
          <a:xfrm>
            <a:off x="1828800" y="267004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6" name="Block"/>
          <p:cNvSpPr/>
          <p:nvPr/>
        </p:nvSpPr>
        <p:spPr>
          <a:xfrm>
            <a:off x="548640" y="306324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CONTENT VALIDATOR</a:t>
            </a:r>
          </a:p>
        </p:txBody>
      </p:sp>
      <p:sp>
        <p:nvSpPr>
          <p:cNvPr id="927" name="RowCaption"/>
          <p:cNvSpPr/>
          <p:nvPr/>
        </p:nvSpPr>
        <p:spPr>
          <a:xfrm>
            <a:off x="3383280" y="306324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RAN, WRONG CONTRACT — checked 21 fields; the code supplied 20</a:t>
            </a:r>
          </a:p>
        </p:txBody>
      </p:sp>
      <p:cxnSp>
        <p:nvCxnSpPr>
          <p:cNvPr id="928" name="Connector 928"/>
          <p:cNvCxnSpPr/>
          <p:nvPr/>
        </p:nvCxnSpPr>
        <p:spPr>
          <a:xfrm>
            <a:off x="1828800" y="363016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9" name="Block"/>
          <p:cNvSpPr/>
          <p:nvPr/>
        </p:nvSpPr>
        <p:spPr>
          <a:xfrm>
            <a:off x="548640" y="402336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TEMPLATE TESTING</a:t>
            </a:r>
          </a:p>
        </p:txBody>
      </p:sp>
      <p:sp>
        <p:nvSpPr>
          <p:cNvPr id="930" name="RowCaption"/>
          <p:cNvSpPr/>
          <p:nvPr/>
        </p:nvSpPr>
        <p:spPr>
          <a:xfrm>
            <a:off x="3383280" y="402336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55960"/>
                </a:solidFill>
              </a:rPr>
              <a:t>GAP — no test used a non-wildcard criterion for field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What should change?</a:t>
            </a:r>
          </a:p>
        </p:txBody>
      </p:sp>
      <p:sp>
        <p:nvSpPr>
          <p:cNvPr id="900" name="Slide Number Placeholder 900"/>
          <p:cNvSpPr>
            <a:spLocks noGrp="1"/>
          </p:cNvSpPr>
          <p:nvPr>
            <p:ph type="sldNum" sz="quarter" idx="4"/>
          </p:nvPr>
        </p:nvSpPr>
        <p:spPr/>
        <p:txBody>
          <a:bodyPr/>
          <a:lstStyle/>
          <a:p>
            <a:fld id="{8CF8A65D-8523-4C39-BD83-5C787F1FA9B3}" type="slidenum">
              <a:rPr lang="en-US" smtClean="0"/>
              <a:t>10</a:t>
            </a:fld>
            <a:endParaRPr lang="en-US"/>
          </a:p>
        </p:txBody>
      </p:sp>
      <p:sp>
        <p:nvSpPr>
          <p:cNvPr id="909" name="FooterBand"/>
          <p:cNvSpPr/>
          <p:nvPr/>
        </p:nvSpPr>
        <p:spPr>
          <a:xfrm>
            <a:off x="274320" y="5513831"/>
            <a:ext cx="8595360" cy="90525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intervention addresses which failure class?</a:t>
            </a:r>
          </a:p>
          <a:p>
            <a:pPr algn="ctr">
              <a:spcBef>
                <a:spcPts val="300"/>
              </a:spcBef>
            </a:pPr>
            <a:r>
              <a:rPr sz="2000" b="1" i="0" dirty="0">
                <a:solidFill>
                  <a:srgbClr val="FFFFFF"/>
                </a:solidFill>
              </a:rPr>
              <a:t>Containment acts before the blast radius is set; recovery acts after.</a:t>
            </a:r>
          </a:p>
        </p:txBody>
      </p:sp>
      <p:sp>
        <p:nvSpPr>
          <p:cNvPr id="920" name="Block"/>
          <p:cNvSpPr/>
          <p:nvPr/>
        </p:nvSpPr>
        <p:spPr>
          <a:xfrm>
            <a:off x="548640" y="114300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PREVENT</a:t>
            </a:r>
          </a:p>
          <a:p>
            <a:pPr algn="ctr"/>
            <a:r>
              <a:rPr sz="900" b="1" i="0">
                <a:solidFill>
                  <a:srgbClr val="FFFFFF"/>
                </a:solidFill>
              </a:rPr>
              <a:t>acts at the defect</a:t>
            </a:r>
          </a:p>
        </p:txBody>
      </p:sp>
      <p:sp>
        <p:nvSpPr>
          <p:cNvPr id="921" name="RowCaption"/>
          <p:cNvSpPr/>
          <p:nvPr/>
        </p:nvSpPr>
        <p:spPr>
          <a:xfrm>
            <a:off x="3383280" y="114300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make invalid content unrepresentable — or reject it at the boundary</a:t>
            </a:r>
          </a:p>
        </p:txBody>
      </p:sp>
      <p:cxnSp>
        <p:nvCxnSpPr>
          <p:cNvPr id="922" name="Connector 922"/>
          <p:cNvCxnSpPr/>
          <p:nvPr/>
        </p:nvCxnSpPr>
        <p:spPr>
          <a:xfrm>
            <a:off x="1828800" y="170992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3" name="Block"/>
          <p:cNvSpPr/>
          <p:nvPr/>
        </p:nvSpPr>
        <p:spPr>
          <a:xfrm>
            <a:off x="548640" y="210312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DETECT</a:t>
            </a:r>
          </a:p>
          <a:p>
            <a:pPr algn="ctr"/>
            <a:r>
              <a:rPr sz="900" b="1" i="0">
                <a:solidFill>
                  <a:srgbClr val="FFFFFF"/>
                </a:solidFill>
              </a:rPr>
              <a:t>acts before release</a:t>
            </a:r>
          </a:p>
        </p:txBody>
      </p:sp>
      <p:sp>
        <p:nvSpPr>
          <p:cNvPr id="924" name="RowCaption"/>
          <p:cNvSpPr/>
          <p:nvPr/>
        </p:nvSpPr>
        <p:spPr>
          <a:xfrm>
            <a:off x="3383280" y="210312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test the content against its interpreter before release</a:t>
            </a:r>
          </a:p>
        </p:txBody>
      </p:sp>
      <p:cxnSp>
        <p:nvCxnSpPr>
          <p:cNvPr id="925" name="Connector 925"/>
          <p:cNvCxnSpPr/>
          <p:nvPr/>
        </p:nvCxnSpPr>
        <p:spPr>
          <a:xfrm>
            <a:off x="1828800" y="267004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6" name="Block"/>
          <p:cNvSpPr/>
          <p:nvPr/>
        </p:nvSpPr>
        <p:spPr>
          <a:xfrm>
            <a:off x="548640" y="306324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CONTAIN</a:t>
            </a:r>
          </a:p>
          <a:p>
            <a:pPr algn="ctr"/>
            <a:r>
              <a:rPr sz="900" b="1" i="0" dirty="0">
                <a:solidFill>
                  <a:srgbClr val="FFFFFF"/>
                </a:solidFill>
              </a:rPr>
              <a:t>acts during propagation</a:t>
            </a:r>
          </a:p>
        </p:txBody>
      </p:sp>
      <p:sp>
        <p:nvSpPr>
          <p:cNvPr id="927" name="RowCaption"/>
          <p:cNvSpPr/>
          <p:nvPr/>
        </p:nvSpPr>
        <p:spPr>
          <a:xfrm>
            <a:off x="3383280" y="306324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limit how many endpoints a defective update can reach</a:t>
            </a:r>
          </a:p>
        </p:txBody>
      </p:sp>
      <p:cxnSp>
        <p:nvCxnSpPr>
          <p:cNvPr id="928" name="Connector 928"/>
          <p:cNvCxnSpPr/>
          <p:nvPr/>
        </p:nvCxnSpPr>
        <p:spPr>
          <a:xfrm>
            <a:off x="1828800" y="363016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9" name="Block"/>
          <p:cNvSpPr/>
          <p:nvPr/>
        </p:nvSpPr>
        <p:spPr>
          <a:xfrm>
            <a:off x="548640" y="402336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RECOVER</a:t>
            </a:r>
          </a:p>
          <a:p>
            <a:pPr algn="ctr"/>
            <a:r>
              <a:rPr sz="900" b="1" i="0">
                <a:solidFill>
                  <a:srgbClr val="FFFFFF"/>
                </a:solidFill>
              </a:rPr>
              <a:t>acts after disruption</a:t>
            </a:r>
          </a:p>
        </p:txBody>
      </p:sp>
      <p:sp>
        <p:nvSpPr>
          <p:cNvPr id="930" name="RowCaption"/>
          <p:cNvSpPr/>
          <p:nvPr/>
        </p:nvSpPr>
        <p:spPr>
          <a:xfrm>
            <a:off x="3383280" y="402336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55960"/>
                </a:solidFill>
              </a:rPr>
              <a:t>restore affected machines and services after a failure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i="1" dirty="0">
                <a:solidFill>
                  <a:srgbClr val="000000"/>
                </a:solidFill>
              </a:rPr>
              <a:t>What does the evidence establish?</a:t>
            </a:r>
          </a:p>
        </p:txBody>
      </p:sp>
      <p:sp>
        <p:nvSpPr>
          <p:cNvPr id="900" name="Slide Number Placeholder 900"/>
          <p:cNvSpPr>
            <a:spLocks noGrp="1"/>
          </p:cNvSpPr>
          <p:nvPr>
            <p:ph type="sldNum" sz="quarter" idx="4"/>
          </p:nvPr>
        </p:nvSpPr>
        <p:spPr/>
        <p:txBody>
          <a:bodyPr/>
          <a:lstStyle/>
          <a:p>
            <a:fld id="{54DE72B0-FFEB-4C83-B4BD-F25961BEDFCA}" type="slidenum">
              <a:rPr lang="en-US" smtClean="0"/>
              <a:t>11</a:t>
            </a:fld>
            <a:endParaRPr lang="en-US"/>
          </a:p>
        </p:txBody>
      </p:sp>
      <p:sp>
        <p:nvSpPr>
          <p:cNvPr id="903" name="Card"/>
          <p:cNvSpPr/>
          <p:nvPr/>
        </p:nvSpPr>
        <p:spPr>
          <a:xfrm>
            <a:off x="4023360" y="146304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detects this observed failure, if it recurs this way</a:t>
            </a:r>
          </a:p>
        </p:txBody>
      </p:sp>
      <p:sp>
        <p:nvSpPr>
          <p:cNvPr id="907" name="Card"/>
          <p:cNvSpPr/>
          <p:nvPr/>
        </p:nvSpPr>
        <p:spPr>
          <a:xfrm>
            <a:off x="4023360" y="242316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constrains a whole class of invalid inputs</a:t>
            </a:r>
          </a:p>
        </p:txBody>
      </p:sp>
      <p:sp>
        <p:nvSpPr>
          <p:cNvPr id="909" name="Block"/>
          <p:cNvSpPr/>
          <p:nvPr/>
        </p:nvSpPr>
        <p:spPr>
          <a:xfrm>
            <a:off x="548640" y="146304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Regression test</a:t>
            </a:r>
            <a:endParaRPr lang="en-US" sz="2000" b="1" i="0" dirty="0">
              <a:solidFill>
                <a:srgbClr val="FFFFFF"/>
              </a:solidFill>
            </a:endParaRPr>
          </a:p>
        </p:txBody>
      </p:sp>
      <p:sp>
        <p:nvSpPr>
          <p:cNvPr id="910" name="Block"/>
          <p:cNvSpPr/>
          <p:nvPr/>
        </p:nvSpPr>
        <p:spPr>
          <a:xfrm>
            <a:off x="548640" y="242316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General invariant</a:t>
            </a:r>
            <a:endParaRPr lang="en-US" sz="2000" b="1" i="0" dirty="0">
              <a:solidFill>
                <a:srgbClr val="FFFFFF"/>
              </a:solidFill>
            </a:endParaRPr>
          </a:p>
        </p:txBody>
      </p:sp>
      <p:sp>
        <p:nvSpPr>
          <p:cNvPr id="911" name="Block"/>
          <p:cNvSpPr/>
          <p:nvPr/>
        </p:nvSpPr>
        <p:spPr>
          <a:xfrm>
            <a:off x="548640" y="338328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Deployment containment</a:t>
            </a:r>
          </a:p>
        </p:txBody>
      </p:sp>
      <p:sp>
        <p:nvSpPr>
          <p:cNvPr id="913" name="FooterBand"/>
          <p:cNvSpPr/>
          <p:nvPr/>
        </p:nvSpPr>
        <p:spPr>
          <a:xfrm>
            <a:off x="274320" y="5128591"/>
            <a:ext cx="8595360" cy="15928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chemeClr val="bg1"/>
                </a:solidFill>
              </a:rPr>
              <a:t>What uncertainty remains after each intervention?</a:t>
            </a:r>
          </a:p>
          <a:p>
            <a:pPr algn="ctr"/>
            <a:r>
              <a:rPr lang="en-US" sz="2000" b="1" i="0" dirty="0">
                <a:solidFill>
                  <a:schemeClr val="bg1"/>
                </a:solidFill>
              </a:rPr>
              <a:t>A regression test is not weak — its adequacy depends on</a:t>
            </a:r>
          </a:p>
          <a:p>
            <a:pPr algn="ctr"/>
            <a:r>
              <a:rPr lang="en-US" sz="2000" b="1" i="0" dirty="0">
                <a:solidFill>
                  <a:schemeClr val="bg1"/>
                </a:solidFill>
              </a:rPr>
              <a:t>the property and the failure class.</a:t>
            </a:r>
          </a:p>
        </p:txBody>
      </p:sp>
      <p:sp>
        <p:nvSpPr>
          <p:cNvPr id="2" name="Card"/>
          <p:cNvSpPr/>
          <p:nvPr/>
        </p:nvSpPr>
        <p:spPr>
          <a:xfrm>
            <a:off x="4023360" y="338328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0" i="1" dirty="0">
                <a:solidFill>
                  <a:srgbClr val="5C4826"/>
                </a:solidFill>
              </a:rPr>
              <a:t>limits the consequences of failures that escape</a:t>
            </a:r>
          </a:p>
        </p:txBody>
      </p:sp>
      <p:sp>
        <p:nvSpPr>
          <p:cNvPr id="5" name="ColumnHeading"/>
          <p:cNvSpPr/>
          <p:nvPr/>
        </p:nvSpPr>
        <p:spPr>
          <a:xfrm>
            <a:off x="548640" y="1042415"/>
            <a:ext cx="329184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INTERVENTION</a:t>
            </a:r>
            <a:endParaRPr sz="2800" b="1" i="0" dirty="0">
              <a:solidFill>
                <a:schemeClr val="bg1"/>
              </a:solidFill>
            </a:endParaRPr>
          </a:p>
        </p:txBody>
      </p:sp>
      <p:sp>
        <p:nvSpPr>
          <p:cNvPr id="6" name="ColumnHeading"/>
          <p:cNvSpPr/>
          <p:nvPr/>
        </p:nvSpPr>
        <p:spPr>
          <a:xfrm>
            <a:off x="4023360" y="1042415"/>
            <a:ext cx="45720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WHAT THE EVIDENCE ESTABLISHES</a:t>
            </a:r>
            <a:endParaRPr sz="2800" b="1" i="0"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One defective update. Many sectors.</a:t>
            </a:r>
          </a:p>
        </p:txBody>
      </p:sp>
      <p:sp>
        <p:nvSpPr>
          <p:cNvPr id="900" name="Slide Number Placeholder 900"/>
          <p:cNvSpPr>
            <a:spLocks noGrp="1"/>
          </p:cNvSpPr>
          <p:nvPr>
            <p:ph type="sldNum" sz="quarter" idx="4"/>
          </p:nvPr>
        </p:nvSpPr>
        <p:spPr/>
        <p:txBody>
          <a:bodyPr/>
          <a:lstStyle/>
          <a:p>
            <a:fld id="{3DC31DEB-C161-48EB-8EC4-D4D18487B0EB}" type="slidenum">
              <a:rPr lang="en-US" smtClean="0"/>
              <a:t>12</a:t>
            </a:fld>
            <a:endParaRPr lang="en-US"/>
          </a:p>
        </p:txBody>
      </p:sp>
      <p:sp>
        <p:nvSpPr>
          <p:cNvPr id="901" name="Block"/>
          <p:cNvSpPr/>
          <p:nvPr/>
        </p:nvSpPr>
        <p:spPr>
          <a:xfrm>
            <a:off x="640080" y="2743200"/>
            <a:ext cx="2377440" cy="822960"/>
          </a:xfrm>
          <a:prstGeom prst="rect">
            <a:avLst/>
          </a:prstGeom>
          <a:solidFill>
            <a:srgbClr val="9A3F12"/>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200" b="1" i="0">
                <a:solidFill>
                  <a:srgbClr val="FFFFFF"/>
                </a:solidFill>
              </a:rPr>
              <a:t>ONE DEFECTIVE</a:t>
            </a:r>
          </a:p>
          <a:p>
            <a:pPr algn="ctr"/>
            <a:r>
              <a:rPr sz="2200" b="1" i="0">
                <a:solidFill>
                  <a:srgbClr val="FFFFFF"/>
                </a:solidFill>
              </a:rPr>
              <a:t>CONTENT UPDATE</a:t>
            </a:r>
          </a:p>
        </p:txBody>
      </p:sp>
      <p:sp>
        <p:nvSpPr>
          <p:cNvPr id="902" name="Card"/>
          <p:cNvSpPr/>
          <p:nvPr/>
        </p:nvSpPr>
        <p:spPr>
          <a:xfrm>
            <a:off x="4876800" y="960120"/>
            <a:ext cx="3764280" cy="9144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AIRLINE</a:t>
            </a:r>
          </a:p>
          <a:p>
            <a:pPr algn="ctr"/>
            <a:r>
              <a:rPr sz="2000" b="0" i="0" dirty="0">
                <a:solidFill>
                  <a:srgbClr val="555960"/>
                </a:solidFill>
              </a:rPr>
              <a:t>flights grounded</a:t>
            </a:r>
            <a:endParaRPr lang="en-US" sz="2000" b="0" i="0" dirty="0">
              <a:solidFill>
                <a:srgbClr val="555960"/>
              </a:solidFill>
            </a:endParaRPr>
          </a:p>
        </p:txBody>
      </p:sp>
      <p:sp>
        <p:nvSpPr>
          <p:cNvPr id="904" name="Card"/>
          <p:cNvSpPr/>
          <p:nvPr/>
        </p:nvSpPr>
        <p:spPr>
          <a:xfrm>
            <a:off x="4876800" y="2078037"/>
            <a:ext cx="3764280" cy="9144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HOSPITAL</a:t>
            </a:r>
          </a:p>
          <a:p>
            <a:pPr algn="ctr"/>
            <a:r>
              <a:rPr sz="2000" b="0" i="0" dirty="0">
                <a:solidFill>
                  <a:srgbClr val="555960"/>
                </a:solidFill>
              </a:rPr>
              <a:t>clinical systems unavailable</a:t>
            </a:r>
            <a:endParaRPr lang="en-US" sz="2000" b="0" i="0" dirty="0">
              <a:solidFill>
                <a:srgbClr val="555960"/>
              </a:solidFill>
            </a:endParaRPr>
          </a:p>
        </p:txBody>
      </p:sp>
      <p:sp>
        <p:nvSpPr>
          <p:cNvPr id="906" name="Card"/>
          <p:cNvSpPr/>
          <p:nvPr/>
        </p:nvSpPr>
        <p:spPr>
          <a:xfrm>
            <a:off x="4876800" y="3201670"/>
            <a:ext cx="3764280" cy="9144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5C4826"/>
                </a:solidFill>
              </a:rPr>
              <a:t>BANK</a:t>
            </a:r>
          </a:p>
          <a:p>
            <a:pPr algn="ctr"/>
            <a:r>
              <a:rPr sz="2000" b="0" i="0" dirty="0">
                <a:solidFill>
                  <a:srgbClr val="555960"/>
                </a:solidFill>
              </a:rPr>
              <a:t>payments disrupted</a:t>
            </a:r>
          </a:p>
        </p:txBody>
      </p:sp>
      <p:cxnSp>
        <p:nvCxnSpPr>
          <p:cNvPr id="930" name="Connector 930"/>
          <p:cNvCxnSpPr>
            <a:cxnSpLocks/>
            <a:endCxn id="902" idx="1"/>
          </p:cNvCxnSpPr>
          <p:nvPr/>
        </p:nvCxnSpPr>
        <p:spPr>
          <a:xfrm flipV="1">
            <a:off x="3017520" y="1417320"/>
            <a:ext cx="1859280" cy="17373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31" name="Connector 931"/>
          <p:cNvCxnSpPr>
            <a:cxnSpLocks/>
            <a:endCxn id="904" idx="1"/>
          </p:cNvCxnSpPr>
          <p:nvPr/>
        </p:nvCxnSpPr>
        <p:spPr>
          <a:xfrm flipV="1">
            <a:off x="3017520" y="2535237"/>
            <a:ext cx="1859280" cy="619443"/>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32" name="Connector 932"/>
          <p:cNvCxnSpPr>
            <a:cxnSpLocks/>
            <a:endCxn id="906" idx="1"/>
          </p:cNvCxnSpPr>
          <p:nvPr/>
        </p:nvCxnSpPr>
        <p:spPr>
          <a:xfrm>
            <a:off x="3017520" y="3154680"/>
            <a:ext cx="1859280" cy="50419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2" name="FooterBand"/>
          <p:cNvSpPr/>
          <p:nvPr/>
        </p:nvSpPr>
        <p:spPr>
          <a:xfrm>
            <a:off x="274320" y="5596128"/>
            <a:ext cx="859536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Why did independent organizations fail together?</a:t>
            </a:r>
            <a:endParaRPr lang="en-US" sz="2000" b="1" i="0" dirty="0">
              <a:solidFill>
                <a:srgbClr val="FFFFFF"/>
              </a:solidFill>
            </a:endParaRPr>
          </a:p>
          <a:p>
            <a:pPr algn="ctr"/>
            <a:r>
              <a:rPr sz="2000" b="1" i="0" dirty="0">
                <a:solidFill>
                  <a:srgbClr val="FFFFFF"/>
                </a:solidFill>
              </a:rPr>
              <a:t>Correlated exposure to a common dependency.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What system are we investigating?</a:t>
            </a:r>
          </a:p>
        </p:txBody>
      </p:sp>
      <p:sp>
        <p:nvSpPr>
          <p:cNvPr id="900" name="Slide Number Placeholder 900"/>
          <p:cNvSpPr>
            <a:spLocks noGrp="1"/>
          </p:cNvSpPr>
          <p:nvPr>
            <p:ph type="sldNum" sz="quarter" idx="4"/>
          </p:nvPr>
        </p:nvSpPr>
        <p:spPr/>
        <p:txBody>
          <a:bodyPr/>
          <a:lstStyle/>
          <a:p>
            <a:fld id="{8D34505B-00B1-4572-8080-1F84ADF8E747}" type="slidenum">
              <a:rPr lang="en-US" smtClean="0"/>
              <a:t>13</a:t>
            </a:fld>
            <a:endParaRPr lang="en-US"/>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boundary contains the intervention we need?</a:t>
            </a:r>
          </a:p>
        </p:txBody>
      </p:sp>
      <p:sp>
        <p:nvSpPr>
          <p:cNvPr id="910" name="Block"/>
          <p:cNvSpPr/>
          <p:nvPr/>
        </p:nvSpPr>
        <p:spPr>
          <a:xfrm>
            <a:off x="914400" y="1325880"/>
            <a:ext cx="237744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CROWDSTRIKE ENGINEERING</a:t>
            </a:r>
          </a:p>
        </p:txBody>
      </p:sp>
      <p:sp>
        <p:nvSpPr>
          <p:cNvPr id="1000" name="Block"/>
          <p:cNvSpPr/>
          <p:nvPr/>
        </p:nvSpPr>
        <p:spPr>
          <a:xfrm>
            <a:off x="6035040" y="1325880"/>
            <a:ext cx="219456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ENTERPRISE IT</a:t>
            </a:r>
          </a:p>
        </p:txBody>
      </p:sp>
      <p:sp>
        <p:nvSpPr>
          <p:cNvPr id="912" name="Card"/>
          <p:cNvSpPr/>
          <p:nvPr/>
        </p:nvSpPr>
        <p:spPr>
          <a:xfrm>
            <a:off x="1188720" y="2514600"/>
            <a:ext cx="128016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content</a:t>
            </a:r>
          </a:p>
        </p:txBody>
      </p:sp>
      <p:sp>
        <p:nvSpPr>
          <p:cNvPr id="1001" name="Card"/>
          <p:cNvSpPr/>
          <p:nvPr/>
        </p:nvSpPr>
        <p:spPr>
          <a:xfrm>
            <a:off x="2834640" y="2514600"/>
            <a:ext cx="146304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interpreter</a:t>
            </a:r>
          </a:p>
        </p:txBody>
      </p:sp>
      <p:sp>
        <p:nvSpPr>
          <p:cNvPr id="1002" name="Card"/>
          <p:cNvSpPr/>
          <p:nvPr/>
        </p:nvSpPr>
        <p:spPr>
          <a:xfrm>
            <a:off x="4846320" y="2514600"/>
            <a:ext cx="182880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Windows endpoint</a:t>
            </a:r>
          </a:p>
        </p:txBody>
      </p:sp>
      <p:sp>
        <p:nvSpPr>
          <p:cNvPr id="1003" name="Card"/>
          <p:cNvSpPr/>
          <p:nvPr/>
        </p:nvSpPr>
        <p:spPr>
          <a:xfrm>
            <a:off x="5394960" y="3703320"/>
            <a:ext cx="201168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critical services</a:t>
            </a:r>
          </a:p>
        </p:txBody>
      </p:sp>
      <p:cxnSp>
        <p:nvCxnSpPr>
          <p:cNvPr id="911" name="Connector 911"/>
          <p:cNvCxnSpPr/>
          <p:nvPr/>
        </p:nvCxnSpPr>
        <p:spPr>
          <a:xfrm flipH="1">
            <a:off x="1828800" y="1874519"/>
            <a:ext cx="274319" cy="6400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4" name="Connector 911"/>
          <p:cNvCxnSpPr/>
          <p:nvPr/>
        </p:nvCxnSpPr>
        <p:spPr>
          <a:xfrm>
            <a:off x="2468880" y="2761488"/>
            <a:ext cx="365759"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5" name="Connector 911"/>
          <p:cNvCxnSpPr/>
          <p:nvPr/>
        </p:nvCxnSpPr>
        <p:spPr>
          <a:xfrm>
            <a:off x="4297680" y="2761488"/>
            <a:ext cx="548639" cy="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6" name="Connector 911"/>
          <p:cNvCxnSpPr/>
          <p:nvPr/>
        </p:nvCxnSpPr>
        <p:spPr>
          <a:xfrm flipH="1">
            <a:off x="6217920" y="1874519"/>
            <a:ext cx="914400" cy="6400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7" name="Connector 911"/>
          <p:cNvCxnSpPr/>
          <p:nvPr/>
        </p:nvCxnSpPr>
        <p:spPr>
          <a:xfrm>
            <a:off x="5760720" y="3017520"/>
            <a:ext cx="640080" cy="68580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1008" name="Block"/>
          <p:cNvSpPr/>
          <p:nvPr/>
        </p:nvSpPr>
        <p:spPr>
          <a:xfrm>
            <a:off x="1051560" y="2359152"/>
            <a:ext cx="3383280" cy="841248"/>
          </a:xfrm>
          <a:prstGeom prst="rect">
            <a:avLst/>
          </a:prstGeom>
          <a:noFill/>
          <a:ln w="15875">
            <a:solidFill>
              <a:srgbClr val="8A8A8A"/>
            </a:solidFill>
            <a:prstDash val="dash"/>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915" name="Label"/>
          <p:cNvSpPr txBox="1"/>
          <p:nvPr/>
        </p:nvSpPr>
        <p:spPr>
          <a:xfrm>
            <a:off x="1078992" y="2340864"/>
            <a:ext cx="365760" cy="320040"/>
          </a:xfrm>
          <a:prstGeom prst="rect">
            <a:avLst/>
          </a:prstGeom>
          <a:noFill/>
        </p:spPr>
        <p:txBody>
          <a:bodyPr wrap="square" lIns="27432" tIns="22860" rIns="27432" bIns="22860" anchor="t">
            <a:spAutoFit/>
          </a:bodyPr>
          <a:lstStyle/>
          <a:p>
            <a:pPr algn="ctr"/>
            <a:r>
              <a:rPr sz="1400" b="1" i="0">
                <a:solidFill>
                  <a:srgbClr val="5C4826"/>
                </a:solidFill>
              </a:rPr>
              <a:t>①</a:t>
            </a:r>
          </a:p>
        </p:txBody>
      </p:sp>
      <p:sp>
        <p:nvSpPr>
          <p:cNvPr id="1009" name="Block"/>
          <p:cNvSpPr/>
          <p:nvPr/>
        </p:nvSpPr>
        <p:spPr>
          <a:xfrm>
            <a:off x="822960" y="1188720"/>
            <a:ext cx="3840480" cy="2194560"/>
          </a:xfrm>
          <a:prstGeom prst="rect">
            <a:avLst/>
          </a:prstGeom>
          <a:noFill/>
          <a:ln w="15875">
            <a:solidFill>
              <a:srgbClr val="8A8A8A"/>
            </a:solidFill>
            <a:prstDash val="dash"/>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0" name="Label"/>
          <p:cNvSpPr txBox="1"/>
          <p:nvPr/>
        </p:nvSpPr>
        <p:spPr>
          <a:xfrm>
            <a:off x="850392" y="1207008"/>
            <a:ext cx="365760" cy="320040"/>
          </a:xfrm>
          <a:prstGeom prst="rect">
            <a:avLst/>
          </a:prstGeom>
          <a:noFill/>
        </p:spPr>
        <p:txBody>
          <a:bodyPr wrap="square" lIns="27432" tIns="22860" rIns="27432" bIns="22860" anchor="t">
            <a:spAutoFit/>
          </a:bodyPr>
          <a:lstStyle/>
          <a:p>
            <a:pPr algn="ctr"/>
            <a:r>
              <a:rPr sz="1400" b="1" i="0">
                <a:solidFill>
                  <a:srgbClr val="5C4826"/>
                </a:solidFill>
              </a:rPr>
              <a:t>②</a:t>
            </a:r>
          </a:p>
        </p:txBody>
      </p:sp>
      <p:sp>
        <p:nvSpPr>
          <p:cNvPr id="1011" name="Block"/>
          <p:cNvSpPr/>
          <p:nvPr/>
        </p:nvSpPr>
        <p:spPr>
          <a:xfrm>
            <a:off x="640080" y="1051560"/>
            <a:ext cx="7909560" cy="3337560"/>
          </a:xfrm>
          <a:prstGeom prst="rect">
            <a:avLst/>
          </a:prstGeom>
          <a:noFill/>
          <a:ln w="15875">
            <a:solidFill>
              <a:srgbClr val="8A8A8A"/>
            </a:solidFill>
            <a:prstDash val="dash"/>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2" name="Label"/>
          <p:cNvSpPr txBox="1"/>
          <p:nvPr/>
        </p:nvSpPr>
        <p:spPr>
          <a:xfrm>
            <a:off x="8138160" y="1060704"/>
            <a:ext cx="365760" cy="320040"/>
          </a:xfrm>
          <a:prstGeom prst="rect">
            <a:avLst/>
          </a:prstGeom>
          <a:noFill/>
        </p:spPr>
        <p:txBody>
          <a:bodyPr wrap="square" lIns="27432" tIns="22860" rIns="27432" bIns="22860" anchor="t">
            <a:spAutoFit/>
          </a:bodyPr>
          <a:lstStyle/>
          <a:p>
            <a:pPr algn="ctr"/>
            <a:r>
              <a:rPr sz="1400" b="1" i="0">
                <a:solidFill>
                  <a:srgbClr val="5C4826"/>
                </a:solidFill>
              </a:rPr>
              <a:t>③</a:t>
            </a:r>
          </a:p>
        </p:txBody>
      </p:sp>
      <p:sp>
        <p:nvSpPr>
          <p:cNvPr id="1013" name="Block"/>
          <p:cNvSpPr/>
          <p:nvPr/>
        </p:nvSpPr>
        <p:spPr>
          <a:xfrm>
            <a:off x="502920" y="932688"/>
            <a:ext cx="8183879" cy="3767328"/>
          </a:xfrm>
          <a:prstGeom prst="rect">
            <a:avLst/>
          </a:prstGeom>
          <a:noFill/>
          <a:ln w="15875">
            <a:solidFill>
              <a:srgbClr val="8A8A8A"/>
            </a:solidFill>
            <a:prstDash val="dash"/>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4" name="Label"/>
          <p:cNvSpPr txBox="1"/>
          <p:nvPr/>
        </p:nvSpPr>
        <p:spPr>
          <a:xfrm>
            <a:off x="530352" y="941832"/>
            <a:ext cx="365760" cy="320040"/>
          </a:xfrm>
          <a:prstGeom prst="rect">
            <a:avLst/>
          </a:prstGeom>
          <a:noFill/>
        </p:spPr>
        <p:txBody>
          <a:bodyPr wrap="square" lIns="27432" tIns="22860" rIns="27432" bIns="22860" anchor="t">
            <a:spAutoFit/>
          </a:bodyPr>
          <a:lstStyle/>
          <a:p>
            <a:pPr algn="ctr"/>
            <a:r>
              <a:rPr sz="1400" b="1" i="0">
                <a:solidFill>
                  <a:srgbClr val="5C4826"/>
                </a:solidFill>
              </a:rPr>
              <a:t>④</a:t>
            </a:r>
          </a:p>
        </p:txBody>
      </p:sp>
      <p:sp>
        <p:nvSpPr>
          <p:cNvPr id="1015" name="Label"/>
          <p:cNvSpPr txBox="1"/>
          <p:nvPr/>
        </p:nvSpPr>
        <p:spPr>
          <a:xfrm>
            <a:off x="4983480" y="4425696"/>
            <a:ext cx="3657600" cy="256032"/>
          </a:xfrm>
          <a:prstGeom prst="rect">
            <a:avLst/>
          </a:prstGeom>
          <a:noFill/>
        </p:spPr>
        <p:txBody>
          <a:bodyPr wrap="square" lIns="27432" tIns="22860" rIns="27432" bIns="22860" anchor="t">
            <a:spAutoFit/>
          </a:bodyPr>
          <a:lstStyle/>
          <a:p>
            <a:pPr algn="ctr"/>
            <a:r>
              <a:rPr sz="1100" b="1" i="0">
                <a:solidFill>
                  <a:srgbClr val="5C4826"/>
                </a:solidFill>
              </a:rPr>
              <a:t>× thousands of organizations with the same dependency</a:t>
            </a:r>
          </a:p>
        </p:txBody>
      </p:sp>
      <p:sp>
        <p:nvSpPr>
          <p:cNvPr id="1016" name="Label"/>
          <p:cNvSpPr txBox="1"/>
          <p:nvPr/>
        </p:nvSpPr>
        <p:spPr>
          <a:xfrm>
            <a:off x="548640" y="4773168"/>
            <a:ext cx="8138160" cy="1005840"/>
          </a:xfrm>
          <a:prstGeom prst="rect">
            <a:avLst/>
          </a:prstGeom>
          <a:noFill/>
        </p:spPr>
        <p:txBody>
          <a:bodyPr wrap="square" lIns="27432" tIns="22860" rIns="27432" bIns="22860" anchor="t">
            <a:spAutoFit/>
          </a:bodyPr>
          <a:lstStyle/>
          <a:p>
            <a:pPr algn="ctr"/>
            <a:r>
              <a:rPr sz="1200" b="1" i="0">
                <a:solidFill>
                  <a:srgbClr val="5C4826"/>
                </a:solidFill>
              </a:rPr>
              <a:t>①  What caused the crash?  —  content + interpreter</a:t>
            </a:r>
          </a:p>
          <a:p>
            <a:pPr algn="ctr"/>
            <a:r>
              <a:rPr sz="1200" b="1" i="0">
                <a:solidFill>
                  <a:srgbClr val="5C4826"/>
                </a:solidFill>
              </a:rPr>
              <a:t>②  Why did the update escape?  —  CrowdStrike’s engineering system</a:t>
            </a:r>
          </a:p>
          <a:p>
            <a:pPr algn="ctr"/>
            <a:r>
              <a:rPr sz="1200" b="1" i="0">
                <a:solidFill>
                  <a:srgbClr val="5C4826"/>
                </a:solidFill>
              </a:rPr>
              <a:t>③  Why did organizations become unavailable?  —  deployment, endpoints, services</a:t>
            </a:r>
          </a:p>
          <a:p>
            <a:pPr algn="ctr"/>
            <a:r>
              <a:rPr sz="1200" b="1" i="0">
                <a:solidFill>
                  <a:srgbClr val="5C4826"/>
                </a:solidFill>
              </a:rPr>
              <a:t>④  Why could one failure disrupt many sectors?  —  the shared-dependency ecosystem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Explanation 3: Safety depends on control</a:t>
            </a:r>
          </a:p>
        </p:txBody>
      </p:sp>
      <p:sp>
        <p:nvSpPr>
          <p:cNvPr id="900" name="Slide Number Placeholder 900"/>
          <p:cNvSpPr>
            <a:spLocks noGrp="1"/>
          </p:cNvSpPr>
          <p:nvPr>
            <p:ph type="sldNum" sz="quarter" idx="4"/>
          </p:nvPr>
        </p:nvSpPr>
        <p:spPr/>
        <p:txBody>
          <a:bodyPr/>
          <a:lstStyle/>
          <a:p>
            <a:fld id="{21CAE056-AEB1-4FA5-BA70-2608DF341BC7}" type="slidenum">
              <a:rPr lang="en-US" smtClean="0"/>
              <a:t>14</a:t>
            </a:fld>
            <a:endParaRPr lang="en-US"/>
          </a:p>
        </p:txBody>
      </p:sp>
      <p:sp>
        <p:nvSpPr>
          <p:cNvPr id="901" name="Block"/>
          <p:cNvSpPr/>
          <p:nvPr/>
        </p:nvSpPr>
        <p:spPr>
          <a:xfrm>
            <a:off x="2743200" y="1920240"/>
            <a:ext cx="3657600" cy="9144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CONTROLLER</a:t>
            </a:r>
          </a:p>
          <a:p>
            <a:pPr algn="ctr"/>
            <a:r>
              <a:rPr sz="1200" b="1" i="0">
                <a:solidFill>
                  <a:srgbClr val="FFFFFF"/>
                </a:solidFill>
              </a:rPr>
              <a:t>process model: which actions are safe?</a:t>
            </a:r>
          </a:p>
        </p:txBody>
      </p:sp>
      <p:cxnSp>
        <p:nvCxnSpPr>
          <p:cNvPr id="902" name="Connector 901"/>
          <p:cNvCxnSpPr/>
          <p:nvPr/>
        </p:nvCxnSpPr>
        <p:spPr>
          <a:xfrm>
            <a:off x="3931920" y="2834640"/>
            <a:ext cx="0" cy="10058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3" name="Connector 902"/>
          <p:cNvCxnSpPr/>
          <p:nvPr/>
        </p:nvCxnSpPr>
        <p:spPr>
          <a:xfrm flipV="1">
            <a:off x="5212080" y="2834640"/>
            <a:ext cx="0" cy="10058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0" name="Block"/>
          <p:cNvSpPr/>
          <p:nvPr/>
        </p:nvSpPr>
        <p:spPr>
          <a:xfrm>
            <a:off x="2743200" y="3840480"/>
            <a:ext cx="3657600" cy="7315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CONTROLLED PROCESS</a:t>
            </a:r>
          </a:p>
        </p:txBody>
      </p:sp>
      <p:sp>
        <p:nvSpPr>
          <p:cNvPr id="911" name="Label"/>
          <p:cNvSpPr txBox="1"/>
          <p:nvPr/>
        </p:nvSpPr>
        <p:spPr>
          <a:xfrm>
            <a:off x="1097280" y="3063240"/>
            <a:ext cx="2377440" cy="411480"/>
          </a:xfrm>
          <a:prstGeom prst="rect">
            <a:avLst/>
          </a:prstGeom>
          <a:noFill/>
        </p:spPr>
        <p:txBody>
          <a:bodyPr wrap="square" lIns="27432" tIns="22860" rIns="27432" bIns="22860" anchor="t">
            <a:spAutoFit/>
          </a:bodyPr>
          <a:lstStyle/>
          <a:p>
            <a:pPr algn="r"/>
            <a:r>
              <a:rPr sz="2000" b="0" i="0">
                <a:solidFill>
                  <a:srgbClr val="555960"/>
                </a:solidFill>
              </a:rPr>
              <a:t>control actions ↓</a:t>
            </a:r>
          </a:p>
        </p:txBody>
      </p:sp>
      <p:sp>
        <p:nvSpPr>
          <p:cNvPr id="912" name="Label"/>
          <p:cNvSpPr txBox="1"/>
          <p:nvPr/>
        </p:nvSpPr>
        <p:spPr>
          <a:xfrm>
            <a:off x="6492240" y="3063240"/>
            <a:ext cx="2103120" cy="411480"/>
          </a:xfrm>
          <a:prstGeom prst="rect">
            <a:avLst/>
          </a:prstGeom>
          <a:noFill/>
        </p:spPr>
        <p:txBody>
          <a:bodyPr wrap="square" lIns="27432" tIns="22860" rIns="27432" bIns="22860" anchor="t">
            <a:spAutoFit/>
          </a:bodyPr>
          <a:lstStyle/>
          <a:p>
            <a:pPr algn="l"/>
            <a:r>
              <a:rPr sz="2000" b="0" i="0">
                <a:solidFill>
                  <a:srgbClr val="555960"/>
                </a:solidFill>
              </a:rPr>
              <a:t>↑ feedback</a:t>
            </a:r>
          </a:p>
        </p:txBody>
      </p:sp>
      <p:sp>
        <p:nvSpPr>
          <p:cNvPr id="913" name="Label"/>
          <p:cNvSpPr txBox="1"/>
          <p:nvPr/>
        </p:nvSpPr>
        <p:spPr>
          <a:xfrm>
            <a:off x="548640" y="4983480"/>
            <a:ext cx="8046720" cy="731520"/>
          </a:xfrm>
          <a:prstGeom prst="rect">
            <a:avLst/>
          </a:prstGeom>
          <a:noFill/>
        </p:spPr>
        <p:txBody>
          <a:bodyPr wrap="square" lIns="27432" tIns="22860" rIns="27432" bIns="22860" anchor="t">
            <a:spAutoFit/>
          </a:bodyPr>
          <a:lstStyle/>
          <a:p>
            <a:pPr algn="ctr"/>
            <a:r>
              <a:rPr sz="1400" b="0" i="0">
                <a:solidFill>
                  <a:srgbClr val="5C4826"/>
                </a:solidFill>
              </a:rPr>
              <a:t>We have expanded the system boundary. Now we need a model that explains</a:t>
            </a:r>
          </a:p>
          <a:p>
            <a:pPr algn="ctr"/>
            <a:r>
              <a:rPr sz="1400" b="0" i="0">
                <a:solidFill>
                  <a:srgbClr val="5C4826"/>
                </a:solidFill>
              </a:rPr>
              <a:t>how organizations control the behaviour of that system.</a:t>
            </a:r>
          </a:p>
          <a:p>
            <a:pPr algn="ctr"/>
            <a:r>
              <a:rPr sz="1400" b="0" i="0">
                <a:solidFill>
                  <a:srgbClr val="5C4826"/>
                </a:solidFill>
              </a:rPr>
              <a:t>STAMP (Leveson): accidents arise when the control structure fails to enforce</a:t>
            </a:r>
          </a:p>
          <a:p>
            <a:pPr algn="ctr"/>
            <a:r>
              <a:rPr sz="1400" b="0" i="0">
                <a:solidFill>
                  <a:srgbClr val="5C4826"/>
                </a:solidFill>
              </a:rPr>
              <a:t>safety constraints. A controller can be software, an operator, or an organization.</a:t>
            </a:r>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must the controller know and control?</a:t>
            </a:r>
          </a:p>
        </p:txBody>
      </p:sp>
      <p:sp>
        <p:nvSpPr>
          <p:cNvPr id="915" name="Label"/>
          <p:cNvSpPr txBox="1"/>
          <p:nvPr/>
        </p:nvSpPr>
        <p:spPr>
          <a:xfrm>
            <a:off x="548640" y="868680"/>
            <a:ext cx="8046720" cy="868680"/>
          </a:xfrm>
          <a:prstGeom prst="rect">
            <a:avLst/>
          </a:prstGeom>
          <a:noFill/>
        </p:spPr>
        <p:txBody>
          <a:bodyPr wrap="square" lIns="27432" tIns="22860" rIns="27432" bIns="22860" anchor="t">
            <a:spAutoFit/>
          </a:bodyPr>
          <a:lstStyle/>
          <a:p>
            <a:pPr algn="ctr"/>
            <a:r>
              <a:rPr sz="1300" b="1" i="1">
                <a:solidFill>
                  <a:srgbClr val="5C4826"/>
                </a:solidFill>
              </a:rPr>
              <a:t>A release manager authorizes an update (a control action) based on test results (feedback).</a:t>
            </a:r>
          </a:p>
          <a:p>
            <a:pPr algn="ctr"/>
            <a:r>
              <a:rPr sz="1300" b="1" i="1">
                <a:solidFill>
                  <a:srgbClr val="5C4826"/>
                </a:solidFill>
              </a:rPr>
              <a:t>If the tests do not represent actual endpoint behavior, the manager’s picture of the</a:t>
            </a:r>
          </a:p>
          <a:p>
            <a:pPr algn="ctr"/>
            <a:r>
              <a:rPr sz="1300" b="1" i="1">
                <a:solidFill>
                  <a:srgbClr val="5C4826"/>
                </a:solidFill>
              </a:rPr>
              <a:t>system (the process model) is wrong — and a well-intended decision is unsafe.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Who controlled the update?</a:t>
            </a:r>
          </a:p>
        </p:txBody>
      </p:sp>
      <p:sp>
        <p:nvSpPr>
          <p:cNvPr id="900" name="Slide Number Placeholder 900"/>
          <p:cNvSpPr>
            <a:spLocks noGrp="1"/>
          </p:cNvSpPr>
          <p:nvPr>
            <p:ph type="sldNum" sz="quarter" idx="4"/>
          </p:nvPr>
        </p:nvSpPr>
        <p:spPr/>
        <p:txBody>
          <a:bodyPr/>
          <a:lstStyle/>
          <a:p>
            <a:fld id="{21CAE056-AEB1-4FA5-BA70-2608DF341BC7}" type="slidenum">
              <a:rPr lang="en-US" smtClean="0"/>
              <a:t>15</a:t>
            </a:fld>
            <a:endParaRPr lang="en-US"/>
          </a:p>
        </p:txBody>
      </p:sp>
      <p:sp>
        <p:nvSpPr>
          <p:cNvPr id="901" name="Block"/>
          <p:cNvSpPr/>
          <p:nvPr/>
        </p:nvSpPr>
        <p:spPr>
          <a:xfrm>
            <a:off x="2468880" y="1234440"/>
            <a:ext cx="4206240" cy="9144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CROWDSTRIKE RELEASE ORGANIZATION</a:t>
            </a:r>
          </a:p>
          <a:p>
            <a:pPr algn="ctr"/>
            <a:r>
              <a:rPr sz="1200" b="1" i="0">
                <a:solidFill>
                  <a:srgbClr val="FFFFFF"/>
                </a:solidFill>
              </a:rPr>
              <a:t>process model: is this update safe to distribute?</a:t>
            </a:r>
          </a:p>
        </p:txBody>
      </p:sp>
      <p:cxnSp>
        <p:nvCxnSpPr>
          <p:cNvPr id="902" name="Connector 901"/>
          <p:cNvCxnSpPr/>
          <p:nvPr/>
        </p:nvCxnSpPr>
        <p:spPr>
          <a:xfrm>
            <a:off x="3931920" y="2148840"/>
            <a:ext cx="0" cy="5486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3" name="Connector 902"/>
          <p:cNvCxnSpPr/>
          <p:nvPr/>
        </p:nvCxnSpPr>
        <p:spPr>
          <a:xfrm flipV="1">
            <a:off x="5212080" y="2148840"/>
            <a:ext cx="0" cy="5486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5" name="Connector 904"/>
          <p:cNvCxnSpPr/>
          <p:nvPr/>
        </p:nvCxnSpPr>
        <p:spPr>
          <a:xfrm>
            <a:off x="3931920" y="3337560"/>
            <a:ext cx="0" cy="5486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6" name="Connector 905"/>
          <p:cNvCxnSpPr/>
          <p:nvPr/>
        </p:nvCxnSpPr>
        <p:spPr>
          <a:xfrm flipV="1">
            <a:off x="5212080" y="3337560"/>
            <a:ext cx="0" cy="5486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7" name="Block"/>
          <p:cNvSpPr/>
          <p:nvPr/>
        </p:nvSpPr>
        <p:spPr>
          <a:xfrm>
            <a:off x="2743200" y="2697480"/>
            <a:ext cx="365760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UPDATE DISTRIBUTION</a:t>
            </a:r>
          </a:p>
        </p:txBody>
      </p:sp>
      <p:sp>
        <p:nvSpPr>
          <p:cNvPr id="910" name="Block"/>
          <p:cNvSpPr/>
          <p:nvPr/>
        </p:nvSpPr>
        <p:spPr>
          <a:xfrm>
            <a:off x="2468880" y="3886200"/>
            <a:ext cx="4206240" cy="7315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FALCON SENSORS ON WINDOWS ENDPOINTS</a:t>
            </a:r>
          </a:p>
        </p:txBody>
      </p:sp>
      <p:sp>
        <p:nvSpPr>
          <p:cNvPr id="911" name="Label"/>
          <p:cNvSpPr txBox="1"/>
          <p:nvPr/>
        </p:nvSpPr>
        <p:spPr>
          <a:xfrm>
            <a:off x="347472" y="2788920"/>
            <a:ext cx="2148840" cy="731520"/>
          </a:xfrm>
          <a:prstGeom prst="rect">
            <a:avLst/>
          </a:prstGeom>
          <a:noFill/>
        </p:spPr>
        <p:txBody>
          <a:bodyPr wrap="square" lIns="27432" tIns="22860" rIns="27432" bIns="22860" anchor="t">
            <a:spAutoFit/>
          </a:bodyPr>
          <a:lstStyle/>
          <a:p>
            <a:pPr algn="r"/>
            <a:r>
              <a:rPr sz="1400" b="0" i="0">
                <a:solidFill>
                  <a:srgbClr val="555960"/>
                </a:solidFill>
              </a:rPr>
              <a:t>release authorization ↓</a:t>
            </a:r>
          </a:p>
          <a:p>
            <a:pPr algn="r"/>
            <a:r>
              <a:rPr sz="1400" b="0" i="0">
                <a:solidFill>
                  <a:srgbClr val="555960"/>
                </a:solidFill>
              </a:rPr>
              <a:t>content ↓</a:t>
            </a:r>
          </a:p>
        </p:txBody>
      </p:sp>
      <p:sp>
        <p:nvSpPr>
          <p:cNvPr id="912" name="Label"/>
          <p:cNvSpPr txBox="1"/>
          <p:nvPr/>
        </p:nvSpPr>
        <p:spPr>
          <a:xfrm>
            <a:off x="6537960" y="2788920"/>
            <a:ext cx="2194560" cy="731520"/>
          </a:xfrm>
          <a:prstGeom prst="rect">
            <a:avLst/>
          </a:prstGeom>
          <a:noFill/>
        </p:spPr>
        <p:txBody>
          <a:bodyPr wrap="square" lIns="27432" tIns="22860" rIns="27432" bIns="22860" anchor="t">
            <a:spAutoFit/>
          </a:bodyPr>
          <a:lstStyle/>
          <a:p>
            <a:pPr algn="l"/>
            <a:r>
              <a:rPr sz="2000" b="0" i="0">
                <a:solidFill>
                  <a:srgbClr val="555960"/>
                </a:solidFill>
              </a:rPr>
              <a:t>↑ validation results</a:t>
            </a:r>
          </a:p>
          <a:p>
            <a:pPr algn="l"/>
            <a:r>
              <a:rPr sz="2000" b="0" i="0">
                <a:solidFill>
                  <a:srgbClr val="555960"/>
                </a:solidFill>
              </a:rPr>
              <a:t>↑ endpoint telemetry</a:t>
            </a:r>
          </a:p>
        </p:txBody>
      </p:sp>
      <p:sp>
        <p:nvSpPr>
          <p:cNvPr id="913" name="Label"/>
          <p:cNvSpPr txBox="1"/>
          <p:nvPr/>
        </p:nvSpPr>
        <p:spPr>
          <a:xfrm>
            <a:off x="548640" y="5074920"/>
            <a:ext cx="8046720" cy="457200"/>
          </a:xfrm>
          <a:prstGeom prst="rect">
            <a:avLst/>
          </a:prstGeom>
          <a:noFill/>
        </p:spPr>
        <p:txBody>
          <a:bodyPr wrap="square" lIns="27432" tIns="22860" rIns="27432" bIns="22860" anchor="t">
            <a:spAutoFit/>
          </a:bodyPr>
          <a:lstStyle/>
          <a:p>
            <a:pPr algn="ctr"/>
            <a:r>
              <a:rPr sz="2200" b="0" i="0">
                <a:solidFill>
                  <a:srgbClr val="5C4826"/>
                </a:solidFill>
              </a:rPr>
              <a:t>CONSTRAINT — a content update must not disable the endpoint it protects.</a:t>
            </a:r>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did the release organization need to know before distributing?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The vendor is not the whole system</a:t>
            </a:r>
          </a:p>
        </p:txBody>
      </p:sp>
      <p:sp>
        <p:nvSpPr>
          <p:cNvPr id="900" name="Slide Number Placeholder 900"/>
          <p:cNvSpPr>
            <a:spLocks noGrp="1"/>
          </p:cNvSpPr>
          <p:nvPr>
            <p:ph type="sldNum" sz="quarter" idx="4"/>
          </p:nvPr>
        </p:nvSpPr>
        <p:spPr/>
        <p:txBody>
          <a:bodyPr/>
          <a:lstStyle/>
          <a:p>
            <a:fld id="{21CAE056-AEB1-4FA5-BA70-2608DF341BC7}" type="slidenum">
              <a:rPr lang="en-US" smtClean="0"/>
              <a:t>16</a:t>
            </a:fld>
            <a:endParaRPr lang="en-US"/>
          </a:p>
        </p:txBody>
      </p:sp>
      <p:sp>
        <p:nvSpPr>
          <p:cNvPr id="901" name="Block"/>
          <p:cNvSpPr/>
          <p:nvPr/>
        </p:nvSpPr>
        <p:spPr>
          <a:xfrm>
            <a:off x="1097280" y="1371600"/>
            <a:ext cx="256032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CROWDSTRIKE</a:t>
            </a:r>
          </a:p>
          <a:p>
            <a:pPr algn="ctr"/>
            <a:r>
              <a:rPr sz="1200" b="1" i="0">
                <a:solidFill>
                  <a:srgbClr val="FFFFFF"/>
                </a:solidFill>
              </a:rPr>
              <a:t>release controls</a:t>
            </a:r>
          </a:p>
        </p:txBody>
      </p:sp>
      <p:cxnSp>
        <p:nvCxnSpPr>
          <p:cNvPr id="902" name="Connector 901"/>
          <p:cNvCxnSpPr/>
          <p:nvPr/>
        </p:nvCxnSpPr>
        <p:spPr>
          <a:xfrm>
            <a:off x="2377440" y="2194560"/>
            <a:ext cx="731519" cy="822959"/>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3" name="Connector 902"/>
          <p:cNvCxnSpPr/>
          <p:nvPr/>
        </p:nvCxnSpPr>
        <p:spPr>
          <a:xfrm flipV="1">
            <a:off x="8001000" y="2194560"/>
            <a:ext cx="0" cy="260604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4" name="Block"/>
          <p:cNvSpPr/>
          <p:nvPr/>
        </p:nvSpPr>
        <p:spPr>
          <a:xfrm>
            <a:off x="5303520" y="1371600"/>
            <a:ext cx="274320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ENTERPRISE OPERATOR</a:t>
            </a:r>
          </a:p>
          <a:p>
            <a:pPr algn="ctr"/>
            <a:r>
              <a:rPr sz="1200" b="1" i="0">
                <a:solidFill>
                  <a:srgbClr val="FFFFFF"/>
                </a:solidFill>
              </a:rPr>
              <a:t>deployment + continuity controls</a:t>
            </a:r>
          </a:p>
        </p:txBody>
      </p:sp>
      <p:cxnSp>
        <p:nvCxnSpPr>
          <p:cNvPr id="905" name="Connector 904"/>
          <p:cNvCxnSpPr/>
          <p:nvPr/>
        </p:nvCxnSpPr>
        <p:spPr>
          <a:xfrm flipH="1">
            <a:off x="5943600" y="2194560"/>
            <a:ext cx="731519" cy="822959"/>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7" name="Block"/>
          <p:cNvSpPr/>
          <p:nvPr/>
        </p:nvSpPr>
        <p:spPr>
          <a:xfrm>
            <a:off x="2560320" y="3017520"/>
            <a:ext cx="402336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WINDOWS ENDPOINTS</a:t>
            </a:r>
          </a:p>
          <a:p>
            <a:pPr algn="ctr"/>
            <a:r>
              <a:rPr sz="1200" b="1" i="0">
                <a:solidFill>
                  <a:srgbClr val="FFFFFF"/>
                </a:solidFill>
              </a:rPr>
              <a:t>Falcon sensor + operating system</a:t>
            </a:r>
          </a:p>
        </p:txBody>
      </p:sp>
      <p:cxnSp>
        <p:nvCxnSpPr>
          <p:cNvPr id="908" name="Connector 907"/>
          <p:cNvCxnSpPr/>
          <p:nvPr/>
        </p:nvCxnSpPr>
        <p:spPr>
          <a:xfrm>
            <a:off x="4572000" y="3794760"/>
            <a:ext cx="0" cy="640079"/>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0" name="Block"/>
          <p:cNvSpPr/>
          <p:nvPr/>
        </p:nvSpPr>
        <p:spPr>
          <a:xfrm>
            <a:off x="2560320" y="4434840"/>
            <a:ext cx="402336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CRITICAL ORGANIZATIONAL SERVICES</a:t>
            </a:r>
          </a:p>
          <a:p>
            <a:pPr algn="ctr"/>
            <a:r>
              <a:rPr sz="1200" b="1" i="0">
                <a:solidFill>
                  <a:srgbClr val="FFFFFF"/>
                </a:solidFill>
              </a:rPr>
              <a:t>clinical systems · aviation · finance</a:t>
            </a:r>
          </a:p>
        </p:txBody>
      </p:sp>
      <p:sp>
        <p:nvSpPr>
          <p:cNvPr id="911" name="Label"/>
          <p:cNvSpPr txBox="1"/>
          <p:nvPr/>
        </p:nvSpPr>
        <p:spPr>
          <a:xfrm>
            <a:off x="1325880" y="2331720"/>
            <a:ext cx="1463040" cy="365760"/>
          </a:xfrm>
          <a:prstGeom prst="rect">
            <a:avLst/>
          </a:prstGeom>
          <a:noFill/>
        </p:spPr>
        <p:txBody>
          <a:bodyPr wrap="square" lIns="27432" tIns="22860" rIns="27432" bIns="22860" anchor="t">
            <a:spAutoFit/>
          </a:bodyPr>
          <a:lstStyle/>
          <a:p>
            <a:pPr algn="r"/>
            <a:r>
              <a:rPr sz="2000" b="0" i="0">
                <a:solidFill>
                  <a:srgbClr val="555960"/>
                </a:solidFill>
              </a:rPr>
              <a:t>updates ↓</a:t>
            </a:r>
          </a:p>
        </p:txBody>
      </p:sp>
      <p:sp>
        <p:nvSpPr>
          <p:cNvPr id="912" name="Label"/>
          <p:cNvSpPr txBox="1"/>
          <p:nvPr/>
        </p:nvSpPr>
        <p:spPr>
          <a:xfrm>
            <a:off x="6812280" y="3291840"/>
            <a:ext cx="1463040" cy="640080"/>
          </a:xfrm>
          <a:prstGeom prst="rect">
            <a:avLst/>
          </a:prstGeom>
          <a:noFill/>
        </p:spPr>
        <p:txBody>
          <a:bodyPr wrap="square" lIns="27432" tIns="22860" rIns="27432" bIns="22860" anchor="t">
            <a:spAutoFit/>
          </a:bodyPr>
          <a:lstStyle/>
          <a:p>
            <a:pPr algn="l"/>
            <a:r>
              <a:rPr sz="2000" b="0" i="0">
                <a:solidFill>
                  <a:srgbClr val="555960"/>
                </a:solidFill>
              </a:rPr>
              <a:t>availability,</a:t>
            </a:r>
          </a:p>
          <a:p>
            <a:pPr algn="l"/>
            <a:r>
              <a:rPr sz="2000" b="0" i="0">
                <a:solidFill>
                  <a:srgbClr val="555960"/>
                </a:solidFill>
              </a:rPr>
              <a:t>telemetry ↑</a:t>
            </a:r>
          </a:p>
        </p:txBody>
      </p:sp>
      <p:sp>
        <p:nvSpPr>
          <p:cNvPr id="913" name="Label"/>
          <p:cNvSpPr txBox="1"/>
          <p:nvPr/>
        </p:nvSpPr>
        <p:spPr>
          <a:xfrm>
            <a:off x="548640" y="5321808"/>
            <a:ext cx="8046720" cy="512064"/>
          </a:xfrm>
          <a:prstGeom prst="rect">
            <a:avLst/>
          </a:prstGeom>
          <a:noFill/>
        </p:spPr>
        <p:txBody>
          <a:bodyPr wrap="square" lIns="27432" tIns="22860" rIns="27432" bIns="22860" anchor="t">
            <a:spAutoFit/>
          </a:bodyPr>
          <a:lstStyle/>
          <a:p>
            <a:pPr algn="ctr"/>
            <a:r>
              <a:rPr sz="1400" b="1" i="0">
                <a:solidFill>
                  <a:srgbClr val="5C4826"/>
                </a:solidFill>
              </a:rPr>
              <a:t>SAFETY CONSTRAINT — failure of an endpoint security product</a:t>
            </a:r>
          </a:p>
          <a:p>
            <a:pPr algn="ctr"/>
            <a:r>
              <a:rPr sz="1400" b="1" i="0">
                <a:solidFill>
                  <a:srgbClr val="5C4826"/>
                </a:solidFill>
              </a:rPr>
              <a:t>must not disable essential organizational services.</a:t>
            </a:r>
          </a:p>
        </p:txBody>
      </p:sp>
      <p:sp>
        <p:nvSpPr>
          <p:cNvPr id="1000" name="Label"/>
          <p:cNvSpPr txBox="1"/>
          <p:nvPr/>
        </p:nvSpPr>
        <p:spPr>
          <a:xfrm>
            <a:off x="5532120" y="2331720"/>
            <a:ext cx="1188720" cy="365760"/>
          </a:xfrm>
          <a:prstGeom prst="rect">
            <a:avLst/>
          </a:prstGeom>
          <a:noFill/>
        </p:spPr>
        <p:txBody>
          <a:bodyPr wrap="square" lIns="27432" tIns="22860" rIns="27432" bIns="22860" anchor="t">
            <a:spAutoFit/>
          </a:bodyPr>
          <a:lstStyle/>
          <a:p>
            <a:pPr algn="r"/>
            <a:r>
              <a:rPr sz="2000" b="0" i="0">
                <a:solidFill>
                  <a:srgbClr val="555960"/>
                </a:solidFill>
              </a:rPr>
              <a:t>policies ↓</a:t>
            </a:r>
          </a:p>
        </p:txBody>
      </p:sp>
      <p:sp>
        <p:nvSpPr>
          <p:cNvPr id="1001"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controller can enforce this constraint?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Many computers do not imply independent failure</a:t>
            </a:r>
          </a:p>
        </p:txBody>
      </p:sp>
      <p:sp>
        <p:nvSpPr>
          <p:cNvPr id="900" name="Slide Number Placeholder 900"/>
          <p:cNvSpPr>
            <a:spLocks noGrp="1"/>
          </p:cNvSpPr>
          <p:nvPr>
            <p:ph type="sldNum" sz="quarter" idx="4"/>
          </p:nvPr>
        </p:nvSpPr>
        <p:spPr/>
        <p:txBody>
          <a:bodyPr/>
          <a:lstStyle/>
          <a:p>
            <a:fld id="{8D34505B-00B1-4572-8080-1F84ADF8E747}" type="slidenum">
              <a:rPr lang="en-US" smtClean="0"/>
              <a:t>17</a:t>
            </a:fld>
            <a:endParaRPr lang="en-US"/>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apparently independent systems share a failure mode?</a:t>
            </a:r>
          </a:p>
        </p:txBody>
      </p:sp>
      <p:sp>
        <p:nvSpPr>
          <p:cNvPr id="910" name="Block"/>
          <p:cNvSpPr/>
          <p:nvPr/>
        </p:nvSpPr>
        <p:spPr>
          <a:xfrm>
            <a:off x="640080" y="1371600"/>
            <a:ext cx="169164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HOSPITAL A</a:t>
            </a:r>
          </a:p>
          <a:p>
            <a:pPr algn="ctr"/>
            <a:r>
              <a:rPr sz="1100" b="1" i="0">
                <a:solidFill>
                  <a:srgbClr val="FFFFFF"/>
                </a:solidFill>
              </a:rPr>
              <a:t>Falcon sensor</a:t>
            </a:r>
          </a:p>
        </p:txBody>
      </p:sp>
      <p:sp>
        <p:nvSpPr>
          <p:cNvPr id="1000" name="Block"/>
          <p:cNvSpPr/>
          <p:nvPr/>
        </p:nvSpPr>
        <p:spPr>
          <a:xfrm>
            <a:off x="2743200" y="1371600"/>
            <a:ext cx="169164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AIRLINE B</a:t>
            </a:r>
          </a:p>
          <a:p>
            <a:pPr algn="ctr"/>
            <a:r>
              <a:rPr sz="1100" b="1" i="0">
                <a:solidFill>
                  <a:srgbClr val="FFFFFF"/>
                </a:solidFill>
              </a:rPr>
              <a:t>Falcon sensor</a:t>
            </a:r>
          </a:p>
        </p:txBody>
      </p:sp>
      <p:sp>
        <p:nvSpPr>
          <p:cNvPr id="1001" name="Block"/>
          <p:cNvSpPr/>
          <p:nvPr/>
        </p:nvSpPr>
        <p:spPr>
          <a:xfrm>
            <a:off x="4846320" y="1371600"/>
            <a:ext cx="169164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BANK C</a:t>
            </a:r>
          </a:p>
          <a:p>
            <a:pPr algn="ctr"/>
            <a:r>
              <a:rPr sz="1100" b="1" i="0">
                <a:solidFill>
                  <a:srgbClr val="FFFFFF"/>
                </a:solidFill>
              </a:rPr>
              <a:t>Falcon sensor</a:t>
            </a:r>
          </a:p>
        </p:txBody>
      </p:sp>
      <p:sp>
        <p:nvSpPr>
          <p:cNvPr id="1002" name="Block"/>
          <p:cNvSpPr/>
          <p:nvPr/>
        </p:nvSpPr>
        <p:spPr>
          <a:xfrm>
            <a:off x="6949440" y="1371600"/>
            <a:ext cx="1691640" cy="82296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HOSPITAL D</a:t>
            </a:r>
          </a:p>
          <a:p>
            <a:pPr algn="ctr"/>
            <a:r>
              <a:rPr sz="1100" b="1" i="0">
                <a:solidFill>
                  <a:srgbClr val="FFFFFF"/>
                </a:solidFill>
              </a:rPr>
              <a:t>Falcon sensor</a:t>
            </a:r>
          </a:p>
        </p:txBody>
      </p:sp>
      <p:sp>
        <p:nvSpPr>
          <p:cNvPr id="1003" name="Block"/>
          <p:cNvSpPr/>
          <p:nvPr/>
        </p:nvSpPr>
        <p:spPr>
          <a:xfrm>
            <a:off x="3108960" y="4480560"/>
            <a:ext cx="2926080" cy="868680"/>
          </a:xfrm>
          <a:prstGeom prst="rect">
            <a:avLst/>
          </a:prstGeom>
          <a:solidFill>
            <a:srgbClr val="8E6F3E"/>
          </a:solidFill>
          <a:ln w="25400">
            <a:solidFill>
              <a:srgbClr val="B3261E"/>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ONE DEFECTIVE</a:t>
            </a:r>
          </a:p>
          <a:p>
            <a:pPr algn="ctr"/>
            <a:r>
              <a:rPr sz="2000" b="1" i="0">
                <a:solidFill>
                  <a:srgbClr val="FFFFFF"/>
                </a:solidFill>
              </a:rPr>
              <a:t>CONTENT UPDATE</a:t>
            </a:r>
          </a:p>
        </p:txBody>
      </p:sp>
      <p:cxnSp>
        <p:nvCxnSpPr>
          <p:cNvPr id="911" name="Connector 911"/>
          <p:cNvCxnSpPr/>
          <p:nvPr/>
        </p:nvCxnSpPr>
        <p:spPr>
          <a:xfrm flipH="1" flipV="1">
            <a:off x="1485900" y="2194560"/>
            <a:ext cx="3086100" cy="228600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cxnSp>
        <p:nvCxnSpPr>
          <p:cNvPr id="1004" name="Connector 911"/>
          <p:cNvCxnSpPr/>
          <p:nvPr/>
        </p:nvCxnSpPr>
        <p:spPr>
          <a:xfrm flipH="1" flipV="1">
            <a:off x="3589020" y="2194560"/>
            <a:ext cx="982980" cy="228600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cxnSp>
        <p:nvCxnSpPr>
          <p:cNvPr id="1005" name="Connector 911"/>
          <p:cNvCxnSpPr/>
          <p:nvPr/>
        </p:nvCxnSpPr>
        <p:spPr>
          <a:xfrm flipV="1">
            <a:off x="4572000" y="2194560"/>
            <a:ext cx="1120139" cy="228600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cxnSp>
        <p:nvCxnSpPr>
          <p:cNvPr id="1006" name="Connector 911"/>
          <p:cNvCxnSpPr/>
          <p:nvPr/>
        </p:nvCxnSpPr>
        <p:spPr>
          <a:xfrm flipV="1">
            <a:off x="4572000" y="2194560"/>
            <a:ext cx="3223260" cy="228600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sp>
        <p:nvSpPr>
          <p:cNvPr id="915" name="Label"/>
          <p:cNvSpPr txBox="1"/>
          <p:nvPr/>
        </p:nvSpPr>
        <p:spPr>
          <a:xfrm>
            <a:off x="548640" y="5468112"/>
            <a:ext cx="8046720" cy="320040"/>
          </a:xfrm>
          <a:prstGeom prst="rect">
            <a:avLst/>
          </a:prstGeom>
          <a:noFill/>
        </p:spPr>
        <p:txBody>
          <a:bodyPr wrap="square" lIns="27432" tIns="22860" rIns="27432" bIns="22860" anchor="t">
            <a:spAutoFit/>
          </a:bodyPr>
          <a:lstStyle/>
          <a:p>
            <a:pPr algn="ctr"/>
            <a:r>
              <a:rPr sz="1400" b="1" i="0">
                <a:solidFill>
                  <a:srgbClr val="5C4826"/>
                </a:solidFill>
              </a:rPr>
              <a:t>Replication does not provide independence when replicas share the same failure mode.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How can critical services survive a shared failure?</a:t>
            </a:r>
          </a:p>
        </p:txBody>
      </p:sp>
      <p:sp>
        <p:nvSpPr>
          <p:cNvPr id="900" name="Slide Number Placeholder 900"/>
          <p:cNvSpPr>
            <a:spLocks noGrp="1"/>
          </p:cNvSpPr>
          <p:nvPr>
            <p:ph type="sldNum" sz="quarter" idx="4"/>
          </p:nvPr>
        </p:nvSpPr>
        <p:spPr/>
        <p:txBody>
          <a:bodyPr/>
          <a:lstStyle/>
          <a:p>
            <a:fld id="{6A1DACA4-9A95-4C77-B245-2C307F8CACFD}" type="slidenum">
              <a:rPr lang="en-US" smtClean="0"/>
              <a:t>18</a:t>
            </a:fld>
            <a:endParaRPr lang="en-US"/>
          </a:p>
        </p:txBody>
      </p:sp>
      <p:sp>
        <p:nvSpPr>
          <p:cNvPr id="901" name="Card"/>
          <p:cNvSpPr/>
          <p:nvPr/>
        </p:nvSpPr>
        <p:spPr>
          <a:xfrm>
            <a:off x="548640" y="1188720"/>
            <a:ext cx="3931920" cy="2834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lang="en-US" sz="1600" b="1" i="0" dirty="0">
                <a:solidFill>
                  <a:srgbClr val="5C4826"/>
                </a:solidFill>
              </a:rPr>
              <a:t>SHARED FAILURE PATH</a:t>
            </a:r>
          </a:p>
        </p:txBody>
      </p:sp>
      <p:sp>
        <p:nvSpPr>
          <p:cNvPr id="902" name="Card"/>
          <p:cNvSpPr/>
          <p:nvPr/>
        </p:nvSpPr>
        <p:spPr>
          <a:xfrm>
            <a:off x="4663440" y="1188720"/>
            <a:ext cx="3931920" cy="2834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lang="en-US" sz="1600" b="1" i="0" dirty="0">
                <a:solidFill>
                  <a:srgbClr val="5C4826"/>
                </a:solidFill>
              </a:rPr>
              <a:t>INDEPENDENT FAILURE PATHS</a:t>
            </a:r>
            <a:endParaRPr sz="2000" b="1" i="0" dirty="0">
              <a:solidFill>
                <a:srgbClr val="5C4826"/>
              </a:solidFill>
            </a:endParaRPr>
          </a:p>
        </p:txBody>
      </p:sp>
      <p:sp>
        <p:nvSpPr>
          <p:cNvPr id="910" name="Block"/>
          <p:cNvSpPr/>
          <p:nvPr/>
        </p:nvSpPr>
        <p:spPr>
          <a:xfrm>
            <a:off x="1783080" y="1965960"/>
            <a:ext cx="1463040" cy="4572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Vendor A</a:t>
            </a:r>
          </a:p>
        </p:txBody>
      </p:sp>
      <p:sp>
        <p:nvSpPr>
          <p:cNvPr id="912" name="Card"/>
          <p:cNvSpPr/>
          <p:nvPr/>
        </p:nvSpPr>
        <p:spPr>
          <a:xfrm>
            <a:off x="868680" y="3063240"/>
            <a:ext cx="1417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service 1</a:t>
            </a:r>
          </a:p>
        </p:txBody>
      </p:sp>
      <p:sp>
        <p:nvSpPr>
          <p:cNvPr id="1000" name="Card"/>
          <p:cNvSpPr/>
          <p:nvPr/>
        </p:nvSpPr>
        <p:spPr>
          <a:xfrm>
            <a:off x="2743200" y="3063240"/>
            <a:ext cx="1417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service 2</a:t>
            </a:r>
          </a:p>
        </p:txBody>
      </p:sp>
      <p:cxnSp>
        <p:nvCxnSpPr>
          <p:cNvPr id="911" name="Connector 911"/>
          <p:cNvCxnSpPr/>
          <p:nvPr/>
        </p:nvCxnSpPr>
        <p:spPr>
          <a:xfrm flipH="1">
            <a:off x="1572768" y="2423160"/>
            <a:ext cx="758951" cy="64008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cxnSp>
        <p:nvCxnSpPr>
          <p:cNvPr id="1001" name="Connector 911"/>
          <p:cNvCxnSpPr/>
          <p:nvPr/>
        </p:nvCxnSpPr>
        <p:spPr>
          <a:xfrm>
            <a:off x="2697480" y="2423160"/>
            <a:ext cx="758951" cy="64008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sp>
        <p:nvSpPr>
          <p:cNvPr id="915" name="Label"/>
          <p:cNvSpPr txBox="1"/>
          <p:nvPr/>
        </p:nvSpPr>
        <p:spPr>
          <a:xfrm>
            <a:off x="868680" y="3611880"/>
            <a:ext cx="3291840" cy="320040"/>
          </a:xfrm>
          <a:prstGeom prst="rect">
            <a:avLst/>
          </a:prstGeom>
          <a:noFill/>
        </p:spPr>
        <p:txBody>
          <a:bodyPr wrap="square" lIns="27432" tIns="22860" rIns="27432" bIns="22860" anchor="t">
            <a:spAutoFit/>
          </a:bodyPr>
          <a:lstStyle/>
          <a:p>
            <a:pPr algn="ctr"/>
            <a:r>
              <a:rPr sz="1100" b="1" i="0">
                <a:solidFill>
                  <a:srgbClr val="5C4826"/>
                </a:solidFill>
              </a:rPr>
              <a:t>one defect — both fail</a:t>
            </a:r>
          </a:p>
        </p:txBody>
      </p:sp>
      <p:sp>
        <p:nvSpPr>
          <p:cNvPr id="1002" name="Block"/>
          <p:cNvSpPr/>
          <p:nvPr/>
        </p:nvSpPr>
        <p:spPr>
          <a:xfrm>
            <a:off x="4983480" y="1965960"/>
            <a:ext cx="1463040" cy="4572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Vendor A</a:t>
            </a:r>
          </a:p>
        </p:txBody>
      </p:sp>
      <p:sp>
        <p:nvSpPr>
          <p:cNvPr id="1003" name="Block"/>
          <p:cNvSpPr/>
          <p:nvPr/>
        </p:nvSpPr>
        <p:spPr>
          <a:xfrm>
            <a:off x="6720840" y="1965960"/>
            <a:ext cx="1737360" cy="45720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000" b="1" i="0">
                <a:solidFill>
                  <a:srgbClr val="FFFFFF"/>
                </a:solidFill>
              </a:rPr>
              <a:t>independent dependency</a:t>
            </a:r>
          </a:p>
        </p:txBody>
      </p:sp>
      <p:sp>
        <p:nvSpPr>
          <p:cNvPr id="1004" name="Card"/>
          <p:cNvSpPr/>
          <p:nvPr/>
        </p:nvSpPr>
        <p:spPr>
          <a:xfrm>
            <a:off x="4983480" y="3063240"/>
            <a:ext cx="146304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primary path</a:t>
            </a:r>
          </a:p>
        </p:txBody>
      </p:sp>
      <p:sp>
        <p:nvSpPr>
          <p:cNvPr id="1005" name="Card"/>
          <p:cNvSpPr/>
          <p:nvPr/>
        </p:nvSpPr>
        <p:spPr>
          <a:xfrm>
            <a:off x="6858000" y="3063240"/>
            <a:ext cx="146304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fallback path</a:t>
            </a:r>
          </a:p>
        </p:txBody>
      </p:sp>
      <p:cxnSp>
        <p:nvCxnSpPr>
          <p:cNvPr id="1006" name="Connector 911"/>
          <p:cNvCxnSpPr/>
          <p:nvPr/>
        </p:nvCxnSpPr>
        <p:spPr>
          <a:xfrm>
            <a:off x="5715000" y="2423160"/>
            <a:ext cx="0" cy="640080"/>
          </a:xfrm>
          <a:prstGeom prst="line">
            <a:avLst/>
          </a:prstGeom>
          <a:ln w="28575">
            <a:solidFill>
              <a:srgbClr val="B3261E"/>
            </a:solidFill>
            <a:tailEnd type="triangle"/>
          </a:ln>
        </p:spPr>
        <p:style>
          <a:lnRef idx="2">
            <a:schemeClr val="accent1"/>
          </a:lnRef>
          <a:fillRef idx="0">
            <a:schemeClr val="accent1"/>
          </a:fillRef>
          <a:effectRef idx="1">
            <a:schemeClr val="accent1"/>
          </a:effectRef>
          <a:fontRef idx="minor">
            <a:schemeClr val="tx1"/>
          </a:fontRef>
        </p:style>
      </p:cxnSp>
      <p:cxnSp>
        <p:nvCxnSpPr>
          <p:cNvPr id="1007" name="Connector 911"/>
          <p:cNvCxnSpPr/>
          <p:nvPr/>
        </p:nvCxnSpPr>
        <p:spPr>
          <a:xfrm>
            <a:off x="7589520" y="2423160"/>
            <a:ext cx="0" cy="6400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1008" name="Label"/>
          <p:cNvSpPr txBox="1"/>
          <p:nvPr/>
        </p:nvSpPr>
        <p:spPr>
          <a:xfrm>
            <a:off x="4983480" y="3611880"/>
            <a:ext cx="3474720" cy="320040"/>
          </a:xfrm>
          <a:prstGeom prst="rect">
            <a:avLst/>
          </a:prstGeom>
          <a:noFill/>
        </p:spPr>
        <p:txBody>
          <a:bodyPr wrap="square" lIns="27432" tIns="22860" rIns="27432" bIns="22860" anchor="t">
            <a:spAutoFit/>
          </a:bodyPr>
          <a:lstStyle/>
          <a:p>
            <a:pPr algn="ctr"/>
            <a:r>
              <a:rPr sz="1100" b="1" i="0">
                <a:solidFill>
                  <a:srgbClr val="5C4826"/>
                </a:solidFill>
              </a:rPr>
              <a:t>primary fails — service continues</a:t>
            </a:r>
          </a:p>
        </p:txBody>
      </p:sp>
      <p:sp>
        <p:nvSpPr>
          <p:cNvPr id="1009" name="Label"/>
          <p:cNvSpPr txBox="1"/>
          <p:nvPr/>
        </p:nvSpPr>
        <p:spPr>
          <a:xfrm>
            <a:off x="548640" y="4343400"/>
            <a:ext cx="8229600" cy="1143000"/>
          </a:xfrm>
          <a:prstGeom prst="rect">
            <a:avLst/>
          </a:prstGeom>
          <a:noFill/>
        </p:spPr>
        <p:txBody>
          <a:bodyPr wrap="square" lIns="27432" tIns="22860" rIns="27432" bIns="22860" anchor="t">
            <a:spAutoFit/>
          </a:bodyPr>
          <a:lstStyle/>
          <a:p>
            <a:pPr algn="ctr"/>
            <a:r>
              <a:rPr sz="1300" b="1" i="0">
                <a:solidFill>
                  <a:srgbClr val="5C4826"/>
                </a:solidFill>
              </a:rPr>
              <a:t>REQUIREMENT — essential services remain available under specified endpoint failures</a:t>
            </a:r>
          </a:p>
          <a:p>
            <a:pPr algn="ctr"/>
            <a:r>
              <a:rPr sz="1300" b="1" i="0">
                <a:solidFill>
                  <a:srgbClr val="5C4826"/>
                </a:solidFill>
              </a:rPr>
              <a:t>CANDIDATE ARCHITECTURE — independent fallback paths · deployment isolation · delayed update rings</a:t>
            </a:r>
          </a:p>
          <a:p>
            <a:pPr algn="ctr"/>
            <a:r>
              <a:rPr sz="1300" b="1" i="0">
                <a:solidFill>
                  <a:srgbClr val="5C4826"/>
                </a:solidFill>
              </a:rPr>
              <a:t>CANDIDATE PROCUREMENT — vendor diversity (two vendors can still share an OS, a cloud, an admin plane)</a:t>
            </a:r>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independence does the architecture actually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Who can impose a system-wide constraint?</a:t>
            </a:r>
          </a:p>
        </p:txBody>
      </p:sp>
      <p:sp>
        <p:nvSpPr>
          <p:cNvPr id="900" name="Slide Number Placeholder 900"/>
          <p:cNvSpPr>
            <a:spLocks noGrp="1"/>
          </p:cNvSpPr>
          <p:nvPr>
            <p:ph type="sldNum" sz="quarter" idx="4"/>
          </p:nvPr>
        </p:nvSpPr>
        <p:spPr/>
        <p:txBody>
          <a:bodyPr/>
          <a:lstStyle/>
          <a:p>
            <a:fld id="{21CAE056-AEB1-4FA5-BA70-2608DF341BC7}" type="slidenum">
              <a:rPr lang="en-US" smtClean="0"/>
              <a:t>19</a:t>
            </a:fld>
            <a:endParaRPr lang="en-US"/>
          </a:p>
        </p:txBody>
      </p:sp>
      <p:sp>
        <p:nvSpPr>
          <p:cNvPr id="901" name="Block"/>
          <p:cNvSpPr/>
          <p:nvPr/>
        </p:nvSpPr>
        <p:spPr>
          <a:xfrm>
            <a:off x="2926080" y="118872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REGULATORS / SECTOR AUTHORITIES</a:t>
            </a:r>
          </a:p>
        </p:txBody>
      </p:sp>
      <p:cxnSp>
        <p:nvCxnSpPr>
          <p:cNvPr id="902" name="Connector 901"/>
          <p:cNvCxnSpPr/>
          <p:nvPr/>
        </p:nvCxnSpPr>
        <p:spPr>
          <a:xfrm>
            <a:off x="4023360" y="1828800"/>
            <a:ext cx="0" cy="365760"/>
          </a:xfrm>
          <a:prstGeom prst="line">
            <a:avLst/>
          </a:prstGeom>
          <a:ln w="19050">
            <a:solidFill>
              <a:srgbClr val="8E6F3E"/>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903" name="Connector 902"/>
          <p:cNvCxnSpPr/>
          <p:nvPr/>
        </p:nvCxnSpPr>
        <p:spPr>
          <a:xfrm flipV="1">
            <a:off x="5120640" y="1828800"/>
            <a:ext cx="0" cy="3657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4" name="Block"/>
          <p:cNvSpPr/>
          <p:nvPr/>
        </p:nvSpPr>
        <p:spPr>
          <a:xfrm>
            <a:off x="2926080" y="219456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CRITICAL-SERVICE OPERATORS</a:t>
            </a:r>
          </a:p>
        </p:txBody>
      </p:sp>
      <p:cxnSp>
        <p:nvCxnSpPr>
          <p:cNvPr id="905" name="Connector 904"/>
          <p:cNvCxnSpPr/>
          <p:nvPr/>
        </p:nvCxnSpPr>
        <p:spPr>
          <a:xfrm>
            <a:off x="4023360" y="2834640"/>
            <a:ext cx="0" cy="3657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6" name="Connector 905"/>
          <p:cNvCxnSpPr/>
          <p:nvPr/>
        </p:nvCxnSpPr>
        <p:spPr>
          <a:xfrm flipV="1">
            <a:off x="5120640" y="2834640"/>
            <a:ext cx="0" cy="3657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7" name="Block"/>
          <p:cNvSpPr/>
          <p:nvPr/>
        </p:nvSpPr>
        <p:spPr>
          <a:xfrm>
            <a:off x="2926080" y="320040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ENTERPRISE IT AND SECURITY</a:t>
            </a:r>
          </a:p>
        </p:txBody>
      </p:sp>
      <p:cxnSp>
        <p:nvCxnSpPr>
          <p:cNvPr id="908" name="Connector 907"/>
          <p:cNvCxnSpPr/>
          <p:nvPr/>
        </p:nvCxnSpPr>
        <p:spPr>
          <a:xfrm>
            <a:off x="4023360" y="3840480"/>
            <a:ext cx="0" cy="3657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909" name="Connector 908"/>
          <p:cNvCxnSpPr/>
          <p:nvPr/>
        </p:nvCxnSpPr>
        <p:spPr>
          <a:xfrm flipV="1">
            <a:off x="5120640" y="3840480"/>
            <a:ext cx="0" cy="36576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0" name="Block"/>
          <p:cNvSpPr/>
          <p:nvPr/>
        </p:nvSpPr>
        <p:spPr>
          <a:xfrm>
            <a:off x="2926080" y="420624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ENDPOINTS AND SERVICES</a:t>
            </a:r>
          </a:p>
        </p:txBody>
      </p:sp>
      <p:sp>
        <p:nvSpPr>
          <p:cNvPr id="911" name="Label"/>
          <p:cNvSpPr txBox="1"/>
          <p:nvPr/>
        </p:nvSpPr>
        <p:spPr>
          <a:xfrm>
            <a:off x="502920" y="1737360"/>
            <a:ext cx="2331720" cy="594360"/>
          </a:xfrm>
          <a:prstGeom prst="rect">
            <a:avLst/>
          </a:prstGeom>
          <a:noFill/>
        </p:spPr>
        <p:txBody>
          <a:bodyPr wrap="square" lIns="27432" tIns="22860" rIns="27432" bIns="22860" anchor="t">
            <a:spAutoFit/>
          </a:bodyPr>
          <a:lstStyle/>
          <a:p>
            <a:pPr algn="r"/>
            <a:r>
              <a:rPr sz="1200" b="0" i="0">
                <a:solidFill>
                  <a:srgbClr val="555960"/>
                </a:solidFill>
              </a:rPr>
              <a:t>resilience requirements ↓</a:t>
            </a:r>
          </a:p>
          <a:p>
            <a:pPr algn="r"/>
            <a:r>
              <a:rPr sz="1200" b="0" i="0">
                <a:solidFill>
                  <a:srgbClr val="555960"/>
                </a:solidFill>
              </a:rPr>
              <a:t>(hypothetical)</a:t>
            </a:r>
          </a:p>
        </p:txBody>
      </p:sp>
      <p:sp>
        <p:nvSpPr>
          <p:cNvPr id="912" name="Label"/>
          <p:cNvSpPr txBox="1"/>
          <p:nvPr/>
        </p:nvSpPr>
        <p:spPr>
          <a:xfrm>
            <a:off x="6309360" y="1783080"/>
            <a:ext cx="2651760" cy="365760"/>
          </a:xfrm>
          <a:prstGeom prst="rect">
            <a:avLst/>
          </a:prstGeom>
          <a:noFill/>
        </p:spPr>
        <p:txBody>
          <a:bodyPr wrap="square" lIns="27432" tIns="22860" rIns="27432" bIns="22860" anchor="t">
            <a:spAutoFit/>
          </a:bodyPr>
          <a:lstStyle/>
          <a:p>
            <a:pPr algn="l"/>
            <a:r>
              <a:rPr sz="1200" b="0" i="0">
                <a:solidFill>
                  <a:srgbClr val="555960"/>
                </a:solidFill>
              </a:rPr>
              <a:t>↑ incident reports, evidence</a:t>
            </a:r>
          </a:p>
        </p:txBody>
      </p:sp>
      <p:sp>
        <p:nvSpPr>
          <p:cNvPr id="913" name="Label"/>
          <p:cNvSpPr txBox="1"/>
          <p:nvPr/>
        </p:nvSpPr>
        <p:spPr>
          <a:xfrm>
            <a:off x="548640" y="5074920"/>
            <a:ext cx="8046720" cy="777240"/>
          </a:xfrm>
          <a:prstGeom prst="rect">
            <a:avLst/>
          </a:prstGeom>
          <a:noFill/>
        </p:spPr>
        <p:txBody>
          <a:bodyPr wrap="square" lIns="27432" tIns="22860" rIns="27432" bIns="22860" anchor="t">
            <a:spAutoFit/>
          </a:bodyPr>
          <a:lstStyle/>
          <a:p>
            <a:pPr algn="ctr"/>
            <a:r>
              <a:rPr sz="1200" b="1" i="0">
                <a:solidFill>
                  <a:srgbClr val="5C4826"/>
                </a:solidFill>
              </a:rPr>
              <a:t>Each controller requires both authority to act and evidence about the consequences.</a:t>
            </a:r>
          </a:p>
          <a:p>
            <a:pPr algn="ctr"/>
            <a:r>
              <a:rPr sz="1200" b="0" i="0">
                <a:solidFill>
                  <a:srgbClr val="5C4826"/>
                </a:solidFill>
              </a:rPr>
              <a:t>Not every sector has a regulator empowered to mandate these controls.</a:t>
            </a:r>
          </a:p>
          <a:p>
            <a:pPr algn="ctr"/>
            <a:r>
              <a:rPr sz="1200" b="0" i="0">
                <a:solidFill>
                  <a:srgbClr val="5C4826"/>
                </a:solidFill>
              </a:rPr>
              <a:t>Dashed control = hypothetical addition to the structure, not a documented arrangement.</a:t>
            </a:r>
          </a:p>
        </p:txBody>
      </p:sp>
      <p:sp>
        <p:nvSpPr>
          <p:cNvPr id="1000"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controller has the authority to enforce independence?</a:t>
            </a:r>
          </a:p>
        </p:txBody>
      </p:sp>
      <p:sp>
        <p:nvSpPr>
          <p:cNvPr id="1001" name="Label"/>
          <p:cNvSpPr txBox="1"/>
          <p:nvPr/>
        </p:nvSpPr>
        <p:spPr>
          <a:xfrm>
            <a:off x="502920" y="2743200"/>
            <a:ext cx="2331720" cy="548640"/>
          </a:xfrm>
          <a:prstGeom prst="rect">
            <a:avLst/>
          </a:prstGeom>
          <a:noFill/>
        </p:spPr>
        <p:txBody>
          <a:bodyPr wrap="square" lIns="27432" tIns="22860" rIns="27432" bIns="22860" anchor="t">
            <a:spAutoFit/>
          </a:bodyPr>
          <a:lstStyle/>
          <a:p>
            <a:pPr algn="l"/>
            <a:r>
              <a:rPr sz="1200" b="0" i="0">
                <a:solidFill>
                  <a:srgbClr val="555960"/>
                </a:solidFill>
              </a:rPr>
              <a:t>continuity policies ↓</a:t>
            </a:r>
          </a:p>
        </p:txBody>
      </p:sp>
      <p:sp>
        <p:nvSpPr>
          <p:cNvPr id="1002" name="Label"/>
          <p:cNvSpPr txBox="1"/>
          <p:nvPr/>
        </p:nvSpPr>
        <p:spPr>
          <a:xfrm>
            <a:off x="502920" y="3675887"/>
            <a:ext cx="2331720" cy="548640"/>
          </a:xfrm>
          <a:prstGeom prst="rect">
            <a:avLst/>
          </a:prstGeom>
          <a:noFill/>
        </p:spPr>
        <p:txBody>
          <a:bodyPr wrap="square" lIns="27432" tIns="22860" rIns="27432" bIns="22860" anchor="t">
            <a:spAutoFit/>
          </a:bodyPr>
          <a:lstStyle/>
          <a:p>
            <a:pPr algn="l"/>
            <a:r>
              <a:rPr sz="1200" b="0" i="0">
                <a:solidFill>
                  <a:srgbClr val="555960"/>
                </a:solidFill>
              </a:rPr>
              <a:t>deployment + recovery controls ↓</a:t>
            </a:r>
          </a:p>
        </p:txBody>
      </p:sp>
      <p:sp>
        <p:nvSpPr>
          <p:cNvPr id="1003" name="Label"/>
          <p:cNvSpPr txBox="1"/>
          <p:nvPr/>
        </p:nvSpPr>
        <p:spPr>
          <a:xfrm>
            <a:off x="6309360" y="2788920"/>
            <a:ext cx="2651760" cy="548640"/>
          </a:xfrm>
          <a:prstGeom prst="rect">
            <a:avLst/>
          </a:prstGeom>
          <a:noFill/>
        </p:spPr>
        <p:txBody>
          <a:bodyPr wrap="square" lIns="27432" tIns="22860" rIns="27432" bIns="22860" anchor="t">
            <a:spAutoFit/>
          </a:bodyPr>
          <a:lstStyle/>
          <a:p>
            <a:pPr algn="l"/>
            <a:r>
              <a:rPr sz="1200" b="0" i="0">
                <a:solidFill>
                  <a:srgbClr val="555960"/>
                </a:solidFill>
              </a:rPr>
              <a:t>↑ service availability</a:t>
            </a:r>
          </a:p>
        </p:txBody>
      </p:sp>
      <p:sp>
        <p:nvSpPr>
          <p:cNvPr id="1004" name="Label"/>
          <p:cNvSpPr txBox="1"/>
          <p:nvPr/>
        </p:nvSpPr>
        <p:spPr>
          <a:xfrm>
            <a:off x="6309360" y="3721608"/>
            <a:ext cx="2651760" cy="548640"/>
          </a:xfrm>
          <a:prstGeom prst="rect">
            <a:avLst/>
          </a:prstGeom>
          <a:noFill/>
        </p:spPr>
        <p:txBody>
          <a:bodyPr wrap="square" lIns="27432" tIns="22860" rIns="27432" bIns="22860" anchor="t">
            <a:spAutoFit/>
          </a:bodyPr>
          <a:lstStyle/>
          <a:p>
            <a:pPr algn="l"/>
            <a:r>
              <a:rPr sz="1200" b="0" i="0">
                <a:solidFill>
                  <a:srgbClr val="555960"/>
                </a:solidFill>
              </a:rPr>
              <a:t>↑ operational evidence, telemetry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What did each model let us change?</a:t>
            </a:r>
          </a:p>
        </p:txBody>
      </p:sp>
      <p:sp>
        <p:nvSpPr>
          <p:cNvPr id="900" name="Slide Number Placeholder 900"/>
          <p:cNvSpPr>
            <a:spLocks noGrp="1"/>
          </p:cNvSpPr>
          <p:nvPr>
            <p:ph type="sldNum" sz="quarter" idx="4"/>
          </p:nvPr>
        </p:nvSpPr>
        <p:spPr/>
        <p:txBody>
          <a:bodyPr/>
          <a:lstStyle/>
          <a:p>
            <a:fld id="{A5E8DDF8-F0A4-457E-8C49-34448B87F78F}" type="slidenum">
              <a:rPr lang="en-US" smtClean="0"/>
              <a:t>20</a:t>
            </a:fld>
            <a:endParaRPr lang="en-US"/>
          </a:p>
        </p:txBody>
      </p:sp>
      <p:sp>
        <p:nvSpPr>
          <p:cNvPr id="901" name="Card"/>
          <p:cNvSpPr/>
          <p:nvPr/>
        </p:nvSpPr>
        <p:spPr>
          <a:xfrm>
            <a:off x="731520" y="1143000"/>
            <a:ext cx="1828800" cy="8229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COMPONENT-LEVEL</a:t>
            </a:r>
          </a:p>
        </p:txBody>
      </p:sp>
      <p:sp>
        <p:nvSpPr>
          <p:cNvPr id="902" name="Card"/>
          <p:cNvSpPr/>
          <p:nvPr/>
        </p:nvSpPr>
        <p:spPr>
          <a:xfrm>
            <a:off x="3657600" y="1143000"/>
            <a:ext cx="1828800" cy="8229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SWISS CHEESE</a:t>
            </a:r>
          </a:p>
        </p:txBody>
      </p:sp>
      <p:sp>
        <p:nvSpPr>
          <p:cNvPr id="904" name="Card"/>
          <p:cNvSpPr/>
          <p:nvPr/>
        </p:nvSpPr>
        <p:spPr>
          <a:xfrm>
            <a:off x="6583680" y="1143000"/>
            <a:ext cx="1828800" cy="82296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STAMP</a:t>
            </a:r>
          </a:p>
        </p:txBody>
      </p:sp>
      <p:sp>
        <p:nvSpPr>
          <p:cNvPr id="920" name="Label"/>
          <p:cNvSpPr txBox="1"/>
          <p:nvPr/>
        </p:nvSpPr>
        <p:spPr>
          <a:xfrm>
            <a:off x="640080" y="2057400"/>
            <a:ext cx="2011680" cy="868680"/>
          </a:xfrm>
          <a:prstGeom prst="rect">
            <a:avLst/>
          </a:prstGeom>
          <a:noFill/>
        </p:spPr>
        <p:txBody>
          <a:bodyPr wrap="square" lIns="27432" tIns="22860" rIns="27432" bIns="22860" anchor="t">
            <a:spAutoFit/>
          </a:bodyPr>
          <a:lstStyle/>
          <a:p>
            <a:pPr algn="ctr"/>
            <a:r>
              <a:rPr sz="1200" b="0" i="0">
                <a:solidFill>
                  <a:srgbClr val="555960"/>
                </a:solidFill>
              </a:rPr>
              <a:t>What mechanism produced the failure?</a:t>
            </a:r>
          </a:p>
        </p:txBody>
      </p:sp>
      <p:sp>
        <p:nvSpPr>
          <p:cNvPr id="921" name="Label"/>
          <p:cNvSpPr txBox="1"/>
          <p:nvPr/>
        </p:nvSpPr>
        <p:spPr>
          <a:xfrm>
            <a:off x="3566160" y="2057400"/>
            <a:ext cx="2011680" cy="868680"/>
          </a:xfrm>
          <a:prstGeom prst="rect">
            <a:avLst/>
          </a:prstGeom>
          <a:noFill/>
        </p:spPr>
        <p:txBody>
          <a:bodyPr wrap="square" lIns="27432" tIns="22860" rIns="27432" bIns="22860" anchor="t">
            <a:spAutoFit/>
          </a:bodyPr>
          <a:lstStyle/>
          <a:p>
            <a:pPr algn="ctr"/>
            <a:r>
              <a:rPr sz="1200" b="0" i="0">
                <a:solidFill>
                  <a:srgbClr val="555960"/>
                </a:solidFill>
              </a:rPr>
              <a:t>Why did defenses fail to prevent it?</a:t>
            </a:r>
          </a:p>
        </p:txBody>
      </p:sp>
      <p:sp>
        <p:nvSpPr>
          <p:cNvPr id="923" name="Label"/>
          <p:cNvSpPr txBox="1"/>
          <p:nvPr/>
        </p:nvSpPr>
        <p:spPr>
          <a:xfrm>
            <a:off x="6492240" y="2057400"/>
            <a:ext cx="2011680" cy="868680"/>
          </a:xfrm>
          <a:prstGeom prst="rect">
            <a:avLst/>
          </a:prstGeom>
          <a:noFill/>
        </p:spPr>
        <p:txBody>
          <a:bodyPr wrap="square" lIns="27432" tIns="22860" rIns="27432" bIns="22860" anchor="t">
            <a:spAutoFit/>
          </a:bodyPr>
          <a:lstStyle/>
          <a:p>
            <a:pPr algn="ctr"/>
            <a:r>
              <a:rPr sz="1200" b="0" i="0">
                <a:solidFill>
                  <a:srgbClr val="555960"/>
                </a:solidFill>
              </a:rPr>
              <a:t>Which safety constraints were inadequately controlled?</a:t>
            </a:r>
          </a:p>
        </p:txBody>
      </p:sp>
      <p:sp>
        <p:nvSpPr>
          <p:cNvPr id="927" name="Label"/>
          <p:cNvSpPr txBox="1"/>
          <p:nvPr/>
        </p:nvSpPr>
        <p:spPr>
          <a:xfrm>
            <a:off x="640080" y="4160520"/>
            <a:ext cx="7863840" cy="1188720"/>
          </a:xfrm>
          <a:prstGeom prst="rect">
            <a:avLst/>
          </a:prstGeom>
          <a:noFill/>
        </p:spPr>
        <p:txBody>
          <a:bodyPr wrap="square" lIns="27432" tIns="22860" rIns="27432" bIns="22860" anchor="t">
            <a:spAutoFit/>
          </a:bodyPr>
          <a:lstStyle/>
          <a:p>
            <a:pPr algn="ctr"/>
            <a:r>
              <a:rPr sz="1400" b="0" i="0" dirty="0">
                <a:solidFill>
                  <a:srgbClr val="5C4826"/>
                </a:solidFill>
              </a:rPr>
              <a:t>Any of the three can be applied at different system boundaries — this lecture chose progressively broader ones.</a:t>
            </a:r>
          </a:p>
          <a:p>
            <a:pPr algn="ctr"/>
            <a:r>
              <a:rPr sz="1400" b="0" i="0" dirty="0">
                <a:solidFill>
                  <a:srgbClr val="5C4826"/>
                </a:solidFill>
              </a:rPr>
              <a:t>Broader explanations require more evidence and may require greater authority to act.</a:t>
            </a:r>
          </a:p>
          <a:p>
            <a:pPr algn="ctr"/>
            <a:r>
              <a:rPr sz="1400" b="0" i="0" dirty="0">
                <a:solidFill>
                  <a:srgbClr val="5C4826"/>
                </a:solidFill>
              </a:rPr>
              <a:t>Choose the model for its question, and the boundary sufficient for the decision.</a:t>
            </a:r>
          </a:p>
        </p:txBody>
      </p:sp>
      <p:sp>
        <p:nvSpPr>
          <p:cNvPr id="1000" name="Label"/>
          <p:cNvSpPr txBox="1"/>
          <p:nvPr/>
        </p:nvSpPr>
        <p:spPr>
          <a:xfrm>
            <a:off x="640080" y="3063240"/>
            <a:ext cx="2011680" cy="731520"/>
          </a:xfrm>
          <a:prstGeom prst="rect">
            <a:avLst/>
          </a:prstGeom>
          <a:noFill/>
        </p:spPr>
        <p:txBody>
          <a:bodyPr wrap="square" lIns="27432" tIns="22860" rIns="27432" bIns="22860" anchor="t">
            <a:spAutoFit/>
          </a:bodyPr>
          <a:lstStyle/>
          <a:p>
            <a:pPr algn="ctr"/>
            <a:r>
              <a:rPr sz="1200" b="0" i="0">
                <a:solidFill>
                  <a:srgbClr val="555960"/>
                </a:solidFill>
              </a:rPr>
              <a:t>repair the defective mechanism</a:t>
            </a:r>
          </a:p>
        </p:txBody>
      </p:sp>
      <p:sp>
        <p:nvSpPr>
          <p:cNvPr id="1001" name="Label"/>
          <p:cNvSpPr txBox="1"/>
          <p:nvPr/>
        </p:nvSpPr>
        <p:spPr>
          <a:xfrm>
            <a:off x="3566160" y="3063240"/>
            <a:ext cx="2011680" cy="731520"/>
          </a:xfrm>
          <a:prstGeom prst="rect">
            <a:avLst/>
          </a:prstGeom>
          <a:noFill/>
        </p:spPr>
        <p:txBody>
          <a:bodyPr wrap="square" lIns="27432" tIns="22860" rIns="27432" bIns="22860" anchor="t">
            <a:spAutoFit/>
          </a:bodyPr>
          <a:lstStyle/>
          <a:p>
            <a:pPr algn="ctr"/>
            <a:r>
              <a:rPr sz="1200" b="0" i="0">
                <a:solidFill>
                  <a:srgbClr val="555960"/>
                </a:solidFill>
              </a:rPr>
              <a:t>strengthen or diversify defenses</a:t>
            </a:r>
          </a:p>
        </p:txBody>
      </p:sp>
      <p:sp>
        <p:nvSpPr>
          <p:cNvPr id="1002" name="Label"/>
          <p:cNvSpPr txBox="1"/>
          <p:nvPr/>
        </p:nvSpPr>
        <p:spPr>
          <a:xfrm>
            <a:off x="6492240" y="3063240"/>
            <a:ext cx="2011680" cy="731520"/>
          </a:xfrm>
          <a:prstGeom prst="rect">
            <a:avLst/>
          </a:prstGeom>
          <a:noFill/>
        </p:spPr>
        <p:txBody>
          <a:bodyPr wrap="square" lIns="27432" tIns="22860" rIns="27432" bIns="22860" anchor="t">
            <a:spAutoFit/>
          </a:bodyPr>
          <a:lstStyle/>
          <a:p>
            <a:pPr algn="ctr"/>
            <a:r>
              <a:rPr sz="1200" b="0" i="0">
                <a:solidFill>
                  <a:srgbClr val="555960"/>
                </a:solidFill>
              </a:rPr>
              <a:t>change control actions, feedback, or authority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dirty="0">
                <a:solidFill>
                  <a:srgbClr val="000000"/>
                </a:solidFill>
              </a:rPr>
              <a:t>A postmortem is an argument</a:t>
            </a:r>
          </a:p>
        </p:txBody>
      </p:sp>
      <p:sp>
        <p:nvSpPr>
          <p:cNvPr id="900" name="Slide Number Placeholder 900"/>
          <p:cNvSpPr>
            <a:spLocks noGrp="1"/>
          </p:cNvSpPr>
          <p:nvPr>
            <p:ph type="sldNum" sz="quarter" idx="4"/>
          </p:nvPr>
        </p:nvSpPr>
        <p:spPr/>
        <p:txBody>
          <a:bodyPr/>
          <a:lstStyle/>
          <a:p>
            <a:fld id="{F164AA00-212F-409D-8EDE-8F6B572B597D}" type="slidenum">
              <a:rPr lang="en-US" smtClean="0"/>
              <a:t>21</a:t>
            </a:fld>
            <a:endParaRPr lang="en-US"/>
          </a:p>
        </p:txBody>
      </p:sp>
      <p:sp>
        <p:nvSpPr>
          <p:cNvPr id="901" name="Card"/>
          <p:cNvSpPr/>
          <p:nvPr/>
        </p:nvSpPr>
        <p:spPr>
          <a:xfrm>
            <a:off x="548640" y="1325880"/>
            <a:ext cx="804672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000" b="1" i="0" dirty="0">
                <a:solidFill>
                  <a:srgbClr val="5C4826"/>
                </a:solidFill>
              </a:rPr>
              <a:t>1   OBSERVATION</a:t>
            </a:r>
            <a:endParaRPr lang="en-US" sz="2000" b="1" i="0" dirty="0">
              <a:solidFill>
                <a:srgbClr val="5C4826"/>
              </a:solidFill>
            </a:endParaRPr>
          </a:p>
          <a:p>
            <a:pPr algn="ctr"/>
            <a:r>
              <a:rPr sz="2000" b="0" i="0" dirty="0">
                <a:solidFill>
                  <a:srgbClr val="555960"/>
                </a:solidFill>
              </a:rPr>
              <a:t>Windows systems crashed after the content update</a:t>
            </a:r>
          </a:p>
        </p:txBody>
      </p:sp>
      <p:sp>
        <p:nvSpPr>
          <p:cNvPr id="902" name="Card"/>
          <p:cNvSpPr/>
          <p:nvPr/>
        </p:nvSpPr>
        <p:spPr>
          <a:xfrm>
            <a:off x="548640" y="2194560"/>
            <a:ext cx="804672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000" b="1" i="0" dirty="0">
                <a:solidFill>
                  <a:srgbClr val="5C4826"/>
                </a:solidFill>
              </a:rPr>
              <a:t>2   CAUSAL ACCOUNT</a:t>
            </a:r>
            <a:endParaRPr lang="en-US" sz="2000" b="1" i="0" dirty="0">
              <a:solidFill>
                <a:srgbClr val="5C4826"/>
              </a:solidFill>
            </a:endParaRPr>
          </a:p>
          <a:p>
            <a:pPr algn="ctr"/>
            <a:r>
              <a:rPr sz="2000" b="0" i="0" dirty="0">
                <a:solidFill>
                  <a:srgbClr val="555960"/>
                </a:solidFill>
              </a:rPr>
              <a:t>the interpreter read the 21st entry of a 20-entry input array</a:t>
            </a:r>
          </a:p>
        </p:txBody>
      </p:sp>
      <p:sp>
        <p:nvSpPr>
          <p:cNvPr id="903" name="Label"/>
          <p:cNvSpPr txBox="1"/>
          <p:nvPr/>
        </p:nvSpPr>
        <p:spPr>
          <a:xfrm>
            <a:off x="548640" y="4983480"/>
            <a:ext cx="8046720" cy="723275"/>
          </a:xfrm>
          <a:prstGeom prst="rect">
            <a:avLst/>
          </a:prstGeom>
          <a:noFill/>
        </p:spPr>
        <p:txBody>
          <a:bodyPr wrap="square" lIns="27432" tIns="22860" rIns="27432" bIns="22860" anchor="t">
            <a:spAutoFit/>
          </a:bodyPr>
          <a:lstStyle/>
          <a:p>
            <a:pPr algn="ctr"/>
            <a:r>
              <a:rPr sz="2200" b="0" i="0" dirty="0">
                <a:solidFill>
                  <a:srgbClr val="5C4826"/>
                </a:solidFill>
              </a:rPr>
              <a:t>A defensible lesson is not the same as </a:t>
            </a:r>
            <a:endParaRPr lang="en-US" sz="2200" b="0" i="0" dirty="0">
              <a:solidFill>
                <a:srgbClr val="5C4826"/>
              </a:solidFill>
            </a:endParaRPr>
          </a:p>
          <a:p>
            <a:pPr algn="ctr"/>
            <a:r>
              <a:rPr lang="en-US" sz="2200" b="0" i="0" dirty="0">
                <a:solidFill>
                  <a:srgbClr val="5C4826"/>
                </a:solidFill>
              </a:rPr>
              <a:t>an attractive retrospective explanation.</a:t>
            </a:r>
          </a:p>
        </p:txBody>
      </p:sp>
      <p:sp>
        <p:nvSpPr>
          <p:cNvPr id="2" name="Card"/>
          <p:cNvSpPr/>
          <p:nvPr/>
        </p:nvSpPr>
        <p:spPr>
          <a:xfrm>
            <a:off x="548640" y="3063240"/>
            <a:ext cx="804672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000" b="1" i="0" dirty="0">
                <a:solidFill>
                  <a:srgbClr val="5C4826"/>
                </a:solidFill>
              </a:rPr>
              <a:t>3   LESSON</a:t>
            </a:r>
            <a:endParaRPr lang="en-US" sz="2000" b="1" i="0" dirty="0">
              <a:solidFill>
                <a:srgbClr val="5C4826"/>
              </a:solidFill>
            </a:endParaRPr>
          </a:p>
          <a:p>
            <a:pPr algn="ctr"/>
            <a:r>
              <a:rPr sz="2000" b="0" i="0" dirty="0">
                <a:solidFill>
                  <a:srgbClr val="555960"/>
                </a:solidFill>
              </a:rPr>
              <a:t>content must be validated against the interpreter’s actual obligations</a:t>
            </a:r>
          </a:p>
        </p:txBody>
      </p:sp>
      <p:sp>
        <p:nvSpPr>
          <p:cNvPr id="4" name="Card"/>
          <p:cNvSpPr/>
          <p:nvPr/>
        </p:nvSpPr>
        <p:spPr>
          <a:xfrm>
            <a:off x="548640" y="3931920"/>
            <a:ext cx="804672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t"/>
          <a:lstStyle/>
          <a:p>
            <a:pPr algn="ctr"/>
            <a:r>
              <a:rPr sz="2000" b="1" i="0" dirty="0">
                <a:solidFill>
                  <a:srgbClr val="5C4826"/>
                </a:solidFill>
              </a:rPr>
              <a:t>4   INTERVENTION</a:t>
            </a:r>
            <a:endParaRPr lang="en-US" sz="2000" b="1" i="0" dirty="0">
              <a:solidFill>
                <a:srgbClr val="5C4826"/>
              </a:solidFill>
            </a:endParaRPr>
          </a:p>
          <a:p>
            <a:pPr algn="ctr"/>
            <a:r>
              <a:rPr sz="2000" b="0" i="0" dirty="0">
                <a:solidFill>
                  <a:srgbClr val="555960"/>
                </a:solidFill>
              </a:rPr>
              <a:t>an independently evaluated compatibility check before release</a:t>
            </a:r>
          </a:p>
        </p:txBody>
      </p:sp>
      <p:sp>
        <p:nvSpPr>
          <p:cNvPr id="904"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evidence supports each step?</a:t>
            </a:r>
          </a:p>
        </p:txBody>
      </p:sp>
      <p:sp>
        <p:nvSpPr>
          <p:cNvPr id="915" name="Label"/>
          <p:cNvSpPr txBox="1"/>
          <p:nvPr/>
        </p:nvSpPr>
        <p:spPr>
          <a:xfrm>
            <a:off x="548640" y="914400"/>
            <a:ext cx="8046720" cy="365760"/>
          </a:xfrm>
          <a:prstGeom prst="rect">
            <a:avLst/>
          </a:prstGeom>
          <a:noFill/>
        </p:spPr>
        <p:txBody>
          <a:bodyPr wrap="square" lIns="27432" tIns="22860" rIns="27432" bIns="22860" anchor="t">
            <a:spAutoFit/>
          </a:bodyPr>
          <a:lstStyle/>
          <a:p>
            <a:pPr algn="ctr"/>
            <a:r>
              <a:rPr sz="1300" b="1" i="1">
                <a:solidFill>
                  <a:srgbClr val="5C4826"/>
                </a:solidFill>
              </a:rPr>
              <a:t>We can now explain the failure three ways. The next decision: what does the evidence justify CHANGING?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b="0" i="0" dirty="0">
                <a:solidFill>
                  <a:srgbClr val="000000"/>
                </a:solidFill>
              </a:rPr>
              <a:t>Reflection changes the engineer</a:t>
            </a:r>
          </a:p>
        </p:txBody>
      </p:sp>
      <p:sp>
        <p:nvSpPr>
          <p:cNvPr id="900" name="Slide Number Placeholder 900"/>
          <p:cNvSpPr>
            <a:spLocks noGrp="1"/>
          </p:cNvSpPr>
          <p:nvPr>
            <p:ph type="sldNum" sz="quarter" idx="4"/>
          </p:nvPr>
        </p:nvSpPr>
        <p:spPr/>
        <p:txBody>
          <a:bodyPr/>
          <a:lstStyle/>
          <a:p>
            <a:fld id="{54DE72B0-FFEB-4C83-B4BD-F25961BEDFCA}" type="slidenum">
              <a:rPr lang="en-US" smtClean="0"/>
              <a:t>22</a:t>
            </a:fld>
            <a:endParaRPr lang="en-US"/>
          </a:p>
        </p:txBody>
      </p:sp>
      <p:sp>
        <p:nvSpPr>
          <p:cNvPr id="901" name="Block"/>
          <p:cNvSpPr/>
          <p:nvPr/>
        </p:nvSpPr>
        <p:spPr>
          <a:xfrm>
            <a:off x="2606040" y="1481328"/>
            <a:ext cx="39319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DECISION</a:t>
            </a:r>
          </a:p>
        </p:txBody>
      </p:sp>
      <p:cxnSp>
        <p:nvCxnSpPr>
          <p:cNvPr id="902" name="Connector 901"/>
          <p:cNvCxnSpPr/>
          <p:nvPr/>
        </p:nvCxnSpPr>
        <p:spPr>
          <a:xfrm>
            <a:off x="4572000" y="2029968"/>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3" name="Card"/>
          <p:cNvSpPr/>
          <p:nvPr/>
        </p:nvSpPr>
        <p:spPr>
          <a:xfrm>
            <a:off x="2606040" y="2231136"/>
            <a:ext cx="393192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CONSEQUENCE</a:t>
            </a:r>
          </a:p>
        </p:txBody>
      </p:sp>
      <p:cxnSp>
        <p:nvCxnSpPr>
          <p:cNvPr id="904" name="Connector 903"/>
          <p:cNvCxnSpPr/>
          <p:nvPr/>
        </p:nvCxnSpPr>
        <p:spPr>
          <a:xfrm>
            <a:off x="4572000" y="2779776"/>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5" name="Block"/>
          <p:cNvSpPr/>
          <p:nvPr/>
        </p:nvSpPr>
        <p:spPr>
          <a:xfrm>
            <a:off x="2606040" y="2980944"/>
            <a:ext cx="39319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REFLECTION</a:t>
            </a:r>
          </a:p>
        </p:txBody>
      </p:sp>
      <p:cxnSp>
        <p:nvCxnSpPr>
          <p:cNvPr id="906" name="Connector 905"/>
          <p:cNvCxnSpPr/>
          <p:nvPr/>
        </p:nvCxnSpPr>
        <p:spPr>
          <a:xfrm>
            <a:off x="4572000" y="3529584"/>
            <a:ext cx="0" cy="201168"/>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7" name="Card"/>
          <p:cNvSpPr/>
          <p:nvPr/>
        </p:nvSpPr>
        <p:spPr>
          <a:xfrm>
            <a:off x="2606040" y="3730752"/>
            <a:ext cx="393192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REPERTOIRE</a:t>
            </a:r>
          </a:p>
        </p:txBody>
      </p:sp>
      <p:sp>
        <p:nvSpPr>
          <p:cNvPr id="1000" name="Block"/>
          <p:cNvSpPr/>
          <p:nvPr/>
        </p:nvSpPr>
        <p:spPr>
          <a:xfrm>
            <a:off x="2606040" y="4480560"/>
            <a:ext cx="39319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FUTURE RECOGNITION</a:t>
            </a:r>
          </a:p>
        </p:txBody>
      </p:sp>
      <p:cxnSp>
        <p:nvCxnSpPr>
          <p:cNvPr id="911" name="Connector 911"/>
          <p:cNvCxnSpPr/>
          <p:nvPr/>
        </p:nvCxnSpPr>
        <p:spPr>
          <a:xfrm>
            <a:off x="4572000" y="4279392"/>
            <a:ext cx="0" cy="201167"/>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5" name="Label"/>
          <p:cNvSpPr txBox="1"/>
          <p:nvPr/>
        </p:nvSpPr>
        <p:spPr>
          <a:xfrm>
            <a:off x="548640" y="5120640"/>
            <a:ext cx="8046720" cy="594360"/>
          </a:xfrm>
          <a:prstGeom prst="rect">
            <a:avLst/>
          </a:prstGeom>
          <a:noFill/>
        </p:spPr>
        <p:txBody>
          <a:bodyPr wrap="square" lIns="27432" tIns="22860" rIns="27432" bIns="22860" anchor="t">
            <a:spAutoFit/>
          </a:bodyPr>
          <a:lstStyle/>
          <a:p>
            <a:pPr algn="ctr"/>
            <a:r>
              <a:rPr sz="1300" b="1" i="0">
                <a:solidFill>
                  <a:srgbClr val="5C4826"/>
                </a:solidFill>
              </a:rPr>
              <a:t>Experience alone does not produce expertise — reflection compares what was</a:t>
            </a:r>
          </a:p>
          <a:p>
            <a:pPr algn="ctr"/>
            <a:r>
              <a:rPr sz="1300" b="1" i="0">
                <a:solidFill>
                  <a:srgbClr val="5C4826"/>
                </a:solidFill>
              </a:rPr>
              <a:t>expected with what occurred.   (Schön, The Reflective Practitioner, 1983)</a:t>
            </a:r>
          </a:p>
        </p:txBody>
      </p:sp>
      <p:sp>
        <p:nvSpPr>
          <p:cNvPr id="1001"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will an experienced engineer notice next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dirty="0">
                <a:solidFill>
                  <a:srgbClr val="000000"/>
                </a:solidFill>
              </a:rPr>
              <a:t>Where will the next engineer encounter the lesson?</a:t>
            </a:r>
          </a:p>
        </p:txBody>
      </p:sp>
      <p:sp>
        <p:nvSpPr>
          <p:cNvPr id="900" name="Slide Number Placeholder 900"/>
          <p:cNvSpPr>
            <a:spLocks noGrp="1"/>
          </p:cNvSpPr>
          <p:nvPr>
            <p:ph type="sldNum" sz="quarter" idx="4"/>
          </p:nvPr>
        </p:nvSpPr>
        <p:spPr/>
        <p:txBody>
          <a:bodyPr/>
          <a:lstStyle/>
          <a:p>
            <a:fld id="{54DE72B0-FFEB-4C83-B4BD-F25961BEDFCA}" type="slidenum">
              <a:rPr lang="en-US" smtClean="0"/>
              <a:t>23</a:t>
            </a:fld>
            <a:endParaRPr lang="en-US"/>
          </a:p>
        </p:txBody>
      </p:sp>
      <p:sp>
        <p:nvSpPr>
          <p:cNvPr id="903" name="Card"/>
          <p:cNvSpPr/>
          <p:nvPr/>
        </p:nvSpPr>
        <p:spPr>
          <a:xfrm>
            <a:off x="3840480" y="1325880"/>
            <a:ext cx="475488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Invariant — content must satisfy the interpreter’s contract</a:t>
            </a:r>
          </a:p>
        </p:txBody>
      </p:sp>
      <p:sp>
        <p:nvSpPr>
          <p:cNvPr id="907" name="Card"/>
          <p:cNvSpPr/>
          <p:nvPr/>
        </p:nvSpPr>
        <p:spPr>
          <a:xfrm>
            <a:off x="3840480" y="2075688"/>
            <a:ext cx="475488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Model — the content–interpreter interface, held in one place</a:t>
            </a:r>
          </a:p>
        </p:txBody>
      </p:sp>
      <p:sp>
        <p:nvSpPr>
          <p:cNvPr id="909" name="Block"/>
          <p:cNvSpPr/>
          <p:nvPr/>
        </p:nvSpPr>
        <p:spPr>
          <a:xfrm>
            <a:off x="731520" y="1325880"/>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OBLIGATION</a:t>
            </a:r>
          </a:p>
        </p:txBody>
      </p:sp>
      <p:sp>
        <p:nvSpPr>
          <p:cNvPr id="910" name="Block"/>
          <p:cNvSpPr/>
          <p:nvPr/>
        </p:nvSpPr>
        <p:spPr>
          <a:xfrm>
            <a:off x="731520" y="2075688"/>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REPRESENTATION</a:t>
            </a:r>
          </a:p>
        </p:txBody>
      </p:sp>
      <p:sp>
        <p:nvSpPr>
          <p:cNvPr id="911" name="Block"/>
          <p:cNvSpPr/>
          <p:nvPr/>
        </p:nvSpPr>
        <p:spPr>
          <a:xfrm>
            <a:off x="731520" y="2825496"/>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EVIDENCE</a:t>
            </a:r>
          </a:p>
        </p:txBody>
      </p:sp>
      <p:sp>
        <p:nvSpPr>
          <p:cNvPr id="912" name="Block"/>
          <p:cNvSpPr/>
          <p:nvPr/>
        </p:nvSpPr>
        <p:spPr>
          <a:xfrm>
            <a:off x="731520" y="3575304"/>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EVALUATION</a:t>
            </a:r>
          </a:p>
        </p:txBody>
      </p:sp>
      <p:sp>
        <p:nvSpPr>
          <p:cNvPr id="2" name="Block"/>
          <p:cNvSpPr/>
          <p:nvPr/>
        </p:nvSpPr>
        <p:spPr>
          <a:xfrm>
            <a:off x="731520" y="4325112"/>
            <a:ext cx="292608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ENFORCEMENT</a:t>
            </a:r>
          </a:p>
        </p:txBody>
      </p:sp>
      <p:sp>
        <p:nvSpPr>
          <p:cNvPr id="4" name="Card"/>
          <p:cNvSpPr/>
          <p:nvPr/>
        </p:nvSpPr>
        <p:spPr>
          <a:xfrm>
            <a:off x="3840480" y="2825496"/>
            <a:ext cx="475488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Sensor — compatibility test results</a:t>
            </a:r>
          </a:p>
        </p:txBody>
      </p:sp>
      <p:sp>
        <p:nvSpPr>
          <p:cNvPr id="5" name="Card"/>
          <p:cNvSpPr/>
          <p:nvPr/>
        </p:nvSpPr>
        <p:spPr>
          <a:xfrm>
            <a:off x="3840480" y="3575304"/>
            <a:ext cx="475488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Validator — reject content that violates the contract</a:t>
            </a:r>
          </a:p>
        </p:txBody>
      </p:sp>
      <p:sp>
        <p:nvSpPr>
          <p:cNvPr id="6" name="Card"/>
          <p:cNvSpPr/>
          <p:nvPr/>
        </p:nvSpPr>
        <p:spPr>
          <a:xfrm>
            <a:off x="3840480" y="4325112"/>
            <a:ext cx="475488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Gate — block a release that fails validation</a:t>
            </a:r>
          </a:p>
        </p:txBody>
      </p:sp>
      <p:sp>
        <p:nvSpPr>
          <p:cNvPr id="7" name="ColumnHeading"/>
          <p:cNvSpPr/>
          <p:nvPr/>
        </p:nvSpPr>
        <p:spPr>
          <a:xfrm>
            <a:off x="731520" y="1042415"/>
            <a:ext cx="292608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WHAT MIGHT WE CHANGE?</a:t>
            </a:r>
            <a:endParaRPr sz="2800" b="1" i="0" dirty="0">
              <a:solidFill>
                <a:schemeClr val="bg1"/>
              </a:solidFill>
            </a:endParaRPr>
          </a:p>
        </p:txBody>
      </p:sp>
      <p:sp>
        <p:nvSpPr>
          <p:cNvPr id="8" name="ColumnHeading"/>
          <p:cNvSpPr/>
          <p:nvPr/>
        </p:nvSpPr>
        <p:spPr>
          <a:xfrm>
            <a:off x="3840480" y="1042415"/>
            <a:ext cx="475488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ENCODE IT AS — FOR CROWDSTRIKE</a:t>
            </a:r>
            <a:endParaRPr sz="2800" b="1" i="0" dirty="0">
              <a:solidFill>
                <a:schemeClr val="bg1"/>
              </a:solidFill>
            </a:endParaRPr>
          </a:p>
        </p:txBody>
      </p:sp>
      <p:sp>
        <p:nvSpPr>
          <p:cNvPr id="10" name="FooterBand">
            <a:extLst>
              <a:ext uri="{FF2B5EF4-FFF2-40B4-BE49-F238E27FC236}">
                <a16:creationId xmlns:a16="http://schemas.microsoft.com/office/drawing/2014/main" id="{59ACB01E-0DA3-4436-B112-9FD586B45DE7}"/>
              </a:ext>
            </a:extLst>
          </p:cNvPr>
          <p:cNvSpPr/>
          <p:nvPr/>
        </p:nvSpPr>
        <p:spPr>
          <a:xfrm>
            <a:off x="274320" y="5780912"/>
            <a:ext cx="8595360" cy="638175"/>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rgbClr val="FFFFFF"/>
                </a:solidFill>
              </a:rPr>
              <a:t>A failure is not a request for another gate.</a:t>
            </a:r>
          </a:p>
          <a:p>
            <a:pPr algn="ctr"/>
            <a:r>
              <a:rPr lang="en-US" sz="2000" b="1" i="0" dirty="0">
                <a:solidFill>
                  <a:srgbClr val="FFFFFF"/>
                </a:solidFill>
              </a:rPr>
              <a:t>Absent and inadequate controls call for different responses.</a:t>
            </a:r>
          </a:p>
        </p:txBody>
      </p:sp>
      <p:cxnSp>
        <p:nvCxnSpPr>
          <p:cNvPr id="1000" name="Connector 911"/>
          <p:cNvCxnSpPr/>
          <p:nvPr/>
        </p:nvCxnSpPr>
        <p:spPr>
          <a:xfrm>
            <a:off x="2194560" y="1892807"/>
            <a:ext cx="0" cy="1828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1" name="Connector 911"/>
          <p:cNvCxnSpPr/>
          <p:nvPr/>
        </p:nvCxnSpPr>
        <p:spPr>
          <a:xfrm>
            <a:off x="2194560" y="2642616"/>
            <a:ext cx="0" cy="1828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2" name="Connector 911"/>
          <p:cNvCxnSpPr/>
          <p:nvPr/>
        </p:nvCxnSpPr>
        <p:spPr>
          <a:xfrm>
            <a:off x="2194560" y="3392424"/>
            <a:ext cx="0" cy="1828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3" name="Connector 911"/>
          <p:cNvCxnSpPr/>
          <p:nvPr/>
        </p:nvCxnSpPr>
        <p:spPr>
          <a:xfrm>
            <a:off x="2194560" y="4142232"/>
            <a:ext cx="0" cy="182880"/>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15" name="Label"/>
          <p:cNvSpPr txBox="1"/>
          <p:nvPr/>
        </p:nvSpPr>
        <p:spPr>
          <a:xfrm>
            <a:off x="548640" y="5422392"/>
            <a:ext cx="8046720" cy="292608"/>
          </a:xfrm>
          <a:prstGeom prst="rect">
            <a:avLst/>
          </a:prstGeom>
          <a:noFill/>
        </p:spPr>
        <p:txBody>
          <a:bodyPr wrap="square" lIns="27432" tIns="22860" rIns="27432" bIns="22860" anchor="t">
            <a:spAutoFit/>
          </a:bodyPr>
          <a:lstStyle/>
          <a:p>
            <a:pPr algn="ctr"/>
            <a:r>
              <a:rPr sz="1100" b="1" i="0">
                <a:solidFill>
                  <a:srgbClr val="5C4826"/>
                </a:solidFill>
              </a:rPr>
              <a:t>obligation → Requirements · representation → Modeling · evidence + evaluation → Validation · enforcement → Alignment</a:t>
            </a:r>
          </a:p>
        </p:txBody>
      </p:sp>
      <p:sp>
        <p:nvSpPr>
          <p:cNvPr id="1004" name="Label"/>
          <p:cNvSpPr txBox="1"/>
          <p:nvPr/>
        </p:nvSpPr>
        <p:spPr>
          <a:xfrm>
            <a:off x="548640" y="4974336"/>
            <a:ext cx="8046720" cy="384048"/>
          </a:xfrm>
          <a:prstGeom prst="rect">
            <a:avLst/>
          </a:prstGeom>
          <a:noFill/>
        </p:spPr>
        <p:txBody>
          <a:bodyPr wrap="square" lIns="27432" tIns="22860" rIns="27432" bIns="22860" anchor="t">
            <a:spAutoFit/>
          </a:bodyPr>
          <a:lstStyle/>
          <a:p>
            <a:pPr algn="ctr"/>
            <a:r>
              <a:rPr sz="1200" b="1" i="0">
                <a:solidFill>
                  <a:srgbClr val="5C4826"/>
                </a:solidFill>
              </a:rPr>
              <a:t>Diagnose the missing obligation, representation, evidence, evaluation, or enforcement.</a:t>
            </a:r>
          </a:p>
          <a:p>
            <a:pPr algn="ctr"/>
            <a:r>
              <a:rPr sz="1200" b="1" i="0">
                <a:solidFill>
                  <a:srgbClr val="5C4826"/>
                </a:solidFill>
              </a:rPr>
              <a:t>Not every failure requires all five.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i="1" dirty="0">
                <a:solidFill>
                  <a:srgbClr val="000000"/>
                </a:solidFill>
              </a:rPr>
              <a:t>Different lessons require different authorities</a:t>
            </a:r>
          </a:p>
        </p:txBody>
      </p:sp>
      <p:sp>
        <p:nvSpPr>
          <p:cNvPr id="900" name="Slide Number Placeholder 900"/>
          <p:cNvSpPr>
            <a:spLocks noGrp="1"/>
          </p:cNvSpPr>
          <p:nvPr>
            <p:ph type="sldNum" sz="quarter" idx="4"/>
          </p:nvPr>
        </p:nvSpPr>
        <p:spPr/>
        <p:txBody>
          <a:bodyPr/>
          <a:lstStyle/>
          <a:p>
            <a:fld id="{54DE72B0-FFEB-4C83-B4BD-F25961BEDFCA}" type="slidenum">
              <a:rPr lang="en-US" smtClean="0"/>
              <a:t>24</a:t>
            </a:fld>
            <a:endParaRPr lang="en-US"/>
          </a:p>
        </p:txBody>
      </p:sp>
      <p:sp>
        <p:nvSpPr>
          <p:cNvPr id="903" name="Card"/>
          <p:cNvSpPr/>
          <p:nvPr/>
        </p:nvSpPr>
        <p:spPr>
          <a:xfrm>
            <a:off x="4023360" y="146304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schema + compatibility validator</a:t>
            </a:r>
          </a:p>
          <a:p>
            <a:pPr algn="ctr"/>
            <a:r>
              <a:rPr sz="1000" b="0" i="1" dirty="0">
                <a:solidFill>
                  <a:srgbClr val="5C4826"/>
                </a:solidFill>
              </a:rPr>
              <a:t>VENDOR</a:t>
            </a:r>
          </a:p>
        </p:txBody>
      </p:sp>
      <p:sp>
        <p:nvSpPr>
          <p:cNvPr id="907" name="Card"/>
          <p:cNvSpPr/>
          <p:nvPr/>
        </p:nvSpPr>
        <p:spPr>
          <a:xfrm>
            <a:off x="4023360" y="242316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progressive deployment + halt controls</a:t>
            </a:r>
          </a:p>
          <a:p>
            <a:pPr algn="ctr"/>
            <a:r>
              <a:rPr sz="1000" b="0" i="1">
                <a:solidFill>
                  <a:srgbClr val="5C4826"/>
                </a:solidFill>
              </a:rPr>
              <a:t>VENDOR / ENTERPRISE</a:t>
            </a:r>
          </a:p>
        </p:txBody>
      </p:sp>
      <p:sp>
        <p:nvSpPr>
          <p:cNvPr id="909" name="Block"/>
          <p:cNvSpPr/>
          <p:nvPr/>
        </p:nvSpPr>
        <p:spPr>
          <a:xfrm>
            <a:off x="548640" y="146304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Content must match its interpreter</a:t>
            </a:r>
            <a:endParaRPr lang="en-US" sz="2000" b="1" i="0" dirty="0">
              <a:solidFill>
                <a:srgbClr val="FFFFFF"/>
              </a:solidFill>
            </a:endParaRPr>
          </a:p>
        </p:txBody>
      </p:sp>
      <p:sp>
        <p:nvSpPr>
          <p:cNvPr id="910" name="Block"/>
          <p:cNvSpPr/>
          <p:nvPr/>
        </p:nvSpPr>
        <p:spPr>
          <a:xfrm>
            <a:off x="548640" y="242316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A defective update must not reach every endpoint</a:t>
            </a:r>
            <a:endParaRPr lang="en-US" sz="2000" b="1" i="0" dirty="0">
              <a:solidFill>
                <a:srgbClr val="FFFFFF"/>
              </a:solidFill>
            </a:endParaRPr>
          </a:p>
        </p:txBody>
      </p:sp>
      <p:sp>
        <p:nvSpPr>
          <p:cNvPr id="911" name="Block"/>
          <p:cNvSpPr/>
          <p:nvPr/>
        </p:nvSpPr>
        <p:spPr>
          <a:xfrm>
            <a:off x="548640" y="338328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Critical services must tolerate endpoint failure</a:t>
            </a:r>
          </a:p>
        </p:txBody>
      </p:sp>
      <p:sp>
        <p:nvSpPr>
          <p:cNvPr id="912" name="Block"/>
          <p:cNvSpPr/>
          <p:nvPr/>
        </p:nvSpPr>
        <p:spPr>
          <a:xfrm>
            <a:off x="548640" y="434340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Shared dependencies correlate failures</a:t>
            </a:r>
          </a:p>
        </p:txBody>
      </p:sp>
      <p:sp>
        <p:nvSpPr>
          <p:cNvPr id="913" name="FooterBand"/>
          <p:cNvSpPr/>
          <p:nvPr/>
        </p:nvSpPr>
        <p:spPr>
          <a:xfrm>
            <a:off x="274320" y="5128591"/>
            <a:ext cx="8595360" cy="15928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chemeClr val="bg1"/>
                </a:solidFill>
              </a:rPr>
              <a:t>If a hospital must keep delivering care when its endpoint security fails,</a:t>
            </a:r>
          </a:p>
          <a:p>
            <a:pPr algn="ctr"/>
            <a:r>
              <a:rPr lang="en-US" sz="2000" b="1" i="0" dirty="0">
                <a:solidFill>
                  <a:schemeClr val="bg1"/>
                </a:solidFill>
              </a:rPr>
              <a:t>whose requirement is that?</a:t>
            </a:r>
          </a:p>
        </p:txBody>
      </p:sp>
      <p:sp>
        <p:nvSpPr>
          <p:cNvPr id="2" name="Card"/>
          <p:cNvSpPr/>
          <p:nvPr/>
        </p:nvSpPr>
        <p:spPr>
          <a:xfrm>
            <a:off x="4023360" y="338328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0" i="1" dirty="0">
                <a:solidFill>
                  <a:srgbClr val="5C4826"/>
                </a:solidFill>
              </a:rPr>
              <a:t>isolation + continuity architecture</a:t>
            </a:r>
          </a:p>
          <a:p>
            <a:pPr algn="ctr"/>
            <a:r>
              <a:rPr lang="en-US" sz="1000" b="0" i="1" dirty="0">
                <a:solidFill>
                  <a:srgbClr val="5C4826"/>
                </a:solidFill>
              </a:rPr>
              <a:t>ENTERPRISE</a:t>
            </a:r>
          </a:p>
        </p:txBody>
      </p:sp>
      <p:sp>
        <p:nvSpPr>
          <p:cNvPr id="4" name="Card"/>
          <p:cNvSpPr/>
          <p:nvPr/>
        </p:nvSpPr>
        <p:spPr>
          <a:xfrm>
            <a:off x="4023360" y="434340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0" i="1" dirty="0">
                <a:solidFill>
                  <a:srgbClr val="5C4826"/>
                </a:solidFill>
              </a:rPr>
              <a:t>resilience requirements + oversight</a:t>
            </a:r>
            <a:endParaRPr sz="2000" b="0" i="1" dirty="0">
              <a:solidFill>
                <a:srgbClr val="5C4826"/>
              </a:solidFill>
            </a:endParaRPr>
          </a:p>
          <a:p>
            <a:pPr algn="ctr"/>
            <a:r>
              <a:rPr lang="en-US" sz="1000" b="0" i="1" dirty="0">
                <a:solidFill>
                  <a:srgbClr val="5C4826"/>
                </a:solidFill>
              </a:rPr>
              <a:t>ENTERPRISE / SECTOR AUTHORITY</a:t>
            </a:r>
            <a:endParaRPr sz="2000" b="0" i="1" dirty="0">
              <a:solidFill>
                <a:srgbClr val="5C4826"/>
              </a:solidFill>
            </a:endParaRPr>
          </a:p>
        </p:txBody>
      </p:sp>
      <p:sp>
        <p:nvSpPr>
          <p:cNvPr id="5" name="ColumnHeading"/>
          <p:cNvSpPr/>
          <p:nvPr/>
        </p:nvSpPr>
        <p:spPr>
          <a:xfrm>
            <a:off x="548640" y="1042415"/>
            <a:ext cx="329184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LESSON</a:t>
            </a:r>
            <a:endParaRPr sz="2800" b="1" i="0" dirty="0">
              <a:solidFill>
                <a:schemeClr val="bg1"/>
              </a:solidFill>
            </a:endParaRPr>
          </a:p>
        </p:txBody>
      </p:sp>
      <p:sp>
        <p:nvSpPr>
          <p:cNvPr id="6" name="ColumnHeading"/>
          <p:cNvSpPr/>
          <p:nvPr/>
        </p:nvSpPr>
        <p:spPr>
          <a:xfrm>
            <a:off x="4023360" y="1042415"/>
            <a:ext cx="45720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ENGINEERING STRUCTURE — AND WHOSE AUTHORITY</a:t>
            </a:r>
            <a:endParaRPr sz="2800" b="1" i="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i="1" dirty="0">
                <a:solidFill>
                  <a:srgbClr val="000000"/>
                </a:solidFill>
              </a:rPr>
              <a:t>How would we know the system is safer?</a:t>
            </a:r>
          </a:p>
        </p:txBody>
      </p:sp>
      <p:sp>
        <p:nvSpPr>
          <p:cNvPr id="900" name="Slide Number Placeholder 900"/>
          <p:cNvSpPr>
            <a:spLocks noGrp="1"/>
          </p:cNvSpPr>
          <p:nvPr>
            <p:ph type="sldNum" sz="quarter" idx="4"/>
          </p:nvPr>
        </p:nvSpPr>
        <p:spPr/>
        <p:txBody>
          <a:bodyPr/>
          <a:lstStyle/>
          <a:p>
            <a:fld id="{54DE72B0-FFEB-4C83-B4BD-F25961BEDFCA}" type="slidenum">
              <a:rPr lang="en-US" smtClean="0"/>
              <a:t>25</a:t>
            </a:fld>
            <a:endParaRPr lang="en-US"/>
          </a:p>
        </p:txBody>
      </p:sp>
      <p:sp>
        <p:nvSpPr>
          <p:cNvPr id="903" name="Card"/>
          <p:cNvSpPr/>
          <p:nvPr/>
        </p:nvSpPr>
        <p:spPr>
          <a:xfrm>
            <a:off x="4023360" y="146304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0" i="1" dirty="0">
                <a:solidFill>
                  <a:srgbClr val="5C4826"/>
                </a:solidFill>
              </a:rPr>
              <a:t>negative + boundary-case tests across invalid content classes</a:t>
            </a:r>
          </a:p>
        </p:txBody>
      </p:sp>
      <p:sp>
        <p:nvSpPr>
          <p:cNvPr id="907" name="Card"/>
          <p:cNvSpPr/>
          <p:nvPr/>
        </p:nvSpPr>
        <p:spPr>
          <a:xfrm>
            <a:off x="4023360" y="242316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0" i="1">
                <a:solidFill>
                  <a:srgbClr val="5C4826"/>
                </a:solidFill>
              </a:rPr>
              <a:t>rollout limits, detection latency, telemetry — and a demonstrated halt</a:t>
            </a:r>
          </a:p>
        </p:txBody>
      </p:sp>
      <p:sp>
        <p:nvSpPr>
          <p:cNvPr id="909" name="Block"/>
          <p:cNvSpPr/>
          <p:nvPr/>
        </p:nvSpPr>
        <p:spPr>
          <a:xfrm>
            <a:off x="548640" y="146304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Compatibility validator</a:t>
            </a:r>
            <a:endParaRPr lang="en-US" sz="2000" b="1" i="0" dirty="0">
              <a:solidFill>
                <a:srgbClr val="FFFFFF"/>
              </a:solidFill>
            </a:endParaRPr>
          </a:p>
        </p:txBody>
      </p:sp>
      <p:sp>
        <p:nvSpPr>
          <p:cNvPr id="910" name="Block"/>
          <p:cNvSpPr/>
          <p:nvPr/>
        </p:nvSpPr>
        <p:spPr>
          <a:xfrm>
            <a:off x="548640" y="242316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Progressive deployment</a:t>
            </a:r>
            <a:endParaRPr lang="en-US" sz="2000" b="1" i="0" dirty="0">
              <a:solidFill>
                <a:srgbClr val="FFFFFF"/>
              </a:solidFill>
            </a:endParaRPr>
          </a:p>
        </p:txBody>
      </p:sp>
      <p:sp>
        <p:nvSpPr>
          <p:cNvPr id="911" name="Block"/>
          <p:cNvSpPr/>
          <p:nvPr/>
        </p:nvSpPr>
        <p:spPr>
          <a:xfrm>
            <a:off x="548640" y="338328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Endpoint-failure isolation</a:t>
            </a:r>
          </a:p>
        </p:txBody>
      </p:sp>
      <p:sp>
        <p:nvSpPr>
          <p:cNvPr id="912" name="Block"/>
          <p:cNvSpPr/>
          <p:nvPr/>
        </p:nvSpPr>
        <p:spPr>
          <a:xfrm>
            <a:off x="548640" y="434340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Independent critical paths</a:t>
            </a:r>
          </a:p>
        </p:txBody>
      </p:sp>
      <p:sp>
        <p:nvSpPr>
          <p:cNvPr id="913" name="FooterBand"/>
          <p:cNvSpPr/>
          <p:nvPr/>
        </p:nvSpPr>
        <p:spPr>
          <a:xfrm>
            <a:off x="274320" y="5128591"/>
            <a:ext cx="8595360" cy="15928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chemeClr val="bg1"/>
                </a:solidFill>
              </a:rPr>
              <a:t>An untested recovery plan is not evidence that recovery will succeed.</a:t>
            </a:r>
          </a:p>
          <a:p>
            <a:pPr algn="ctr"/>
            <a:r>
              <a:rPr lang="en-US" sz="2000" b="1" i="0" dirty="0">
                <a:solidFill>
                  <a:schemeClr val="bg1"/>
                </a:solidFill>
              </a:rPr>
              <a:t>What uncertainty remains?</a:t>
            </a:r>
          </a:p>
        </p:txBody>
      </p:sp>
      <p:sp>
        <p:nvSpPr>
          <p:cNvPr id="2" name="Card"/>
          <p:cNvSpPr/>
          <p:nvPr/>
        </p:nvSpPr>
        <p:spPr>
          <a:xfrm>
            <a:off x="4023360" y="338328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0" i="1" dirty="0">
                <a:solidFill>
                  <a:srgbClr val="5C4826"/>
                </a:solidFill>
              </a:rPr>
              <a:t>continuity exercised under realistic endpoint failures</a:t>
            </a:r>
          </a:p>
        </p:txBody>
      </p:sp>
      <p:sp>
        <p:nvSpPr>
          <p:cNvPr id="4" name="Card"/>
          <p:cNvSpPr/>
          <p:nvPr/>
        </p:nvSpPr>
        <p:spPr>
          <a:xfrm>
            <a:off x="4023360" y="434340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0" i="1" dirty="0">
                <a:solidFill>
                  <a:srgbClr val="5C4826"/>
                </a:solidFill>
              </a:rPr>
              <a:t>dependency analysis of the actual alternatives, then a continuity test</a:t>
            </a:r>
            <a:endParaRPr sz="2000" b="0" i="1" dirty="0">
              <a:solidFill>
                <a:srgbClr val="5C4826"/>
              </a:solidFill>
            </a:endParaRPr>
          </a:p>
        </p:txBody>
      </p:sp>
      <p:sp>
        <p:nvSpPr>
          <p:cNvPr id="5" name="ColumnHeading"/>
          <p:cNvSpPr/>
          <p:nvPr/>
        </p:nvSpPr>
        <p:spPr>
          <a:xfrm>
            <a:off x="548640" y="1042415"/>
            <a:ext cx="329184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INTERVENTION</a:t>
            </a:r>
            <a:endParaRPr sz="2800" b="1" i="0" dirty="0">
              <a:solidFill>
                <a:schemeClr val="bg1"/>
              </a:solidFill>
            </a:endParaRPr>
          </a:p>
        </p:txBody>
      </p:sp>
      <p:sp>
        <p:nvSpPr>
          <p:cNvPr id="6" name="ColumnHeading"/>
          <p:cNvSpPr/>
          <p:nvPr/>
        </p:nvSpPr>
        <p:spPr>
          <a:xfrm>
            <a:off x="4023360" y="1042415"/>
            <a:ext cx="45720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EVIDENCE THAT IT WORKS</a:t>
            </a:r>
            <a:endParaRPr sz="2800" b="1" i="0"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i="1" dirty="0">
                <a:solidFill>
                  <a:srgbClr val="000000"/>
                </a:solidFill>
              </a:rPr>
              <a:t>Could we have anticipated this failure?</a:t>
            </a:r>
          </a:p>
        </p:txBody>
      </p:sp>
      <p:sp>
        <p:nvSpPr>
          <p:cNvPr id="900" name="Slide Number Placeholder 900"/>
          <p:cNvSpPr>
            <a:spLocks noGrp="1"/>
          </p:cNvSpPr>
          <p:nvPr>
            <p:ph type="sldNum" sz="quarter" idx="4"/>
          </p:nvPr>
        </p:nvSpPr>
        <p:spPr/>
        <p:txBody>
          <a:bodyPr/>
          <a:lstStyle/>
          <a:p>
            <a:fld id="{54DE72B0-FFEB-4C83-B4BD-F25961BEDFCA}" type="slidenum">
              <a:rPr lang="en-US" smtClean="0"/>
              <a:t>26</a:t>
            </a:fld>
            <a:endParaRPr lang="en-US"/>
          </a:p>
        </p:txBody>
      </p:sp>
      <p:sp>
        <p:nvSpPr>
          <p:cNvPr id="903" name="Card"/>
          <p:cNvSpPr/>
          <p:nvPr/>
        </p:nvSpPr>
        <p:spPr>
          <a:xfrm>
            <a:off x="2103120" y="2231136"/>
            <a:ext cx="219456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invalid content causes unsafe execution</a:t>
            </a:r>
          </a:p>
        </p:txBody>
      </p:sp>
      <p:sp>
        <p:nvSpPr>
          <p:cNvPr id="907" name="Card"/>
          <p:cNvSpPr/>
          <p:nvPr/>
        </p:nvSpPr>
        <p:spPr>
          <a:xfrm>
            <a:off x="2103120" y="3008376"/>
            <a:ext cx="219456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a:solidFill>
                  <a:srgbClr val="5C4826"/>
                </a:solidFill>
              </a:rPr>
              <a:t>a defect escapes testing</a:t>
            </a:r>
          </a:p>
        </p:txBody>
      </p:sp>
      <p:sp>
        <p:nvSpPr>
          <p:cNvPr id="909" name="Block"/>
          <p:cNvSpPr/>
          <p:nvPr/>
        </p:nvSpPr>
        <p:spPr>
          <a:xfrm>
            <a:off x="365760" y="2231136"/>
            <a:ext cx="1645920" cy="71323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Interpret security content</a:t>
            </a:r>
            <a:endParaRPr lang="en-US" sz="2000" b="1" i="0" dirty="0">
              <a:solidFill>
                <a:srgbClr val="FFFFFF"/>
              </a:solidFill>
            </a:endParaRPr>
          </a:p>
        </p:txBody>
      </p:sp>
      <p:sp>
        <p:nvSpPr>
          <p:cNvPr id="910" name="Block"/>
          <p:cNvSpPr/>
          <p:nvPr/>
        </p:nvSpPr>
        <p:spPr>
          <a:xfrm>
            <a:off x="365760" y="3008376"/>
            <a:ext cx="1645920" cy="71323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Validate content</a:t>
            </a:r>
            <a:endParaRPr lang="en-US" sz="2000" b="1" i="0" dirty="0">
              <a:solidFill>
                <a:srgbClr val="FFFFFF"/>
              </a:solidFill>
            </a:endParaRPr>
          </a:p>
        </p:txBody>
      </p:sp>
      <p:sp>
        <p:nvSpPr>
          <p:cNvPr id="911" name="Block"/>
          <p:cNvSpPr/>
          <p:nvPr/>
        </p:nvSpPr>
        <p:spPr>
          <a:xfrm>
            <a:off x="365760" y="3785615"/>
            <a:ext cx="1645920" cy="71323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Distribute content</a:t>
            </a:r>
            <a:endParaRPr sz="2000" b="1" i="0" dirty="0">
              <a:solidFill>
                <a:srgbClr val="FFFFFF"/>
              </a:solidFill>
            </a:endParaRPr>
          </a:p>
        </p:txBody>
      </p:sp>
      <p:sp>
        <p:nvSpPr>
          <p:cNvPr id="912" name="Block"/>
          <p:cNvSpPr/>
          <p:nvPr/>
        </p:nvSpPr>
        <p:spPr>
          <a:xfrm>
            <a:off x="365760" y="4562856"/>
            <a:ext cx="1645920" cy="713232"/>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Maintain service</a:t>
            </a:r>
          </a:p>
        </p:txBody>
      </p:sp>
      <p:sp>
        <p:nvSpPr>
          <p:cNvPr id="913" name="FooterBand"/>
          <p:cNvSpPr/>
          <p:nvPr/>
        </p:nvSpPr>
        <p:spPr>
          <a:xfrm>
            <a:off x="274320" y="5852160"/>
            <a:ext cx="859536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chemeClr val="bg1"/>
                </a:solidFill>
              </a:rPr>
              <a:t>Which of these failure modes could occur in another security product?</a:t>
            </a:r>
          </a:p>
        </p:txBody>
      </p:sp>
      <p:sp>
        <p:nvSpPr>
          <p:cNvPr id="2" name="Card"/>
          <p:cNvSpPr/>
          <p:nvPr/>
        </p:nvSpPr>
        <p:spPr>
          <a:xfrm>
            <a:off x="2103120" y="3785615"/>
            <a:ext cx="219456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100" b="0" i="1" dirty="0">
                <a:solidFill>
                  <a:srgbClr val="5C4826"/>
                </a:solidFill>
              </a:rPr>
              <a:t>a defective update reaches all endpoints</a:t>
            </a:r>
          </a:p>
        </p:txBody>
      </p:sp>
      <p:sp>
        <p:nvSpPr>
          <p:cNvPr id="4" name="Card"/>
          <p:cNvSpPr/>
          <p:nvPr/>
        </p:nvSpPr>
        <p:spPr>
          <a:xfrm>
            <a:off x="2103120" y="4562856"/>
            <a:ext cx="219456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100" b="0" i="1" dirty="0">
                <a:solidFill>
                  <a:srgbClr val="5C4826"/>
                </a:solidFill>
              </a:rPr>
              <a:t>endpoint failure disables critical services</a:t>
            </a:r>
            <a:endParaRPr sz="2000" b="0" i="1" dirty="0">
              <a:solidFill>
                <a:srgbClr val="5C4826"/>
              </a:solidFill>
            </a:endParaRPr>
          </a:p>
        </p:txBody>
      </p:sp>
      <p:sp>
        <p:nvSpPr>
          <p:cNvPr id="5" name="ColumnHeading"/>
          <p:cNvSpPr/>
          <p:nvPr/>
        </p:nvSpPr>
        <p:spPr>
          <a:xfrm>
            <a:off x="365760" y="1883664"/>
            <a:ext cx="164592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FUNCTION</a:t>
            </a:r>
            <a:endParaRPr sz="2800" b="1" i="0" dirty="0">
              <a:solidFill>
                <a:schemeClr val="bg1"/>
              </a:solidFill>
            </a:endParaRPr>
          </a:p>
        </p:txBody>
      </p:sp>
      <p:sp>
        <p:nvSpPr>
          <p:cNvPr id="6" name="ColumnHeading"/>
          <p:cNvSpPr/>
          <p:nvPr/>
        </p:nvSpPr>
        <p:spPr>
          <a:xfrm>
            <a:off x="2103120" y="1883664"/>
            <a:ext cx="219456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FAILURE MODE</a:t>
            </a:r>
            <a:endParaRPr sz="2800" b="1" i="0" dirty="0">
              <a:solidFill>
                <a:schemeClr val="bg1"/>
              </a:solidFill>
            </a:endParaRPr>
          </a:p>
        </p:txBody>
      </p:sp>
      <p:sp>
        <p:nvSpPr>
          <p:cNvPr id="915" name="Label"/>
          <p:cNvSpPr txBox="1"/>
          <p:nvPr/>
        </p:nvSpPr>
        <p:spPr>
          <a:xfrm>
            <a:off x="548640" y="841248"/>
            <a:ext cx="8046720" cy="566928"/>
          </a:xfrm>
          <a:prstGeom prst="rect">
            <a:avLst/>
          </a:prstGeom>
          <a:noFill/>
        </p:spPr>
        <p:txBody>
          <a:bodyPr wrap="square" lIns="27432" tIns="22860" rIns="27432" bIns="22860" anchor="t">
            <a:spAutoFit/>
          </a:bodyPr>
          <a:lstStyle/>
          <a:p>
            <a:pPr algn="ctr"/>
            <a:r>
              <a:rPr sz="1200" b="1" i="1">
                <a:solidFill>
                  <a:srgbClr val="5C4826"/>
                </a:solidFill>
              </a:rPr>
              <a:t>We have learned from CrowdStrike. Can we use that knowledge to anticipate</a:t>
            </a:r>
          </a:p>
          <a:p>
            <a:pPr algn="ctr"/>
            <a:r>
              <a:rPr sz="1200" b="1" i="1">
                <a:solidFill>
                  <a:srgbClr val="5C4826"/>
                </a:solidFill>
              </a:rPr>
              <a:t>failures in another system?</a:t>
            </a:r>
          </a:p>
          <a:p>
            <a:pPr algn="ctr"/>
            <a:r>
              <a:rPr sz="1200" b="1" i="1">
                <a:solidFill>
                  <a:srgbClr val="5C4826"/>
                </a:solidFill>
              </a:rPr>
              <a:t>FMEA — Failure Mode and Effects Analysis — searches, function by function,</a:t>
            </a:r>
          </a:p>
          <a:p>
            <a:pPr algn="ctr"/>
            <a:r>
              <a:rPr sz="1200" b="1" i="1">
                <a:solidFill>
                  <a:srgbClr val="5C4826"/>
                </a:solidFill>
              </a:rPr>
              <a:t>for failures that have not happened yet.</a:t>
            </a:r>
          </a:p>
        </p:txBody>
      </p:sp>
      <p:sp>
        <p:nvSpPr>
          <p:cNvPr id="1000" name="ColumnHeading"/>
          <p:cNvSpPr/>
          <p:nvPr/>
        </p:nvSpPr>
        <p:spPr>
          <a:xfrm>
            <a:off x="4389120" y="1883664"/>
            <a:ext cx="18288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EFFECT</a:t>
            </a:r>
            <a:endParaRPr sz="2800" b="1" i="0" dirty="0">
              <a:solidFill>
                <a:schemeClr val="bg1"/>
              </a:solidFill>
            </a:endParaRPr>
          </a:p>
        </p:txBody>
      </p:sp>
      <p:sp>
        <p:nvSpPr>
          <p:cNvPr id="1001" name="ColumnHeading"/>
          <p:cNvSpPr/>
          <p:nvPr/>
        </p:nvSpPr>
        <p:spPr>
          <a:xfrm>
            <a:off x="6309360" y="1883664"/>
            <a:ext cx="22860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CANDIDATE CONTROL</a:t>
            </a:r>
            <a:endParaRPr sz="2800" b="1" i="0" dirty="0">
              <a:solidFill>
                <a:schemeClr val="bg1"/>
              </a:solidFill>
            </a:endParaRPr>
          </a:p>
        </p:txBody>
      </p:sp>
      <p:sp>
        <p:nvSpPr>
          <p:cNvPr id="1002" name="Card"/>
          <p:cNvSpPr/>
          <p:nvPr/>
        </p:nvSpPr>
        <p:spPr>
          <a:xfrm>
            <a:off x="4389120" y="2231136"/>
            <a:ext cx="18288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endpoint failure</a:t>
            </a:r>
          </a:p>
        </p:txBody>
      </p:sp>
      <p:sp>
        <p:nvSpPr>
          <p:cNvPr id="1003" name="Card"/>
          <p:cNvSpPr/>
          <p:nvPr/>
        </p:nvSpPr>
        <p:spPr>
          <a:xfrm>
            <a:off x="6309360" y="2231136"/>
            <a:ext cx="22860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contract validation</a:t>
            </a:r>
          </a:p>
        </p:txBody>
      </p:sp>
      <p:sp>
        <p:nvSpPr>
          <p:cNvPr id="1004" name="Card"/>
          <p:cNvSpPr/>
          <p:nvPr/>
        </p:nvSpPr>
        <p:spPr>
          <a:xfrm>
            <a:off x="4389120" y="3008376"/>
            <a:ext cx="18288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defective update released</a:t>
            </a:r>
          </a:p>
        </p:txBody>
      </p:sp>
      <p:sp>
        <p:nvSpPr>
          <p:cNvPr id="1005" name="Card"/>
          <p:cNvSpPr/>
          <p:nvPr/>
        </p:nvSpPr>
        <p:spPr>
          <a:xfrm>
            <a:off x="6309360" y="3008376"/>
            <a:ext cx="22860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independent compatibility tests</a:t>
            </a:r>
          </a:p>
        </p:txBody>
      </p:sp>
      <p:sp>
        <p:nvSpPr>
          <p:cNvPr id="1006" name="Card"/>
          <p:cNvSpPr/>
          <p:nvPr/>
        </p:nvSpPr>
        <p:spPr>
          <a:xfrm>
            <a:off x="4389120" y="3785615"/>
            <a:ext cx="18288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widespread outage</a:t>
            </a:r>
          </a:p>
        </p:txBody>
      </p:sp>
      <p:sp>
        <p:nvSpPr>
          <p:cNvPr id="1007" name="Card"/>
          <p:cNvSpPr/>
          <p:nvPr/>
        </p:nvSpPr>
        <p:spPr>
          <a:xfrm>
            <a:off x="6309360" y="3785615"/>
            <a:ext cx="22860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staged rollout + demonstrated halt</a:t>
            </a:r>
          </a:p>
        </p:txBody>
      </p:sp>
      <p:sp>
        <p:nvSpPr>
          <p:cNvPr id="1008" name="Card"/>
          <p:cNvSpPr/>
          <p:nvPr/>
        </p:nvSpPr>
        <p:spPr>
          <a:xfrm>
            <a:off x="4389120" y="4562856"/>
            <a:ext cx="18288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service disruption</a:t>
            </a:r>
          </a:p>
        </p:txBody>
      </p:sp>
      <p:sp>
        <p:nvSpPr>
          <p:cNvPr id="1009" name="Card"/>
          <p:cNvSpPr/>
          <p:nvPr/>
        </p:nvSpPr>
        <p:spPr>
          <a:xfrm>
            <a:off x="6309360" y="4562856"/>
            <a:ext cx="2286000" cy="713232"/>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100" b="0" i="1" dirty="0">
                <a:solidFill>
                  <a:srgbClr val="5C4826"/>
                </a:solidFill>
              </a:rPr>
              <a:t>independent service paths</a:t>
            </a:r>
          </a:p>
        </p:txBody>
      </p:sp>
      <p:sp>
        <p:nvSpPr>
          <p:cNvPr id="1010" name="Label"/>
          <p:cNvSpPr txBox="1"/>
          <p:nvPr/>
        </p:nvSpPr>
        <p:spPr>
          <a:xfrm>
            <a:off x="548640" y="5358384"/>
            <a:ext cx="8046720" cy="365760"/>
          </a:xfrm>
          <a:prstGeom prst="rect">
            <a:avLst/>
          </a:prstGeom>
          <a:noFill/>
        </p:spPr>
        <p:txBody>
          <a:bodyPr wrap="square" lIns="27432" tIns="22860" rIns="27432" bIns="22860" anchor="t">
            <a:spAutoFit/>
          </a:bodyPr>
          <a:lstStyle/>
          <a:p>
            <a:pPr algn="ctr"/>
            <a:r>
              <a:rPr sz="1200" b="1" i="1">
                <a:solidFill>
                  <a:srgbClr val="5C4826"/>
                </a:solidFill>
              </a:rPr>
              <a:t>How often will each mode occur? Occurrence stays ‘?’ — which modes warrant action even when their probabilities are unknown?</a:t>
            </a:r>
          </a:p>
        </p:txBody>
      </p:sp>
      <p:sp>
        <p:nvSpPr>
          <p:cNvPr id="1011" name="Label"/>
          <p:cNvSpPr txBox="1"/>
          <p:nvPr/>
        </p:nvSpPr>
        <p:spPr>
          <a:xfrm>
            <a:off x="548640" y="1389888"/>
            <a:ext cx="3931920" cy="219456"/>
          </a:xfrm>
          <a:prstGeom prst="rect">
            <a:avLst/>
          </a:prstGeom>
          <a:noFill/>
        </p:spPr>
        <p:txBody>
          <a:bodyPr wrap="none" lIns="27432" tIns="22860" rIns="27432" bIns="22860" anchor="t">
            <a:spAutoFit/>
          </a:bodyPr>
          <a:lstStyle/>
          <a:p>
            <a:pPr algn="l"/>
            <a:r>
              <a:rPr sz="1200" b="1" i="1">
                <a:solidFill>
                  <a:srgbClr val="5C4826"/>
                </a:solidFill>
              </a:rPr>
              <a:t>1  Identify a plausible failure mode</a:t>
            </a:r>
          </a:p>
        </p:txBody>
      </p:sp>
      <p:sp>
        <p:nvSpPr>
          <p:cNvPr id="1012" name="Label"/>
          <p:cNvSpPr txBox="1"/>
          <p:nvPr/>
        </p:nvSpPr>
        <p:spPr>
          <a:xfrm>
            <a:off x="4526280" y="1389888"/>
            <a:ext cx="3931920" cy="219456"/>
          </a:xfrm>
          <a:prstGeom prst="rect">
            <a:avLst/>
          </a:prstGeom>
          <a:noFill/>
        </p:spPr>
        <p:txBody>
          <a:bodyPr wrap="none" lIns="27432" tIns="22860" rIns="27432" bIns="22860" anchor="t">
            <a:spAutoFit/>
          </a:bodyPr>
          <a:lstStyle/>
          <a:p>
            <a:pPr algn="l"/>
            <a:r>
              <a:rPr sz="1200" b="1" i="1">
                <a:solidFill>
                  <a:srgbClr val="5C4826"/>
                </a:solidFill>
              </a:rPr>
              <a:t>2  Determine its consequences</a:t>
            </a:r>
          </a:p>
        </p:txBody>
      </p:sp>
      <p:sp>
        <p:nvSpPr>
          <p:cNvPr id="1013" name="Label"/>
          <p:cNvSpPr txBox="1"/>
          <p:nvPr/>
        </p:nvSpPr>
        <p:spPr>
          <a:xfrm>
            <a:off x="548640" y="1627632"/>
            <a:ext cx="3931920" cy="219456"/>
          </a:xfrm>
          <a:prstGeom prst="rect">
            <a:avLst/>
          </a:prstGeom>
          <a:noFill/>
        </p:spPr>
        <p:txBody>
          <a:bodyPr wrap="none" lIns="27432" tIns="22860" rIns="27432" bIns="22860" anchor="t">
            <a:spAutoFit/>
          </a:bodyPr>
          <a:lstStyle/>
          <a:p>
            <a:pPr algn="l"/>
            <a:r>
              <a:rPr sz="1200" b="1" i="1">
                <a:solidFill>
                  <a:srgbClr val="5C4826"/>
                </a:solidFill>
              </a:rPr>
              <a:t>3  Identify existing or proposed controls</a:t>
            </a:r>
          </a:p>
        </p:txBody>
      </p:sp>
      <p:sp>
        <p:nvSpPr>
          <p:cNvPr id="1014" name="Label"/>
          <p:cNvSpPr txBox="1"/>
          <p:nvPr/>
        </p:nvSpPr>
        <p:spPr>
          <a:xfrm>
            <a:off x="4526280" y="1627632"/>
            <a:ext cx="3931920" cy="219456"/>
          </a:xfrm>
          <a:prstGeom prst="rect">
            <a:avLst/>
          </a:prstGeom>
          <a:noFill/>
        </p:spPr>
        <p:txBody>
          <a:bodyPr wrap="none" lIns="27432" tIns="22860" rIns="27432" bIns="22860" anchor="t">
            <a:spAutoFit/>
          </a:bodyPr>
          <a:lstStyle/>
          <a:p>
            <a:pPr algn="l"/>
            <a:r>
              <a:rPr sz="1200" b="1" i="1">
                <a:solidFill>
                  <a:srgbClr val="5C4826"/>
                </a:solidFill>
              </a:rPr>
              <a:t>4  Decide whether the remaining risk warrants action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Apply FMEA to an unfamiliar system</a:t>
            </a:r>
          </a:p>
        </p:txBody>
      </p:sp>
      <p:sp>
        <p:nvSpPr>
          <p:cNvPr id="900" name="Slide Number Placeholder 900"/>
          <p:cNvSpPr>
            <a:spLocks noGrp="1"/>
          </p:cNvSpPr>
          <p:nvPr>
            <p:ph type="sldNum" sz="quarter" idx="4"/>
          </p:nvPr>
        </p:nvSpPr>
        <p:spPr/>
        <p:txBody>
          <a:bodyPr/>
          <a:lstStyle/>
          <a:p>
            <a:fld id="{8CF8A65D-8523-4C39-BD83-5C787F1FA9B3}" type="slidenum">
              <a:rPr lang="en-US" smtClean="0"/>
              <a:t>27</a:t>
            </a:fld>
            <a:endParaRPr lang="en-US"/>
          </a:p>
        </p:txBody>
      </p:sp>
      <p:sp>
        <p:nvSpPr>
          <p:cNvPr id="909" name="FooterBand"/>
          <p:cNvSpPr/>
          <p:nvPr/>
        </p:nvSpPr>
        <p:spPr>
          <a:xfrm>
            <a:off x="274320" y="5513831"/>
            <a:ext cx="8595360" cy="90525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YOUR TASK (2–3 minutes, with a partner): at least one failure mode per function.</a:t>
            </a:r>
          </a:p>
          <a:p>
            <a:pPr algn="ctr">
              <a:spcBef>
                <a:spcPts val="300"/>
              </a:spcBef>
            </a:pPr>
            <a:r>
              <a:rPr sz="2000" b="1" i="0" dirty="0">
                <a:solidFill>
                  <a:srgbClr val="FFFFFF"/>
                </a:solidFill>
              </a:rPr>
              <a:t>Leave likelihood as ‘?’ — decide which modes warrant a control anyway.</a:t>
            </a:r>
          </a:p>
        </p:txBody>
      </p:sp>
      <p:sp>
        <p:nvSpPr>
          <p:cNvPr id="920" name="Block"/>
          <p:cNvSpPr/>
          <p:nvPr/>
        </p:nvSpPr>
        <p:spPr>
          <a:xfrm>
            <a:off x="548640" y="100584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CLOUDFLARE</a:t>
            </a:r>
          </a:p>
        </p:txBody>
      </p:sp>
      <p:sp>
        <p:nvSpPr>
          <p:cNvPr id="921" name="RowCaption"/>
          <p:cNvSpPr/>
          <p:nvPr/>
        </p:nvSpPr>
        <p:spPr>
          <a:xfrm>
            <a:off x="3383280" y="100584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1600" b="0" i="0">
                <a:solidFill>
                  <a:srgbClr val="555960"/>
                </a:solidFill>
              </a:rPr>
              <a:t>operates a Web Application Firewall (WAF): it inspects incoming web requests for attacks</a:t>
            </a:r>
          </a:p>
        </p:txBody>
      </p:sp>
      <p:sp>
        <p:nvSpPr>
          <p:cNvPr id="923" name="Block"/>
          <p:cNvSpPr/>
          <p:nvPr/>
        </p:nvSpPr>
        <p:spPr>
          <a:xfrm>
            <a:off x="548640" y="1664208"/>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RULE CHANGES</a:t>
            </a:r>
          </a:p>
        </p:txBody>
      </p:sp>
      <p:sp>
        <p:nvSpPr>
          <p:cNvPr id="924" name="RowCaption"/>
          <p:cNvSpPr/>
          <p:nvPr/>
        </p:nvSpPr>
        <p:spPr>
          <a:xfrm>
            <a:off x="3383280" y="1664208"/>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1600" b="0" i="0">
                <a:solidFill>
                  <a:srgbClr val="555960"/>
                </a:solidFill>
              </a:rPr>
              <a:t>new detection rules deploy without a software release — and propagate globally within seconds</a:t>
            </a:r>
          </a:p>
        </p:txBody>
      </p:sp>
      <p:sp>
        <p:nvSpPr>
          <p:cNvPr id="926" name="Block"/>
          <p:cNvSpPr/>
          <p:nvPr/>
        </p:nvSpPr>
        <p:spPr>
          <a:xfrm>
            <a:off x="548640" y="2322576"/>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RULE FORM</a:t>
            </a:r>
          </a:p>
        </p:txBody>
      </p:sp>
      <p:sp>
        <p:nvSpPr>
          <p:cNvPr id="927" name="RowCaption"/>
          <p:cNvSpPr/>
          <p:nvPr/>
        </p:nvSpPr>
        <p:spPr>
          <a:xfrm>
            <a:off x="3383280" y="2322576"/>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1600" b="0" i="0">
                <a:solidFill>
                  <a:srgbClr val="555960"/>
                </a:solidFill>
              </a:rPr>
              <a:t>some detection rules are written as regular expressions</a:t>
            </a:r>
          </a:p>
        </p:txBody>
      </p:sp>
      <p:sp>
        <p:nvSpPr>
          <p:cNvPr id="5" name="ColumnHeading"/>
          <p:cNvSpPr/>
          <p:nvPr/>
        </p:nvSpPr>
        <p:spPr>
          <a:xfrm>
            <a:off x="365760" y="3072384"/>
            <a:ext cx="1645920" cy="2560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FUNCTION</a:t>
            </a:r>
            <a:endParaRPr sz="2800" b="1" i="0" dirty="0">
              <a:solidFill>
                <a:schemeClr val="bg1"/>
              </a:solidFill>
            </a:endParaRPr>
          </a:p>
        </p:txBody>
      </p:sp>
      <p:sp>
        <p:nvSpPr>
          <p:cNvPr id="1000" name="ColumnHeading"/>
          <p:cNvSpPr/>
          <p:nvPr/>
        </p:nvSpPr>
        <p:spPr>
          <a:xfrm>
            <a:off x="2103120" y="3072384"/>
            <a:ext cx="2194560" cy="2560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POSSIBLE FAILURE MODE</a:t>
            </a:r>
            <a:endParaRPr sz="2800" b="1" i="0" dirty="0">
              <a:solidFill>
                <a:schemeClr val="bg1"/>
              </a:solidFill>
            </a:endParaRPr>
          </a:p>
        </p:txBody>
      </p:sp>
      <p:sp>
        <p:nvSpPr>
          <p:cNvPr id="1001" name="ColumnHeading"/>
          <p:cNvSpPr/>
          <p:nvPr/>
        </p:nvSpPr>
        <p:spPr>
          <a:xfrm>
            <a:off x="4389120" y="3072384"/>
            <a:ext cx="2011680" cy="2560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POTENTIAL EFFECT</a:t>
            </a:r>
            <a:endParaRPr sz="2800" b="1" i="0" dirty="0">
              <a:solidFill>
                <a:schemeClr val="bg1"/>
              </a:solidFill>
            </a:endParaRPr>
          </a:p>
        </p:txBody>
      </p:sp>
      <p:sp>
        <p:nvSpPr>
          <p:cNvPr id="1002" name="ColumnHeading"/>
          <p:cNvSpPr/>
          <p:nvPr/>
        </p:nvSpPr>
        <p:spPr>
          <a:xfrm>
            <a:off x="6492240" y="3072384"/>
            <a:ext cx="2103120" cy="256032"/>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200" b="1" i="0" dirty="0">
                <a:solidFill>
                  <a:schemeClr val="bg1"/>
                </a:solidFill>
              </a:rPr>
              <a:t>PROPOSED CONTROL</a:t>
            </a:r>
            <a:endParaRPr sz="2800" b="1" i="0" dirty="0">
              <a:solidFill>
                <a:schemeClr val="bg1"/>
              </a:solidFill>
            </a:endParaRPr>
          </a:p>
        </p:txBody>
      </p:sp>
      <p:sp>
        <p:nvSpPr>
          <p:cNvPr id="1003" name="Block"/>
          <p:cNvSpPr/>
          <p:nvPr/>
        </p:nvSpPr>
        <p:spPr>
          <a:xfrm>
            <a:off x="365760" y="3401568"/>
            <a:ext cx="1645920" cy="60350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Evaluate WAF rule</a:t>
            </a:r>
          </a:p>
        </p:txBody>
      </p:sp>
      <p:sp>
        <p:nvSpPr>
          <p:cNvPr id="1004" name="Block"/>
          <p:cNvSpPr/>
          <p:nvPr/>
        </p:nvSpPr>
        <p:spPr>
          <a:xfrm>
            <a:off x="365760" y="4059936"/>
            <a:ext cx="1645920" cy="60350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Validate new rule</a:t>
            </a:r>
          </a:p>
        </p:txBody>
      </p:sp>
      <p:sp>
        <p:nvSpPr>
          <p:cNvPr id="1005" name="Block"/>
          <p:cNvSpPr/>
          <p:nvPr/>
        </p:nvSpPr>
        <p:spPr>
          <a:xfrm>
            <a:off x="365760" y="4718304"/>
            <a:ext cx="1645920" cy="603504"/>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Distribute rule</a:t>
            </a:r>
          </a:p>
        </p:txBody>
      </p:sp>
      <p:sp>
        <p:nvSpPr>
          <p:cNvPr id="903" name="Card"/>
          <p:cNvSpPr/>
          <p:nvPr/>
        </p:nvSpPr>
        <p:spPr>
          <a:xfrm>
            <a:off x="2103120" y="3401568"/>
            <a:ext cx="219456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6" name="Card"/>
          <p:cNvSpPr/>
          <p:nvPr/>
        </p:nvSpPr>
        <p:spPr>
          <a:xfrm>
            <a:off x="4389120" y="3401568"/>
            <a:ext cx="201168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7" name="Card"/>
          <p:cNvSpPr/>
          <p:nvPr/>
        </p:nvSpPr>
        <p:spPr>
          <a:xfrm>
            <a:off x="6492240" y="3401568"/>
            <a:ext cx="210312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8" name="Card"/>
          <p:cNvSpPr/>
          <p:nvPr/>
        </p:nvSpPr>
        <p:spPr>
          <a:xfrm>
            <a:off x="2103120" y="4059936"/>
            <a:ext cx="219456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9" name="Card"/>
          <p:cNvSpPr/>
          <p:nvPr/>
        </p:nvSpPr>
        <p:spPr>
          <a:xfrm>
            <a:off x="4389120" y="4059936"/>
            <a:ext cx="201168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0" name="Card"/>
          <p:cNvSpPr/>
          <p:nvPr/>
        </p:nvSpPr>
        <p:spPr>
          <a:xfrm>
            <a:off x="6492240" y="4059936"/>
            <a:ext cx="210312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1" name="Card"/>
          <p:cNvSpPr/>
          <p:nvPr/>
        </p:nvSpPr>
        <p:spPr>
          <a:xfrm>
            <a:off x="2103120" y="4718304"/>
            <a:ext cx="219456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2" name="Card"/>
          <p:cNvSpPr/>
          <p:nvPr/>
        </p:nvSpPr>
        <p:spPr>
          <a:xfrm>
            <a:off x="4389120" y="4718304"/>
            <a:ext cx="201168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13" name="Card"/>
          <p:cNvSpPr/>
          <p:nvPr/>
        </p:nvSpPr>
        <p:spPr>
          <a:xfrm>
            <a:off x="6492240" y="4718304"/>
            <a:ext cx="2103120" cy="603504"/>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sz="2400" b="0" i="0">
                <a:solidFill>
                  <a:srgbClr val="000000"/>
                </a:solidFill>
              </a:rPr>
              <a:t>What actually happened? July 2, 2019</a:t>
            </a:r>
          </a:p>
        </p:txBody>
      </p:sp>
      <p:sp>
        <p:nvSpPr>
          <p:cNvPr id="900" name="Slide Number Placeholder 900"/>
          <p:cNvSpPr>
            <a:spLocks noGrp="1"/>
          </p:cNvSpPr>
          <p:nvPr>
            <p:ph type="sldNum" sz="quarter" idx="4"/>
          </p:nvPr>
        </p:nvSpPr>
        <p:spPr/>
        <p:txBody>
          <a:bodyPr/>
          <a:lstStyle/>
          <a:p>
            <a:fld id="{8CF8A65D-8523-4C39-BD83-5C787F1FA9B3}" type="slidenum">
              <a:rPr lang="en-US" smtClean="0"/>
              <a:t>28</a:t>
            </a:fld>
            <a:endParaRPr lang="en-US"/>
          </a:p>
        </p:txBody>
      </p:sp>
      <p:sp>
        <p:nvSpPr>
          <p:cNvPr id="909" name="FooterBand"/>
          <p:cNvSpPr/>
          <p:nvPr/>
        </p:nvSpPr>
        <p:spPr>
          <a:xfrm>
            <a:off x="274320" y="5513831"/>
            <a:ext cx="8595360" cy="905256"/>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Which failure modes did we anticipate — and which did we miss?</a:t>
            </a:r>
          </a:p>
          <a:p>
            <a:pPr algn="ctr">
              <a:spcBef>
                <a:spcPts val="300"/>
              </a:spcBef>
            </a:pPr>
            <a:r>
              <a:rPr sz="2000" b="1" i="0" dirty="0">
                <a:solidFill>
                  <a:srgbClr val="FFFFFF"/>
                </a:solidFill>
              </a:rPr>
              <a:t>Configuration shipped through a faster, less-gated path than code — again.</a:t>
            </a:r>
          </a:p>
        </p:txBody>
      </p:sp>
      <p:sp>
        <p:nvSpPr>
          <p:cNvPr id="920" name="Block"/>
          <p:cNvSpPr/>
          <p:nvPr/>
        </p:nvSpPr>
        <p:spPr>
          <a:xfrm>
            <a:off x="548640" y="114300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CLOUDFLARE</a:t>
            </a:r>
          </a:p>
        </p:txBody>
      </p:sp>
      <p:sp>
        <p:nvSpPr>
          <p:cNvPr id="921" name="RowCaption"/>
          <p:cNvSpPr/>
          <p:nvPr/>
        </p:nvSpPr>
        <p:spPr>
          <a:xfrm>
            <a:off x="3383280" y="114300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operates a global edge network; its WAF inspects customers’ web traffic for attacks</a:t>
            </a:r>
          </a:p>
        </p:txBody>
      </p:sp>
      <p:cxnSp>
        <p:nvCxnSpPr>
          <p:cNvPr id="922" name="Connector 922"/>
          <p:cNvCxnSpPr/>
          <p:nvPr/>
        </p:nvCxnSpPr>
        <p:spPr>
          <a:xfrm>
            <a:off x="1828800" y="170992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3" name="Block"/>
          <p:cNvSpPr/>
          <p:nvPr/>
        </p:nvSpPr>
        <p:spPr>
          <a:xfrm>
            <a:off x="548640" y="210312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WAF MANAGED RULES</a:t>
            </a:r>
          </a:p>
        </p:txBody>
      </p:sp>
      <p:sp>
        <p:nvSpPr>
          <p:cNvPr id="924" name="RowCaption"/>
          <p:cNvSpPr/>
          <p:nvPr/>
        </p:nvSpPr>
        <p:spPr>
          <a:xfrm>
            <a:off x="3383280" y="210312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attack-detection patterns — often regular expressions — running on every edge server</a:t>
            </a:r>
          </a:p>
        </p:txBody>
      </p:sp>
      <p:cxnSp>
        <p:nvCxnSpPr>
          <p:cNvPr id="925" name="Connector 925"/>
          <p:cNvCxnSpPr/>
          <p:nvPr/>
        </p:nvCxnSpPr>
        <p:spPr>
          <a:xfrm>
            <a:off x="1828800" y="267004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6" name="Block"/>
          <p:cNvSpPr/>
          <p:nvPr/>
        </p:nvSpPr>
        <p:spPr>
          <a:xfrm>
            <a:off x="548640" y="3063240"/>
            <a:ext cx="256032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dirty="0">
                <a:solidFill>
                  <a:srgbClr val="FFFFFF"/>
                </a:solidFill>
              </a:rPr>
              <a:t>THE DEFECTIVE RULE</a:t>
            </a:r>
          </a:p>
        </p:txBody>
      </p:sp>
      <p:sp>
        <p:nvSpPr>
          <p:cNvPr id="927" name="RowCaption"/>
          <p:cNvSpPr/>
          <p:nvPr/>
        </p:nvSpPr>
        <p:spPr>
          <a:xfrm>
            <a:off x="3383280" y="306324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0" i="0">
                <a:solidFill>
                  <a:srgbClr val="555960"/>
                </a:solidFill>
              </a:rPr>
              <a:t>.*(?:.*=.*) — matching work grows explosively with input length (backtracking)</a:t>
            </a:r>
          </a:p>
        </p:txBody>
      </p:sp>
      <p:cxnSp>
        <p:nvCxnSpPr>
          <p:cNvPr id="928" name="Connector 928"/>
          <p:cNvCxnSpPr/>
          <p:nvPr/>
        </p:nvCxnSpPr>
        <p:spPr>
          <a:xfrm>
            <a:off x="1828800" y="3630168"/>
            <a:ext cx="0" cy="393192"/>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29" name="Block"/>
          <p:cNvSpPr/>
          <p:nvPr/>
        </p:nvSpPr>
        <p:spPr>
          <a:xfrm>
            <a:off x="548640" y="4023360"/>
            <a:ext cx="2560320" cy="566928"/>
          </a:xfrm>
          <a:prstGeom prst="rect">
            <a:avLst/>
          </a:prstGeom>
          <a:solidFill>
            <a:srgbClr val="9A3F12"/>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200" b="1" i="0">
                <a:solidFill>
                  <a:srgbClr val="FFFFFF"/>
                </a:solidFill>
              </a:rPr>
              <a:t>27 MINUTES</a:t>
            </a:r>
          </a:p>
        </p:txBody>
      </p:sp>
      <p:sp>
        <p:nvSpPr>
          <p:cNvPr id="930" name="RowCaption"/>
          <p:cNvSpPr/>
          <p:nvPr/>
        </p:nvSpPr>
        <p:spPr>
          <a:xfrm>
            <a:off x="3383280" y="4023360"/>
            <a:ext cx="5212080" cy="56692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l"/>
            <a:r>
              <a:rPr sz="2000" b="1" i="0" dirty="0">
                <a:solidFill>
                  <a:srgbClr val="555960"/>
                </a:solidFill>
              </a:rPr>
              <a:t>CPU exhaustion from 13:42 UTC; rule killed globally 14:07; traffic normal 14:09</a:t>
            </a:r>
          </a:p>
        </p:txBody>
      </p:sp>
      <p:sp>
        <p:nvSpPr>
          <p:cNvPr id="915" name="Label"/>
          <p:cNvSpPr txBox="1"/>
          <p:nvPr/>
        </p:nvSpPr>
        <p:spPr>
          <a:xfrm>
            <a:off x="548640" y="4599432"/>
            <a:ext cx="2560320" cy="274320"/>
          </a:xfrm>
          <a:prstGeom prst="rect">
            <a:avLst/>
          </a:prstGeom>
          <a:noFill/>
        </p:spPr>
        <p:txBody>
          <a:bodyPr wrap="square" lIns="27432" tIns="22860" rIns="27432" bIns="22860" anchor="t">
            <a:spAutoFit/>
          </a:bodyPr>
          <a:lstStyle/>
          <a:p>
            <a:pPr algn="ctr"/>
            <a:r>
              <a:rPr sz="1200" b="1" i="0">
                <a:solidFill>
                  <a:srgbClr val="5C4826"/>
                </a:solidFill>
              </a:rPr>
              <a:t>‘x=x’  →  23 steps</a:t>
            </a:r>
          </a:p>
        </p:txBody>
      </p:sp>
      <p:sp>
        <p:nvSpPr>
          <p:cNvPr id="910" name="Block"/>
          <p:cNvSpPr/>
          <p:nvPr/>
        </p:nvSpPr>
        <p:spPr>
          <a:xfrm>
            <a:off x="3291840" y="4626864"/>
            <a:ext cx="237744" cy="1828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0" name="Label"/>
          <p:cNvSpPr txBox="1"/>
          <p:nvPr/>
        </p:nvSpPr>
        <p:spPr>
          <a:xfrm>
            <a:off x="548640" y="4919472"/>
            <a:ext cx="2560320" cy="274320"/>
          </a:xfrm>
          <a:prstGeom prst="rect">
            <a:avLst/>
          </a:prstGeom>
          <a:noFill/>
        </p:spPr>
        <p:txBody>
          <a:bodyPr wrap="square" lIns="27432" tIns="22860" rIns="27432" bIns="22860" anchor="t">
            <a:spAutoFit/>
          </a:bodyPr>
          <a:lstStyle/>
          <a:p>
            <a:pPr algn="ctr"/>
            <a:r>
              <a:rPr sz="1200" b="1" i="0">
                <a:solidFill>
                  <a:srgbClr val="5C4826"/>
                </a:solidFill>
              </a:rPr>
              <a:t>‘x=’ + twenty ‘x’s  →  555 steps</a:t>
            </a:r>
          </a:p>
        </p:txBody>
      </p:sp>
      <p:sp>
        <p:nvSpPr>
          <p:cNvPr id="1001" name="Block"/>
          <p:cNvSpPr/>
          <p:nvPr/>
        </p:nvSpPr>
        <p:spPr>
          <a:xfrm>
            <a:off x="3291840" y="4946904"/>
            <a:ext cx="5486400" cy="182880"/>
          </a:xfrm>
          <a:prstGeom prst="rect">
            <a:avLst/>
          </a:prstGeom>
          <a:solidFill>
            <a:srgbClr val="B3261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endParaRPr/>
          </a:p>
        </p:txBody>
      </p:sp>
      <p:sp>
        <p:nvSpPr>
          <p:cNvPr id="1002" name="Label"/>
          <p:cNvSpPr txBox="1"/>
          <p:nvPr/>
        </p:nvSpPr>
        <p:spPr>
          <a:xfrm>
            <a:off x="3291840" y="5193792"/>
            <a:ext cx="5120640" cy="256032"/>
          </a:xfrm>
          <a:prstGeom prst="rect">
            <a:avLst/>
          </a:prstGeom>
          <a:noFill/>
        </p:spPr>
        <p:txBody>
          <a:bodyPr wrap="square" lIns="27432" tIns="22860" rIns="27432" bIns="22860" anchor="t">
            <a:spAutoFit/>
          </a:bodyPr>
          <a:lstStyle/>
          <a:p>
            <a:pPr algn="ctr"/>
            <a:r>
              <a:rPr sz="1000" b="1" i="0">
                <a:solidFill>
                  <a:srgbClr val="5C4826"/>
                </a:solidFill>
              </a:rPr>
              <a:t>the same rule — the input grew from 3 to 22 characters</a:t>
            </a:r>
          </a:p>
        </p:txBody>
      </p:sp>
      <p:sp>
        <p:nvSpPr>
          <p:cNvPr id="1003" name="Label"/>
          <p:cNvSpPr txBox="1"/>
          <p:nvPr/>
        </p:nvSpPr>
        <p:spPr>
          <a:xfrm>
            <a:off x="3383280" y="2706624"/>
            <a:ext cx="5212080" cy="237744"/>
          </a:xfrm>
          <a:prstGeom prst="rect">
            <a:avLst/>
          </a:prstGeom>
          <a:noFill/>
        </p:spPr>
        <p:txBody>
          <a:bodyPr wrap="square" lIns="27432" tIns="22860" rIns="27432" bIns="22860" anchor="t">
            <a:spAutoFit/>
          </a:bodyPr>
          <a:lstStyle/>
          <a:p>
            <a:pPr algn="ctr"/>
            <a:r>
              <a:rPr sz="1200" b="1" i="0">
                <a:solidFill>
                  <a:srgbClr val="5C4826"/>
                </a:solidFill>
              </a:rPr>
              <a:t>AMPLIFIER — deployed globally in seconds, with no staged rollout</a:t>
            </a:r>
          </a:p>
        </p:txBody>
      </p:sp>
      <p:sp>
        <p:nvSpPr>
          <p:cNvPr id="1004" name="Label"/>
          <p:cNvSpPr txBox="1"/>
          <p:nvPr/>
        </p:nvSpPr>
        <p:spPr>
          <a:xfrm>
            <a:off x="3383280" y="3666744"/>
            <a:ext cx="5212080" cy="237744"/>
          </a:xfrm>
          <a:prstGeom prst="rect">
            <a:avLst/>
          </a:prstGeom>
          <a:noFill/>
        </p:spPr>
        <p:txBody>
          <a:bodyPr wrap="square" lIns="27432" tIns="22860" rIns="27432" bIns="22860" anchor="t">
            <a:spAutoFit/>
          </a:bodyPr>
          <a:lstStyle/>
          <a:p>
            <a:pPr algn="ctr"/>
            <a:r>
              <a:rPr sz="1200" b="1" i="0">
                <a:solidFill>
                  <a:srgbClr val="5C4826"/>
                </a:solidFill>
              </a:rPr>
              <a:t>TRIGGER — a pathological regex exhausts CPU resources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i="1" dirty="0">
                <a:solidFill>
                  <a:srgbClr val="000000"/>
                </a:solidFill>
              </a:rPr>
              <a:t>Diagnose the Cloudflare outage</a:t>
            </a:r>
          </a:p>
        </p:txBody>
      </p:sp>
      <p:sp>
        <p:nvSpPr>
          <p:cNvPr id="900" name="Slide Number Placeholder 900"/>
          <p:cNvSpPr>
            <a:spLocks noGrp="1"/>
          </p:cNvSpPr>
          <p:nvPr>
            <p:ph type="sldNum" sz="quarter" idx="4"/>
          </p:nvPr>
        </p:nvSpPr>
        <p:spPr/>
        <p:txBody>
          <a:bodyPr/>
          <a:lstStyle/>
          <a:p>
            <a:fld id="{54DE72B0-FFEB-4C83-B4BD-F25961BEDFCA}" type="slidenum">
              <a:rPr lang="en-US" smtClean="0"/>
              <a:t>29</a:t>
            </a:fld>
            <a:endParaRPr lang="en-US"/>
          </a:p>
        </p:txBody>
      </p:sp>
      <p:sp>
        <p:nvSpPr>
          <p:cNvPr id="903" name="Card"/>
          <p:cNvSpPr/>
          <p:nvPr/>
        </p:nvSpPr>
        <p:spPr>
          <a:xfrm>
            <a:off x="4023360" y="146304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what failed locally?</a:t>
            </a:r>
          </a:p>
        </p:txBody>
      </p:sp>
      <p:sp>
        <p:nvSpPr>
          <p:cNvPr id="907" name="Card"/>
          <p:cNvSpPr/>
          <p:nvPr/>
        </p:nvSpPr>
        <p:spPr>
          <a:xfrm>
            <a:off x="4023360" y="242316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a:solidFill>
                  <a:srgbClr val="5C4826"/>
                </a:solidFill>
              </a:rPr>
              <a:t>why did the defect escape?</a:t>
            </a:r>
          </a:p>
        </p:txBody>
      </p:sp>
      <p:sp>
        <p:nvSpPr>
          <p:cNvPr id="909" name="Block"/>
          <p:cNvSpPr/>
          <p:nvPr/>
        </p:nvSpPr>
        <p:spPr>
          <a:xfrm>
            <a:off x="548640" y="146304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COMPONENT-LEVEL</a:t>
            </a:r>
            <a:endParaRPr lang="en-US" sz="2000" b="1" i="0" dirty="0">
              <a:solidFill>
                <a:srgbClr val="FFFFFF"/>
              </a:solidFill>
            </a:endParaRPr>
          </a:p>
        </p:txBody>
      </p:sp>
      <p:sp>
        <p:nvSpPr>
          <p:cNvPr id="910" name="Block"/>
          <p:cNvSpPr/>
          <p:nvPr/>
        </p:nvSpPr>
        <p:spPr>
          <a:xfrm>
            <a:off x="548640" y="242316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SWISS CHEESE</a:t>
            </a:r>
            <a:endParaRPr lang="en-US" sz="2000" b="1" i="0" dirty="0">
              <a:solidFill>
                <a:srgbClr val="FFFFFF"/>
              </a:solidFill>
            </a:endParaRPr>
          </a:p>
        </p:txBody>
      </p:sp>
      <p:sp>
        <p:nvSpPr>
          <p:cNvPr id="911" name="Block"/>
          <p:cNvSpPr/>
          <p:nvPr/>
        </p:nvSpPr>
        <p:spPr>
          <a:xfrm>
            <a:off x="548640" y="3383280"/>
            <a:ext cx="3291840" cy="64008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STAMP</a:t>
            </a:r>
          </a:p>
        </p:txBody>
      </p:sp>
      <p:sp>
        <p:nvSpPr>
          <p:cNvPr id="913" name="FooterBand"/>
          <p:cNvSpPr/>
          <p:nvPr/>
        </p:nvSpPr>
        <p:spPr>
          <a:xfrm>
            <a:off x="274320" y="5128591"/>
            <a:ext cx="8595360" cy="159288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1" i="0" dirty="0">
                <a:solidFill>
                  <a:schemeClr val="bg1"/>
                </a:solidFill>
              </a:rPr>
              <a:t>YOUR TASK — choose ONE model. Explain the failure, propose an intervention,</a:t>
            </a:r>
          </a:p>
          <a:p>
            <a:pPr algn="ctr"/>
            <a:r>
              <a:rPr lang="en-US" sz="2000" b="1" i="0" dirty="0">
                <a:solidFill>
                  <a:schemeClr val="bg1"/>
                </a:solidFill>
              </a:rPr>
              <a:t>identify who can implement it, and specify evidence that it works.</a:t>
            </a:r>
          </a:p>
          <a:p>
            <a:pPr algn="ctr"/>
            <a:r>
              <a:rPr lang="en-US" sz="2000" b="1" i="0" dirty="0">
                <a:solidFill>
                  <a:schemeClr val="bg1"/>
                </a:solidFill>
              </a:rPr>
              <a:t>How should this incident change the FMEA for future WAF releases?</a:t>
            </a:r>
          </a:p>
        </p:txBody>
      </p:sp>
      <p:sp>
        <p:nvSpPr>
          <p:cNvPr id="2" name="Card"/>
          <p:cNvSpPr/>
          <p:nvPr/>
        </p:nvSpPr>
        <p:spPr>
          <a:xfrm>
            <a:off x="4023360" y="3383280"/>
            <a:ext cx="4572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2000" b="0" i="1" dirty="0">
                <a:solidFill>
                  <a:srgbClr val="5C4826"/>
                </a:solidFill>
              </a:rPr>
              <a:t>what controls and feedback permitted the consequences?</a:t>
            </a:r>
          </a:p>
        </p:txBody>
      </p:sp>
      <p:sp>
        <p:nvSpPr>
          <p:cNvPr id="5" name="ColumnHeading"/>
          <p:cNvSpPr/>
          <p:nvPr/>
        </p:nvSpPr>
        <p:spPr>
          <a:xfrm>
            <a:off x="548640" y="1042415"/>
            <a:ext cx="329184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MODEL</a:t>
            </a:r>
            <a:endParaRPr sz="2800" b="1" i="0" dirty="0">
              <a:solidFill>
                <a:schemeClr val="bg1"/>
              </a:solidFill>
            </a:endParaRPr>
          </a:p>
        </p:txBody>
      </p:sp>
      <p:sp>
        <p:nvSpPr>
          <p:cNvPr id="6" name="ColumnHeading"/>
          <p:cNvSpPr/>
          <p:nvPr/>
        </p:nvSpPr>
        <p:spPr>
          <a:xfrm>
            <a:off x="4023360" y="1042415"/>
            <a:ext cx="4572000" cy="2743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lang="en-US" sz="1400" b="1" i="0" dirty="0">
                <a:solidFill>
                  <a:schemeClr val="bg1"/>
                </a:solidFill>
              </a:rPr>
              <a:t>ITS QUESTION</a:t>
            </a:r>
            <a:endParaRPr sz="2800" b="1" i="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7148" y="118428"/>
            <a:ext cx="9145148" cy="638175"/>
          </a:xfrm>
        </p:spPr>
        <p:txBody>
          <a:bodyPr>
            <a:normAutofit fontScale="90000"/>
          </a:bodyPr>
          <a:lstStyle/>
          <a:p>
            <a:r>
              <a:rPr lang="en-US" sz="2400" b="0" i="0" dirty="0">
                <a:solidFill>
                  <a:srgbClr val="000000"/>
                </a:solidFill>
              </a:rPr>
              <a:t>Failure should change future engineering</a:t>
            </a:r>
          </a:p>
        </p:txBody>
      </p:sp>
      <p:sp>
        <p:nvSpPr>
          <p:cNvPr id="900" name="Slide Number Placeholder 900"/>
          <p:cNvSpPr>
            <a:spLocks noGrp="1"/>
          </p:cNvSpPr>
          <p:nvPr>
            <p:ph type="sldNum" sz="quarter" idx="4"/>
          </p:nvPr>
        </p:nvSpPr>
        <p:spPr/>
        <p:txBody>
          <a:bodyPr/>
          <a:lstStyle/>
          <a:p>
            <a:fld id="{54DE72B0-FFEB-4C83-B4BD-F25961BEDFCA}" type="slidenum">
              <a:rPr lang="en-US" smtClean="0"/>
              <a:t>30</a:t>
            </a:fld>
            <a:endParaRPr lang="en-US"/>
          </a:p>
        </p:txBody>
      </p:sp>
      <p:sp>
        <p:nvSpPr>
          <p:cNvPr id="901" name="Block"/>
          <p:cNvSpPr/>
          <p:nvPr/>
        </p:nvSpPr>
        <p:spPr>
          <a:xfrm>
            <a:off x="2606040" y="1097280"/>
            <a:ext cx="39319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FFFFFF"/>
                </a:solidFill>
              </a:rPr>
              <a:t>OBSERVE</a:t>
            </a:r>
          </a:p>
        </p:txBody>
      </p:sp>
      <p:cxnSp>
        <p:nvCxnSpPr>
          <p:cNvPr id="902" name="Connector 901"/>
          <p:cNvCxnSpPr/>
          <p:nvPr/>
        </p:nvCxnSpPr>
        <p:spPr>
          <a:xfrm>
            <a:off x="4572000" y="1645919"/>
            <a:ext cx="0" cy="274321"/>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3" name="Card"/>
          <p:cNvSpPr/>
          <p:nvPr/>
        </p:nvSpPr>
        <p:spPr>
          <a:xfrm>
            <a:off x="2606040" y="1920240"/>
            <a:ext cx="393192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explain — a causal account the evidence supports</a:t>
            </a:r>
          </a:p>
        </p:txBody>
      </p:sp>
      <p:cxnSp>
        <p:nvCxnSpPr>
          <p:cNvPr id="904" name="Connector 903"/>
          <p:cNvCxnSpPr/>
          <p:nvPr/>
        </p:nvCxnSpPr>
        <p:spPr>
          <a:xfrm>
            <a:off x="4572000" y="2468880"/>
            <a:ext cx="0" cy="274320"/>
          </a:xfrm>
          <a:prstGeom prst="line">
            <a:avLst/>
          </a:prstGeom>
          <a:ln w="19050">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905" name="Block"/>
          <p:cNvSpPr/>
          <p:nvPr/>
        </p:nvSpPr>
        <p:spPr>
          <a:xfrm>
            <a:off x="2606040" y="2743200"/>
            <a:ext cx="3931920" cy="5486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LEARN</a:t>
            </a:r>
          </a:p>
        </p:txBody>
      </p:sp>
      <p:sp>
        <p:nvSpPr>
          <p:cNvPr id="909" name="Block"/>
          <p:cNvSpPr/>
          <p:nvPr/>
        </p:nvSpPr>
        <p:spPr>
          <a:xfrm>
            <a:off x="1005840" y="4160520"/>
            <a:ext cx="292608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300" b="1" i="0">
                <a:solidFill>
                  <a:srgbClr val="FFFFFF"/>
                </a:solidFill>
              </a:rPr>
              <a:t>REFLECTION</a:t>
            </a:r>
          </a:p>
          <a:p>
            <a:pPr algn="ctr"/>
            <a:r>
              <a:rPr sz="1100" b="1" i="0">
                <a:solidFill>
                  <a:srgbClr val="FFFFFF"/>
                </a:solidFill>
              </a:rPr>
              <a:t>changes the engineer</a:t>
            </a:r>
          </a:p>
        </p:txBody>
      </p:sp>
      <p:sp>
        <p:nvSpPr>
          <p:cNvPr id="910" name="Block"/>
          <p:cNvSpPr/>
          <p:nvPr/>
        </p:nvSpPr>
        <p:spPr>
          <a:xfrm>
            <a:off x="5212080" y="4160520"/>
            <a:ext cx="2926080" cy="77724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1300" b="1" i="0">
                <a:solidFill>
                  <a:srgbClr val="FFFFFF"/>
                </a:solidFill>
              </a:rPr>
              <a:t>ENGINEERING STRUCTURE</a:t>
            </a:r>
          </a:p>
          <a:p>
            <a:pPr algn="ctr"/>
            <a:r>
              <a:rPr sz="1100" b="1" i="0">
                <a:solidFill>
                  <a:srgbClr val="FFFFFF"/>
                </a:solidFill>
              </a:rPr>
              <a:t>changes the environment</a:t>
            </a:r>
          </a:p>
        </p:txBody>
      </p:sp>
      <p:sp>
        <p:nvSpPr>
          <p:cNvPr id="1000" name="Card"/>
          <p:cNvSpPr/>
          <p:nvPr/>
        </p:nvSpPr>
        <p:spPr>
          <a:xfrm>
            <a:off x="1005840" y="5303520"/>
            <a:ext cx="292608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future judgment</a:t>
            </a:r>
          </a:p>
        </p:txBody>
      </p:sp>
      <p:sp>
        <p:nvSpPr>
          <p:cNvPr id="1001" name="Card"/>
          <p:cNvSpPr/>
          <p:nvPr/>
        </p:nvSpPr>
        <p:spPr>
          <a:xfrm>
            <a:off x="5212080" y="5303520"/>
            <a:ext cx="2926080" cy="5029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0" i="1" dirty="0">
                <a:solidFill>
                  <a:srgbClr val="5C4826"/>
                </a:solidFill>
              </a:rPr>
              <a:t>future constraints</a:t>
            </a:r>
          </a:p>
        </p:txBody>
      </p:sp>
      <p:cxnSp>
        <p:nvCxnSpPr>
          <p:cNvPr id="911" name="Connector 911"/>
          <p:cNvCxnSpPr/>
          <p:nvPr/>
        </p:nvCxnSpPr>
        <p:spPr>
          <a:xfrm flipH="1">
            <a:off x="2468880" y="3291840"/>
            <a:ext cx="2103120" cy="868679"/>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2" name="Connector 911"/>
          <p:cNvCxnSpPr/>
          <p:nvPr/>
        </p:nvCxnSpPr>
        <p:spPr>
          <a:xfrm>
            <a:off x="4572000" y="3291840"/>
            <a:ext cx="2103120" cy="868679"/>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3" name="Connector 911"/>
          <p:cNvCxnSpPr/>
          <p:nvPr/>
        </p:nvCxnSpPr>
        <p:spPr>
          <a:xfrm>
            <a:off x="2468880" y="4937760"/>
            <a:ext cx="0" cy="365759"/>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cxnSp>
        <p:nvCxnSpPr>
          <p:cNvPr id="1004" name="Connector 911"/>
          <p:cNvCxnSpPr/>
          <p:nvPr/>
        </p:nvCxnSpPr>
        <p:spPr>
          <a:xfrm>
            <a:off x="6675120" y="4937760"/>
            <a:ext cx="0" cy="365759"/>
          </a:xfrm>
          <a:prstGeom prst="line">
            <a:avLst/>
          </a:prstGeom>
          <a:ln w="28575">
            <a:solidFill>
              <a:srgbClr val="8E6F3E"/>
            </a:solidFill>
            <a:tailEnd type="triangle"/>
          </a:ln>
        </p:spPr>
        <p:style>
          <a:lnRef idx="2">
            <a:schemeClr val="accent1"/>
          </a:lnRef>
          <a:fillRef idx="0">
            <a:schemeClr val="accent1"/>
          </a:fillRef>
          <a:effectRef idx="1">
            <a:schemeClr val="accent1"/>
          </a:effectRef>
          <a:fontRef idx="minor">
            <a:schemeClr val="tx1"/>
          </a:fontRef>
        </p:style>
      </p:cxnSp>
      <p:sp>
        <p:nvSpPr>
          <p:cNvPr id="1005" name="FooterBand"/>
          <p:cNvSpPr/>
          <p:nvPr/>
        </p:nvSpPr>
        <p:spPr>
          <a:xfrm>
            <a:off x="274320" y="5852159"/>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dirty="0">
                <a:solidFill>
                  <a:srgbClr val="FFFFFF"/>
                </a:solidFill>
              </a:rPr>
              <a:t>What will be different when the next engineer or agent acts?</a:t>
            </a:r>
          </a:p>
        </p:txBody>
      </p:sp>
    </p:spTree>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 Id="rId2" Type="http://schemas.microsoft.com/office/2011/relationships/webextension" Target="webextension2.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B2F6451B-05D5-964F-AC61-763C973265E8}">
  <we:reference id="WA200010001" version="1.0.0.1" store="Omex" storeType="OMEX"/>
  <we:alternateReferences>
    <we:reference id="WA200010001" version="1.0.0.1" store="WA200010001" storeType="OMEX"/>
  </we:alternateReferences>
  <we:properties>
    <we:property name="claude.fileId" value="&quot;1299b91e-8e0b-4b63-ab37-4fd482b317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8639</TotalTime>
  <Words>12874</Words>
  <Application>Microsoft Macintosh PowerPoint</Application>
  <PresentationFormat>On-screen Show (4:3)</PresentationFormat>
  <Paragraphs>677</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vt:lpstr>
      <vt:lpstr>Purdue1</vt:lpstr>
      <vt:lpstr>PowerPoint Presentation</vt:lpstr>
      <vt:lpstr>July 19, 2024</vt:lpstr>
      <vt:lpstr>A security update triggers system crashes</vt:lpstr>
      <vt:lpstr>Cause: The content and the interpreter disagreed</vt:lpstr>
      <vt:lpstr>Explanation 1: A component-level failure</vt:lpstr>
      <vt:lpstr>What would you change?</vt:lpstr>
      <vt:lpstr>How did the update reach production?</vt:lpstr>
      <vt:lpstr>Explanation 2: The Swiss cheese model</vt:lpstr>
      <vt:lpstr>The investigation identifies weaknesses</vt:lpstr>
      <vt:lpstr>What should change?</vt:lpstr>
      <vt:lpstr>What does the evidence establish?</vt:lpstr>
      <vt:lpstr>One defective update. Many sectors.</vt:lpstr>
      <vt:lpstr>What system are we investigating?</vt:lpstr>
      <vt:lpstr>Explanation 3: Safety depends on control</vt:lpstr>
      <vt:lpstr>Who controlled the update?</vt:lpstr>
      <vt:lpstr>The vendor is not the whole system</vt:lpstr>
      <vt:lpstr>Many computers do not imply independent failure</vt:lpstr>
      <vt:lpstr>How can critical services survive a shared failure?</vt:lpstr>
      <vt:lpstr>Who can impose a system-wide constraint?</vt:lpstr>
      <vt:lpstr>What did each model let us change?</vt:lpstr>
      <vt:lpstr>A postmortem is an argument</vt:lpstr>
      <vt:lpstr>Reflection changes the engineer</vt:lpstr>
      <vt:lpstr>Where will the next engineer encounter the lesson?</vt:lpstr>
      <vt:lpstr>Different lessons require different authorities</vt:lpstr>
      <vt:lpstr>How would we know the system is safer?</vt:lpstr>
      <vt:lpstr>Could we have anticipated this failure?</vt:lpstr>
      <vt:lpstr>Apply FMEA to an unfamiliar system</vt:lpstr>
      <vt:lpstr>What actually happened? July 2, 2019</vt:lpstr>
      <vt:lpstr>Diagnose the Cloudflare outage</vt:lpstr>
      <vt:lpstr>Failure should change future engineering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Bowers, Anna K</dc:creator>
  <cp:keywords/>
  <dc:description/>
  <cp:lastModifiedBy>James C Davis</cp:lastModifiedBy>
  <cp:revision>534</cp:revision>
  <dcterms:created xsi:type="dcterms:W3CDTF">2020-02-21T23:00:33Z</dcterms:created>
  <dcterms:modified xsi:type="dcterms:W3CDTF">2026-10-16T16:54:25Z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2024-09-05T02:27:24Z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e1ff3097-c009-4f67-8781-6e468e7749d4</vt:lpwstr>
  </property>
  <property fmtid="{D5CDD505-2E9C-101B-9397-08002B2CF9AE}" pid="8" name="MSIP_Label_4044bd30-2ed7-4c9d-9d12-46200872a97b_ContentBits">
    <vt:lpwstr>0</vt:lpwstr>
  </property>
</Properties>
</file>